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6" r:id="rId5"/>
    <p:sldId id="278" r:id="rId6"/>
    <p:sldId id="272" r:id="rId7"/>
    <p:sldId id="273" r:id="rId8"/>
    <p:sldId id="274" r:id="rId9"/>
    <p:sldId id="275" r:id="rId10"/>
    <p:sldId id="271" r:id="rId11"/>
    <p:sldId id="277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E1D420-5CCE-4166-B45C-3C7D27C2BC28}">
          <p14:sldIdLst>
            <p14:sldId id="256"/>
            <p14:sldId id="257"/>
          </p14:sldIdLst>
        </p14:section>
        <p14:section name="Раздел без заголовка" id="{F39936DE-847B-474D-9052-2C8E083625D1}">
          <p14:sldIdLst>
            <p14:sldId id="269"/>
            <p14:sldId id="276"/>
            <p14:sldId id="278"/>
            <p14:sldId id="272"/>
            <p14:sldId id="273"/>
            <p14:sldId id="274"/>
            <p14:sldId id="275"/>
            <p14:sldId id="271"/>
            <p14:sldId id="277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1A1"/>
    <a:srgbClr val="FA2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39940-647A-4BA5-A055-5C39D5892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79EB2D-C7C4-4A27-A1C4-0C44DC592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C354A2-242D-4998-B9DE-8D58D35E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10EEE-4B35-4A88-BDF9-22FB7A47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5AD52-2A8B-4E16-8E8F-1B5DB345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2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7F3F0-3445-49AA-BE61-67762A2F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F0A331-CCB1-4E69-BFEF-057994140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1B78B-4716-45B4-865C-E0850A18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7D040-CA83-4EEE-9EA8-7AEAD994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50004-3C3F-48BC-991C-DA8A383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8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7F8999-A334-490C-8D02-34365BBF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62BA0B-F318-4F47-8AA4-47BEA051D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C1AC79-4404-4963-A561-18C1928A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81AB30-CC50-4451-9495-29CEF862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58F329-1947-45F2-8B8A-1D19EE1E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7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6B239-3D1E-420E-9D22-B8BFA62D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7F4F9-A57D-40DB-AA75-25C9DCEC2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E40FA-784F-46BD-A128-26138EED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032A9-94F2-4037-B015-81C4ABE2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21393-2456-48AC-B747-C7832B28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1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43657-01C1-4F1C-97AB-D2867271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28CDBD-A36A-49AB-9797-032D293D5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278E9-FDEB-484D-8E71-2A8C387A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805B4C-27F9-4C77-A55E-1D7DC7B9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0C218-BE5F-49A7-99BA-17C2AAB2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0912F-F59F-4011-91C4-320B71E1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738512-E19E-4816-A9E7-08C30AC26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9BBFC4-4652-40E6-A092-03AB15677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78B818-CBE8-42C8-B188-675E6779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CB332D-02A8-4066-9804-6854B37B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F4BC96-90F0-40EA-8B5D-444D8336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0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6F03D-91F2-4F7C-B463-E5158029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BF6E50-238F-4339-B6CB-D6C08298F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275D5-FFC9-4C37-AF20-C235F7F50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54404E-518D-4909-A04C-B320A606B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82A2E6-84F5-464E-BC45-E95CA0B1E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CC0539-341E-4AD2-A7DD-F956F773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5B61E4-DBC9-4B05-934A-E2166C16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2101C4-1247-4A20-8025-0EBBC360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6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0D4C0-550D-438A-B742-25E7EA0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4A0BDC-1924-46E0-9ECB-1C41B5C1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33C326-300C-4F17-AE34-7EAEF4EC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FE16B6-A006-4A41-8899-C705F97C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8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9F068-6352-4E47-B7B3-FA122C9F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87EBEA-DF5D-4970-ACA6-9827EEF6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29080C-5C14-40AE-8667-1501CB22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8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7CA2A-348A-4DD4-BE6C-FD519EB6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0C9B27-8A4E-45E8-9BD5-9971FEA14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DCC691-1C03-4C60-BFDF-FD9BFC9AF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DD728D-D3FF-4B6B-82C4-DD918562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FAF563-E0C8-44F6-BE8F-0D624B10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676917-DD70-490D-BC86-A17677B8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7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63676-9C99-4558-B4DC-18653B57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214BC3-8F73-465B-A4DA-1E46D5FC6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36D1F2-DB4E-428F-A391-8EDBBB215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677EB9-9601-4906-92CB-F9C3C691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31C41-8791-49D5-A59C-A6B1779C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BC6452-2849-485E-9A67-435C6380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9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728FB-1B82-480A-97E5-85932DC7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F1A856-7A04-4653-92B4-4BAE36441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7E274-11CC-4526-9359-E6EC8FE2F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DEA06-606E-47A1-8279-F4EA540DB1C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A48B9E-EC44-49E8-91A1-5699C5674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D0E10-7A3A-48B8-A90F-749A80441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5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закат, внешний, облака, облачный&#10;&#10;Автоматически созданное описание">
            <a:extLst>
              <a:ext uri="{FF2B5EF4-FFF2-40B4-BE49-F238E27FC236}">
                <a16:creationId xmlns:a16="http://schemas.microsoft.com/office/drawing/2014/main" id="{B039A421-B1C6-4D90-9D3E-C8800B222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F434B-5450-4EBB-96EF-B6C77B0C1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916" y="4189314"/>
            <a:ext cx="3570288" cy="1131463"/>
          </a:xfrm>
        </p:spPr>
        <p:txBody>
          <a:bodyPr>
            <a:normAutofit/>
          </a:bodyPr>
          <a:lstStyle/>
          <a:p>
            <a:pPr algn="l"/>
            <a:r>
              <a:rPr lang="ru-RU" sz="6600" dirty="0">
                <a:latin typeface="Georgia Pro Semibold" panose="02040702050405020303" pitchFamily="18" charset="0"/>
              </a:rPr>
              <a:t>ТАНЕЦ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A82550-77D2-423A-97E1-4FBDFBCE7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16" y="5352207"/>
            <a:ext cx="8898067" cy="1131463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Georgia Pro Semibold" panose="02040702050405020303" pitchFamily="18" charset="0"/>
              </a:rPr>
              <a:t>II </a:t>
            </a:r>
            <a:r>
              <a:rPr lang="ru-RU" sz="3600" dirty="0">
                <a:latin typeface="Georgia Pro Semibold" panose="02040702050405020303" pitchFamily="18" charset="0"/>
              </a:rPr>
              <a:t>альбом – «ЭСТРАДНЫЙ ТАНЕЦ».</a:t>
            </a:r>
          </a:p>
        </p:txBody>
      </p:sp>
    </p:spTree>
    <p:extLst>
      <p:ext uri="{BB962C8B-B14F-4D97-AF65-F5344CB8AC3E}">
        <p14:creationId xmlns:p14="http://schemas.microsoft.com/office/powerpoint/2010/main" val="3964441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5926">
        <p:split orient="vert"/>
      </p:transition>
    </mc:Choice>
    <mc:Fallback>
      <p:transition spd="slow" advTm="5926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994D0-7D41-43FD-A9C2-DAA88B9F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389" y="999930"/>
            <a:ext cx="3896260" cy="2088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 err="1">
                <a:latin typeface="Georgia Pro Light" panose="02040302050405020303" pitchFamily="18" charset="0"/>
              </a:rPr>
              <a:t>Что</a:t>
            </a:r>
            <a:r>
              <a:rPr lang="en-US" b="1" dirty="0">
                <a:latin typeface="Georgia Pro Light" panose="02040302050405020303" pitchFamily="18" charset="0"/>
              </a:rPr>
              <a:t> </a:t>
            </a:r>
            <a:r>
              <a:rPr lang="ru-RU" b="1" dirty="0">
                <a:latin typeface="Georgia Pro Light" panose="02040302050405020303" pitchFamily="18" charset="0"/>
              </a:rPr>
              <a:t>же </a:t>
            </a:r>
            <a:r>
              <a:rPr lang="en-US" b="1" dirty="0" err="1">
                <a:latin typeface="Georgia Pro Light" panose="02040302050405020303" pitchFamily="18" charset="0"/>
              </a:rPr>
              <a:t>такое</a:t>
            </a:r>
            <a:r>
              <a:rPr lang="en-US" b="1" dirty="0">
                <a:latin typeface="Georgia Pro Light" panose="02040302050405020303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Georgia Pro Light" panose="02040302050405020303" pitchFamily="18" charset="0"/>
              </a:rPr>
              <a:t>ЭСТРАДНЫЙ ТАНЕЦ</a:t>
            </a:r>
            <a:r>
              <a:rPr lang="en-US" b="1" dirty="0">
                <a:solidFill>
                  <a:srgbClr val="C00000"/>
                </a:solidFill>
                <a:latin typeface="Georgia Pro Light" panose="02040302050405020303" pitchFamily="18" charset="0"/>
              </a:rPr>
              <a:t>?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44896-35AB-4C71-B89F-2F7958630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70" r="9304" b="-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346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569">
        <p:circle/>
      </p:transition>
    </mc:Choice>
    <mc:Fallback>
      <p:transition spd="slow" advTm="7569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2B20C-60C8-4A8E-9576-0E3CE1A4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4394718"/>
            <a:ext cx="10188720" cy="210871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0901A1"/>
                </a:solidFill>
                <a:latin typeface="Georgia Pro Black" panose="02040A02050405020203" pitchFamily="18" charset="0"/>
              </a:rPr>
              <a:t>Самый простой ответ – танец, исполняющийся на эстраде.</a:t>
            </a:r>
            <a:br>
              <a:rPr lang="en-US" sz="1800" b="1" dirty="0">
                <a:solidFill>
                  <a:srgbClr val="0901A1"/>
                </a:solidFill>
                <a:latin typeface="Georgia Pro Black" panose="02040A02050405020203" pitchFamily="18" charset="0"/>
              </a:rPr>
            </a:br>
            <a:r>
              <a:rPr lang="en-US" sz="1800" b="1" dirty="0">
                <a:solidFill>
                  <a:srgbClr val="0901A1"/>
                </a:solidFill>
                <a:latin typeface="Georgia Pro Black" panose="02040A02050405020203" pitchFamily="18" charset="0"/>
              </a:rPr>
              <a:t>Чаще всего – небольшие номера, нередко имеющие сюжет.</a:t>
            </a:r>
            <a:br>
              <a:rPr lang="en-US" sz="1800" b="1" dirty="0">
                <a:solidFill>
                  <a:srgbClr val="0901A1"/>
                </a:solidFill>
                <a:latin typeface="Georgia Pro Black" panose="02040A02050405020203" pitchFamily="18" charset="0"/>
              </a:rPr>
            </a:br>
            <a:r>
              <a:rPr lang="en-US" sz="1800" b="1" dirty="0">
                <a:solidFill>
                  <a:srgbClr val="0901A1"/>
                </a:solidFill>
                <a:latin typeface="Georgia Pro Black" panose="02040A02050405020203" pitchFamily="18" charset="0"/>
              </a:rPr>
              <a:t>Его содержание обычно легкое и понятное.</a:t>
            </a:r>
            <a:br>
              <a:rPr lang="en-US" sz="1800" b="1" dirty="0">
                <a:solidFill>
                  <a:srgbClr val="0901A1"/>
                </a:solidFill>
                <a:latin typeface="Georgia Pro Black" panose="02040A02050405020203" pitchFamily="18" charset="0"/>
              </a:rPr>
            </a:br>
            <a:r>
              <a:rPr lang="en-US" sz="1800" b="1" dirty="0">
                <a:solidFill>
                  <a:srgbClr val="0901A1"/>
                </a:solidFill>
                <a:latin typeface="Georgia Pro Black" panose="02040A02050405020203" pitchFamily="18" charset="0"/>
              </a:rPr>
              <a:t>Исполнительское мастерство танцоров должно быть на высоком уровне!</a:t>
            </a:r>
            <a:br>
              <a:rPr lang="en-US" sz="1800" b="1" dirty="0">
                <a:solidFill>
                  <a:srgbClr val="0901A1"/>
                </a:solidFill>
                <a:latin typeface="Georgia Pro Black" panose="02040A02050405020203" pitchFamily="18" charset="0"/>
              </a:rPr>
            </a:br>
            <a:r>
              <a:rPr lang="en-US" sz="1800" b="1" dirty="0">
                <a:solidFill>
                  <a:srgbClr val="0901A1"/>
                </a:solidFill>
                <a:latin typeface="Georgia Pro Black" panose="02040A02050405020203" pitchFamily="18" charset="0"/>
              </a:rPr>
              <a:t>ЭТРАДНЫЙ ТАНЕЦ – простор для творчества и фантазии!</a:t>
            </a:r>
          </a:p>
        </p:txBody>
      </p:sp>
      <p:pic>
        <p:nvPicPr>
          <p:cNvPr id="4" name="Рисунок 3" descr="Изображение выглядит как вода, человек, стоит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AFE4B554-6DC5-499D-8808-9F97EEFD8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1" b="9193"/>
          <a:stretch/>
        </p:blipFill>
        <p:spPr>
          <a:xfrm>
            <a:off x="20" y="10"/>
            <a:ext cx="12188804" cy="42267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77969" y="4641753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892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7099">
        <p:circle/>
      </p:transition>
    </mc:Choice>
    <mc:Fallback>
      <p:transition spd="slow" advTm="17099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зрыв: 14 точек 1">
            <a:extLst>
              <a:ext uri="{FF2B5EF4-FFF2-40B4-BE49-F238E27FC236}">
                <a16:creationId xmlns:a16="http://schemas.microsoft.com/office/drawing/2014/main" id="{2DA1638F-2CC4-4F87-932F-7FF7CE76D765}"/>
              </a:ext>
            </a:extLst>
          </p:cNvPr>
          <p:cNvSpPr/>
          <p:nvPr/>
        </p:nvSpPr>
        <p:spPr>
          <a:xfrm rot="1530068">
            <a:off x="1987419" y="643811"/>
            <a:ext cx="8910735" cy="5924939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5400" dirty="0">
                <a:ln>
                  <a:solidFill>
                    <a:srgbClr val="C00000"/>
                  </a:solidFill>
                </a:ln>
                <a:solidFill>
                  <a:srgbClr val="FA2E4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 Pro Cond" panose="02040506050405020303" pitchFamily="18" charset="0"/>
              </a:rPr>
              <a:t>Спасибо</a:t>
            </a:r>
            <a:r>
              <a:rPr lang="ru-RU" sz="5400" dirty="0">
                <a:solidFill>
                  <a:srgbClr val="FA2E4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 Pro Cond" panose="02040506050405020303" pitchFamily="18" charset="0"/>
              </a:rPr>
              <a:t> </a:t>
            </a:r>
            <a:r>
              <a:rPr lang="ru-RU" sz="5400" dirty="0">
                <a:ln>
                  <a:solidFill>
                    <a:srgbClr val="C00000"/>
                  </a:solidFill>
                </a:ln>
                <a:solidFill>
                  <a:srgbClr val="FA2E4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 Pro Cond" panose="02040506050405020303" pitchFamily="18" charset="0"/>
              </a:rPr>
              <a:t>за</a:t>
            </a:r>
            <a:r>
              <a:rPr lang="ru-RU" sz="5400" dirty="0">
                <a:solidFill>
                  <a:srgbClr val="FA2E4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 Pro Cond" panose="02040506050405020303" pitchFamily="18" charset="0"/>
              </a:rPr>
              <a:t> </a:t>
            </a:r>
            <a:r>
              <a:rPr lang="ru-RU" sz="5400" dirty="0">
                <a:ln>
                  <a:solidFill>
                    <a:srgbClr val="C00000"/>
                  </a:solidFill>
                </a:ln>
                <a:solidFill>
                  <a:srgbClr val="FA2E4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 Pro Cond" panose="02040506050405020303" pitchFamily="18" charset="0"/>
              </a:rPr>
              <a:t>внимание</a:t>
            </a:r>
            <a:r>
              <a:rPr lang="ru-RU" sz="5400" dirty="0">
                <a:solidFill>
                  <a:srgbClr val="FA2E4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 Pro Cond" panose="020405060504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46468807"/>
      </p:ext>
    </p:extLst>
  </p:cSld>
  <p:clrMapOvr>
    <a:masterClrMapping/>
  </p:clrMapOvr>
  <p:transition spd="slow" advTm="566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D413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39216-1888-4974-AB31-1D9AD00B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 fontScale="90000"/>
          </a:bodyPr>
          <a:lstStyle/>
          <a:p>
            <a:br>
              <a:rPr lang="ru-RU" sz="11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ru-RU" sz="11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ru-RU" sz="11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ru-RU" sz="11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ru-RU" sz="24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Т</a:t>
            </a:r>
            <a:r>
              <a:rPr lang="ru-RU" sz="24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  <a:t>анец – это полет души. Это возможность с помощью ритма и движений выразить все свои эмоции и чувства, не прибегая к словам. Как замечательно сказано об этом в цитатах о танцах.</a:t>
            </a:r>
            <a:br>
              <a:rPr lang="ru-RU" sz="24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</a:br>
            <a:br>
              <a:rPr lang="ru-RU" sz="24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</a:br>
            <a:endParaRPr lang="ru-RU" sz="2400" dirty="0">
              <a:solidFill>
                <a:srgbClr val="FFFFFF"/>
              </a:solidFill>
              <a:latin typeface="Georgia Pro Semibold" panose="02040702050405020303" pitchFamily="18" charset="0"/>
            </a:endParaRPr>
          </a:p>
        </p:txBody>
      </p:sp>
      <p:pic>
        <p:nvPicPr>
          <p:cNvPr id="5" name="Рисунок 4" descr="Изображение выглядит как закат, внешний, облака, облачный&#10;&#10;Автоматически созданное описание">
            <a:extLst>
              <a:ext uri="{FF2B5EF4-FFF2-40B4-BE49-F238E27FC236}">
                <a16:creationId xmlns:a16="http://schemas.microsoft.com/office/drawing/2014/main" id="{0A432A59-06E1-454A-A5CD-E074AD436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2A9CFB-966B-4BC1-9E12-BD141CAE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fontAlgn="base"/>
            <a:r>
              <a:rPr lang="ru-RU" sz="20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  <a:t>«Танец — это тайный язык души». </a:t>
            </a:r>
          </a:p>
          <a:p>
            <a:pPr marL="269875" indent="-176213" fontAlgn="base">
              <a:buNone/>
            </a:pPr>
            <a:r>
              <a:rPr lang="ru-RU" sz="20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  <a:t> (Марта Грэхем)</a:t>
            </a:r>
          </a:p>
          <a:p>
            <a:r>
              <a:rPr lang="ru-RU" sz="20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  <a:t>«Танец - это маленькая модель жизни в несколько минут, со своими эмоциями и переживаниями».</a:t>
            </a:r>
            <a:br>
              <a:rPr lang="ru-RU" sz="20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ru-RU" sz="20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  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  <a:t>(Андрей Вавилин)</a:t>
            </a:r>
          </a:p>
          <a:p>
            <a:r>
              <a:rPr lang="ru-RU" sz="20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  <a:t>«Движение, танец – по-моему, это гениально, потому что это безграничная самореализация».</a:t>
            </a:r>
            <a:br>
              <a:rPr lang="ru-RU" sz="20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ru-RU" sz="20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  <a:t>(Джуд Лоу)</a:t>
            </a:r>
            <a:endParaRPr lang="ru-RU" sz="2000" dirty="0">
              <a:solidFill>
                <a:srgbClr val="FFFFFF"/>
              </a:solidFill>
              <a:latin typeface="Georgia Pro Semibold" panose="020407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1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6096">
        <p:split orient="vert"/>
      </p:transition>
    </mc:Choice>
    <mc:Fallback>
      <p:transition spd="slow" advTm="16096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внешний, вода, женщи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FE56913-3F96-4986-8102-092DF4ABA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3" b="41227"/>
          <a:stretch/>
        </p:blipFill>
        <p:spPr>
          <a:xfrm>
            <a:off x="90196" y="-87999"/>
            <a:ext cx="12191980" cy="6856718"/>
          </a:xfrm>
          <a:prstGeom prst="rect">
            <a:avLst/>
          </a:prstGeom>
        </p:spPr>
      </p:pic>
      <p:sp>
        <p:nvSpPr>
          <p:cNvPr id="17" name="Облачко с текстом: овальное 16">
            <a:extLst>
              <a:ext uri="{FF2B5EF4-FFF2-40B4-BE49-F238E27FC236}">
                <a16:creationId xmlns:a16="http://schemas.microsoft.com/office/drawing/2014/main" id="{9931AD80-B0EE-423B-8CCB-7447D74F73EC}"/>
              </a:ext>
            </a:extLst>
          </p:cNvPr>
          <p:cNvSpPr/>
          <p:nvPr/>
        </p:nvSpPr>
        <p:spPr>
          <a:xfrm rot="1099288">
            <a:off x="8236723" y="2598011"/>
            <a:ext cx="3971547" cy="2108718"/>
          </a:xfrm>
          <a:prstGeom prst="wedgeEllipseCallout">
            <a:avLst>
              <a:gd name="adj1" fmla="val -56318"/>
              <a:gd name="adj2" fmla="val -2966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Эстрадный танец</a:t>
            </a:r>
          </a:p>
        </p:txBody>
      </p:sp>
    </p:spTree>
    <p:extLst>
      <p:ext uri="{BB962C8B-B14F-4D97-AF65-F5344CB8AC3E}">
        <p14:creationId xmlns:p14="http://schemas.microsoft.com/office/powerpoint/2010/main" val="294905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945">
        <p:split orient="vert"/>
      </p:transition>
    </mc:Choice>
    <mc:Fallback>
      <p:transition spd="slow" advTm="5945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D7DE4-0519-48FE-89D7-3092FE21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111" y="1017043"/>
            <a:ext cx="4087306" cy="43612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b="1" i="0" dirty="0">
                <a:effectLst/>
                <a:latin typeface="Georgia Pro Light" panose="02040302050405020303" pitchFamily="18" charset="0"/>
              </a:rPr>
              <a:t>Современный </a:t>
            </a:r>
            <a:r>
              <a:rPr lang="en-US" sz="4000" b="1" i="0" dirty="0" err="1">
                <a:effectLst/>
                <a:latin typeface="Georgia Pro Light" panose="02040302050405020303" pitchFamily="18" charset="0"/>
              </a:rPr>
              <a:t>эстрадный</a:t>
            </a:r>
            <a:r>
              <a:rPr lang="en-US" sz="4000" b="1" i="0" dirty="0">
                <a:effectLst/>
                <a:latin typeface="Georgia Pro Light" panose="02040302050405020303" pitchFamily="18" charset="0"/>
              </a:rPr>
              <a:t> танец – </a:t>
            </a:r>
            <a:r>
              <a:rPr lang="en-US" sz="4000" b="1" i="0" dirty="0" err="1">
                <a:effectLst/>
                <a:latin typeface="Georgia Pro Light" panose="02040302050405020303" pitchFamily="18" charset="0"/>
              </a:rPr>
              <a:t>это</a:t>
            </a:r>
            <a:r>
              <a:rPr lang="en-US" sz="4000" b="1" i="0" dirty="0">
                <a:effectLst/>
                <a:latin typeface="Georgia Pro Light" panose="02040302050405020303" pitchFamily="18" charset="0"/>
              </a:rPr>
              <a:t> </a:t>
            </a:r>
            <a:r>
              <a:rPr lang="en-US" sz="4000" b="1" i="0" dirty="0" err="1">
                <a:effectLst/>
                <a:latin typeface="Georgia Pro Light" panose="02040302050405020303" pitchFamily="18" charset="0"/>
              </a:rPr>
              <a:t>танцевальное</a:t>
            </a:r>
            <a:r>
              <a:rPr lang="en-US" sz="4000" b="1" i="0" dirty="0">
                <a:effectLst/>
                <a:latin typeface="Georgia Pro Light" panose="02040302050405020303" pitchFamily="18" charset="0"/>
              </a:rPr>
              <a:t> </a:t>
            </a:r>
            <a:r>
              <a:rPr lang="en-US" sz="4000" b="1" i="0" dirty="0" err="1">
                <a:effectLst/>
                <a:latin typeface="Georgia Pro Light" panose="02040302050405020303" pitchFamily="18" charset="0"/>
              </a:rPr>
              <a:t>направление</a:t>
            </a:r>
            <a:r>
              <a:rPr lang="en-US" sz="4000" b="1" i="0" dirty="0">
                <a:effectLst/>
                <a:latin typeface="Georgia Pro Light" panose="02040302050405020303" pitchFamily="18" charset="0"/>
              </a:rPr>
              <a:t>, в </a:t>
            </a:r>
            <a:r>
              <a:rPr lang="en-US" sz="4000" b="1" i="0" dirty="0" err="1">
                <a:effectLst/>
                <a:latin typeface="Georgia Pro Light" panose="02040302050405020303" pitchFamily="18" charset="0"/>
              </a:rPr>
              <a:t>котором</a:t>
            </a:r>
            <a:r>
              <a:rPr lang="en-US" sz="4000" b="1" i="0" dirty="0">
                <a:effectLst/>
                <a:latin typeface="Georgia Pro Light" panose="02040302050405020303" pitchFamily="18" charset="0"/>
              </a:rPr>
              <a:t> </a:t>
            </a:r>
            <a:r>
              <a:rPr lang="en-US" sz="4000" b="1" i="0" dirty="0" err="1">
                <a:effectLst/>
                <a:latin typeface="Georgia Pro Light" panose="02040302050405020303" pitchFamily="18" charset="0"/>
              </a:rPr>
              <a:t>синтезированы</a:t>
            </a:r>
            <a:r>
              <a:rPr lang="en-US" sz="4000" b="1" i="0" dirty="0">
                <a:effectLst/>
                <a:latin typeface="Georgia Pro Light" panose="02040302050405020303" pitchFamily="18" charset="0"/>
              </a:rPr>
              <a:t> </a:t>
            </a:r>
            <a:r>
              <a:rPr lang="en-US" sz="4000" b="1" i="0" dirty="0" err="1">
                <a:effectLst/>
                <a:latin typeface="Georgia Pro Light" panose="02040302050405020303" pitchFamily="18" charset="0"/>
              </a:rPr>
              <a:t>самые</a:t>
            </a:r>
            <a:r>
              <a:rPr lang="en-US" sz="4000" b="1" i="0" dirty="0">
                <a:effectLst/>
                <a:latin typeface="Georgia Pro Light" panose="02040302050405020303" pitchFamily="18" charset="0"/>
              </a:rPr>
              <a:t> </a:t>
            </a:r>
            <a:r>
              <a:rPr lang="en-US" sz="4000" b="1" i="0" dirty="0" err="1">
                <a:effectLst/>
                <a:latin typeface="Georgia Pro Light" panose="02040302050405020303" pitchFamily="18" charset="0"/>
              </a:rPr>
              <a:t>различные</a:t>
            </a:r>
            <a:r>
              <a:rPr lang="en-US" sz="4000" b="1" i="0" dirty="0">
                <a:effectLst/>
                <a:latin typeface="Georgia Pro Light" panose="02040302050405020303" pitchFamily="18" charset="0"/>
              </a:rPr>
              <a:t> </a:t>
            </a:r>
            <a:r>
              <a:rPr lang="en-US" sz="4000" b="1" i="0" dirty="0" err="1">
                <a:effectLst/>
                <a:latin typeface="Georgia Pro Light" panose="02040302050405020303" pitchFamily="18" charset="0"/>
              </a:rPr>
              <a:t>стили</a:t>
            </a:r>
            <a:r>
              <a:rPr lang="en-US" sz="4000" b="1" i="0" dirty="0">
                <a:effectLst/>
                <a:latin typeface="Georgia Pro Light" panose="02040302050405020303" pitchFamily="18" charset="0"/>
              </a:rPr>
              <a:t>. </a:t>
            </a:r>
            <a:br>
              <a:rPr lang="en-US" sz="2600" b="0" i="0" dirty="0">
                <a:effectLst/>
              </a:rPr>
            </a:br>
            <a:endParaRPr lang="en-US" sz="26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человек, группа, в позе, проигрыватель&#10;&#10;Автоматически созданное описание">
            <a:extLst>
              <a:ext uri="{FF2B5EF4-FFF2-40B4-BE49-F238E27FC236}">
                <a16:creationId xmlns:a16="http://schemas.microsoft.com/office/drawing/2014/main" id="{C0775A61-7BA1-4337-A0AA-B741183B9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r="3047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8106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 advTm="8523">
        <p:circle/>
      </p:transition>
    </mc:Choice>
    <mc:Fallback>
      <p:transition spd="slow" advTm="8523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4">
            <a:extLst>
              <a:ext uri="{FF2B5EF4-FFF2-40B4-BE49-F238E27FC236}">
                <a16:creationId xmlns:a16="http://schemas.microsoft.com/office/drawing/2014/main" id="{7BBD5B30-C741-4E67-AFD8-17917090A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человек, внешний, держи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6968F2A8-6D10-463A-BDF5-34D78B818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0" r="30993" b="-2"/>
          <a:stretch/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7" name="Рисунок 6" descr="Изображение выглядит как человек, группа, в позе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ED6DF8E0-AB96-475F-8B54-CF28EA467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2" b="1"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Рисунок 8" descr="Изображение выглядит как корт, ракетка, мужчин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8381040F-82F7-4E94-B0CD-E3D9D2C3B8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r="169"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42" name="Freeform: Shape 26">
            <a:extLst>
              <a:ext uri="{FF2B5EF4-FFF2-40B4-BE49-F238E27FC236}">
                <a16:creationId xmlns:a16="http://schemas.microsoft.com/office/drawing/2014/main" id="{189BBEAA-BB93-4878-8C95-3C8AADE2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28">
            <a:extLst>
              <a:ext uri="{FF2B5EF4-FFF2-40B4-BE49-F238E27FC236}">
                <a16:creationId xmlns:a16="http://schemas.microsoft.com/office/drawing/2014/main" id="{D529C0C6-AAEB-4982-A9E6-BC6A8B2AE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47BC6-C4FA-4626-8797-5AE1C42E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kern="1200" dirty="0">
                <a:solidFill>
                  <a:srgbClr val="C00000"/>
                </a:solidFill>
                <a:latin typeface="Georgia Pro Cond Semibold" panose="02040706050405020303" pitchFamily="18" charset="0"/>
              </a:rPr>
              <a:t>ЭСТРАДНЫЙ ДЕТСКИЙ ТАНЕЦ</a:t>
            </a: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80D36F24-5EC0-4A09-9836-6580E1D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2">
            <a:extLst>
              <a:ext uri="{FF2B5EF4-FFF2-40B4-BE49-F238E27FC236}">
                <a16:creationId xmlns:a16="http://schemas.microsoft.com/office/drawing/2014/main" id="{7C0B334E-66E0-442A-8306-19629EC2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54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432">
        <p:split orient="vert"/>
      </p:transition>
    </mc:Choice>
    <mc:Fallback>
      <p:transition spd="slow" advTm="7432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порт, внешний, играет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47F1D3EE-9779-4549-B5A3-F49B1C3BE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7136" r="1" b="750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DC1B5-7EC8-4C0E-9897-C1E0A579C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152" y="1212979"/>
            <a:ext cx="4475832" cy="466530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i="0" dirty="0">
                <a:effectLst/>
                <a:latin typeface="Georgia Pro Light" panose="02040302050405020303" pitchFamily="18" charset="0"/>
              </a:rPr>
              <a:t>В </a:t>
            </a:r>
            <a:r>
              <a:rPr lang="ru-RU" sz="4800" b="1" dirty="0">
                <a:latin typeface="Georgia Pro Light" panose="02040302050405020303" pitchFamily="18" charset="0"/>
              </a:rPr>
              <a:t>эстрадном направлении</a:t>
            </a:r>
            <a:r>
              <a:rPr lang="en-US" sz="4800" b="1" i="0" dirty="0">
                <a:effectLst/>
                <a:latin typeface="Georgia Pro Light" panose="02040302050405020303" pitchFamily="18" charset="0"/>
              </a:rPr>
              <a:t> могут присутствовать элементы 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Georgia Pro Light" panose="02040302050405020303" pitchFamily="18" charset="0"/>
              </a:rPr>
              <a:t>классического танца</a:t>
            </a:r>
            <a:endParaRPr lang="en-US" sz="4800" b="1" i="1" dirty="0">
              <a:solidFill>
                <a:srgbClr val="C00000"/>
              </a:solidFill>
              <a:latin typeface="Georgia Pro Light" panose="02040302050405020303" pitchFamily="18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 advTm="8707">
        <p:circle/>
      </p:transition>
    </mc:Choice>
    <mc:Fallback>
      <p:transition spd="slow" advTm="8707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человек, мужчина, вода, играет&#10;&#10;Автоматически созданное описание">
            <a:extLst>
              <a:ext uri="{FF2B5EF4-FFF2-40B4-BE49-F238E27FC236}">
                <a16:creationId xmlns:a16="http://schemas.microsoft.com/office/drawing/2014/main" id="{9A701558-52EA-42C8-A3D0-FE1E781CA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5D9F5-110A-4BD0-B3AD-645002D5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2"/>
            <a:ext cx="4150003" cy="42427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i="0" dirty="0">
                <a:effectLst/>
                <a:latin typeface="Georgia Pro Light" panose="02040302050405020303" pitchFamily="18" charset="0"/>
              </a:rPr>
              <a:t>В </a:t>
            </a:r>
            <a:r>
              <a:rPr lang="ru-RU" b="1" dirty="0">
                <a:latin typeface="Georgia Pro Light" panose="02040302050405020303" pitchFamily="18" charset="0"/>
              </a:rPr>
              <a:t>нем</a:t>
            </a:r>
            <a:r>
              <a:rPr lang="en-US" b="1" i="0" dirty="0">
                <a:effectLst/>
                <a:latin typeface="Georgia Pro Light" panose="02040302050405020303" pitchFamily="18" charset="0"/>
              </a:rPr>
              <a:t> могут присутствовать элементы </a:t>
            </a:r>
            <a:r>
              <a:rPr lang="en-US" b="1" i="1" dirty="0">
                <a:solidFill>
                  <a:srgbClr val="C00000"/>
                </a:solidFill>
                <a:effectLst/>
                <a:latin typeface="Georgia Pro Light" panose="02040302050405020303" pitchFamily="18" charset="0"/>
              </a:rPr>
              <a:t>модерн-балета</a:t>
            </a:r>
            <a:r>
              <a:rPr lang="en-US" b="1" i="1" dirty="0">
                <a:solidFill>
                  <a:srgbClr val="C00000"/>
                </a:solidFill>
                <a:latin typeface="Georgia Pro Light" panose="02040302050405020303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28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158">
        <p:circle/>
      </p:transition>
    </mc:Choice>
    <mc:Fallback>
      <p:transition spd="slow" advTm="9158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человек, в позе, групп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731CE683-3E70-428D-88DB-FD6B45BFF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56000-58CE-47D4-ABCC-C2B6AE37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025622"/>
            <a:ext cx="4023360" cy="35395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800" b="1" i="1" dirty="0">
                <a:solidFill>
                  <a:srgbClr val="C00000"/>
                </a:solidFill>
                <a:latin typeface="Georgia Pro Light" panose="02040302050405020303" pitchFamily="18" charset="0"/>
              </a:rPr>
              <a:t>Д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Georgia Pro Light" panose="02040302050405020303" pitchFamily="18" charset="0"/>
              </a:rPr>
              <a:t>жаз-танец</a:t>
            </a:r>
            <a:r>
              <a:rPr lang="en-US" sz="4800" b="1" i="0" dirty="0">
                <a:solidFill>
                  <a:srgbClr val="C00000"/>
                </a:solidFill>
                <a:effectLst/>
                <a:latin typeface="Georgia Pro Light" panose="02040302050405020303" pitchFamily="18" charset="0"/>
              </a:rPr>
              <a:t> </a:t>
            </a:r>
            <a:r>
              <a:rPr lang="en-US" sz="4800" b="1" i="0" dirty="0">
                <a:effectLst/>
                <a:latin typeface="Georgia Pro Light" panose="02040302050405020303" pitchFamily="18" charset="0"/>
              </a:rPr>
              <a:t>тоже исполняют на эстраде</a:t>
            </a:r>
            <a:endParaRPr lang="en-US" sz="4800" b="1" dirty="0">
              <a:latin typeface="Georgia Pro Light" panose="020403020504050203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17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249">
        <p:circle/>
      </p:transition>
    </mc:Choice>
    <mc:Fallback>
      <p:transition spd="slow" advTm="8249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человек, внешний, ребенок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67BD5673-DC19-4984-A407-5562BE1C6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4"/>
          <a:stretch/>
        </p:blipFill>
        <p:spPr>
          <a:xfrm>
            <a:off x="-1" y="-30"/>
            <a:ext cx="12192000" cy="68559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52828-F6EC-4453-9469-14FB880E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3320859"/>
            <a:ext cx="5069074" cy="29324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kern="1200" dirty="0">
                <a:solidFill>
                  <a:schemeClr val="tx1"/>
                </a:solidFill>
                <a:latin typeface="Georgia Pro Light" panose="02040302050405020303" pitchFamily="18" charset="0"/>
              </a:rPr>
              <a:t>В </a:t>
            </a:r>
            <a:r>
              <a:rPr lang="en-US" sz="3200" b="1" kern="1200" dirty="0" err="1">
                <a:solidFill>
                  <a:schemeClr val="tx1"/>
                </a:solidFill>
                <a:latin typeface="Georgia Pro Light" panose="02040302050405020303" pitchFamily="18" charset="0"/>
              </a:rPr>
              <a:t>современный</a:t>
            </a:r>
            <a:r>
              <a:rPr lang="en-US" sz="3200" b="1" kern="1200" dirty="0">
                <a:solidFill>
                  <a:schemeClr val="tx1"/>
                </a:solidFill>
                <a:latin typeface="Georgia Pro Light" panose="02040302050405020303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Georgia Pro Light" panose="02040302050405020303" pitchFamily="18" charset="0"/>
              </a:rPr>
              <a:t>эстрадный</a:t>
            </a:r>
            <a:r>
              <a:rPr lang="en-US" sz="3200" b="1" kern="1200" dirty="0">
                <a:solidFill>
                  <a:schemeClr val="tx1"/>
                </a:solidFill>
                <a:latin typeface="Georgia Pro Light" panose="02040302050405020303" pitchFamily="18" charset="0"/>
              </a:rPr>
              <a:t> танец </a:t>
            </a:r>
            <a:r>
              <a:rPr lang="en-US" sz="3200" b="1" kern="1200" dirty="0" err="1">
                <a:solidFill>
                  <a:schemeClr val="tx1"/>
                </a:solidFill>
                <a:latin typeface="Georgia Pro Light" panose="02040302050405020303" pitchFamily="18" charset="0"/>
              </a:rPr>
              <a:t>синтезировались</a:t>
            </a:r>
            <a:r>
              <a:rPr lang="en-US" sz="3200" b="1" kern="1200" dirty="0">
                <a:solidFill>
                  <a:schemeClr val="tx1"/>
                </a:solidFill>
                <a:latin typeface="Georgia Pro Light" panose="02040302050405020303" pitchFamily="18" charset="0"/>
              </a:rPr>
              <a:t> и </a:t>
            </a:r>
            <a:r>
              <a:rPr lang="en-US" sz="3200" b="1" kern="1200" dirty="0" err="1">
                <a:solidFill>
                  <a:schemeClr val="tx1"/>
                </a:solidFill>
                <a:latin typeface="Georgia Pro Light" panose="02040302050405020303" pitchFamily="18" charset="0"/>
              </a:rPr>
              <a:t>стили</a:t>
            </a:r>
            <a:r>
              <a:rPr lang="en-US" sz="3200" b="1" kern="1200" dirty="0">
                <a:solidFill>
                  <a:schemeClr val="tx1"/>
                </a:solidFill>
                <a:latin typeface="Georgia Pro Light" panose="02040302050405020303" pitchFamily="18" charset="0"/>
              </a:rPr>
              <a:t> хип-хопа,</a:t>
            </a:r>
            <a:r>
              <a:rPr lang="en-US" sz="3200" b="1" i="0" kern="1200" dirty="0">
                <a:solidFill>
                  <a:schemeClr val="tx1"/>
                </a:solidFill>
                <a:effectLst/>
                <a:latin typeface="Georgia Pro Light" panose="02040302050405020303" pitchFamily="18" charset="0"/>
              </a:rPr>
              <a:t> фанка, </a:t>
            </a:r>
            <a:r>
              <a:rPr lang="en-US" sz="3200" b="1" i="0" kern="1200" dirty="0" err="1">
                <a:solidFill>
                  <a:schemeClr val="tx1"/>
                </a:solidFill>
                <a:effectLst/>
                <a:latin typeface="Georgia Pro Light" panose="02040302050405020303" pitchFamily="18" charset="0"/>
              </a:rPr>
              <a:t>уличные</a:t>
            </a:r>
            <a:r>
              <a:rPr lang="en-US" sz="3200" b="1" i="0" kern="1200" dirty="0">
                <a:solidFill>
                  <a:schemeClr val="tx1"/>
                </a:solidFill>
                <a:effectLst/>
                <a:latin typeface="Georgia Pro Light" panose="02040302050405020303" pitchFamily="18" charset="0"/>
              </a:rPr>
              <a:t> </a:t>
            </a:r>
            <a:r>
              <a:rPr lang="en-US" sz="3200" b="1" i="0" kern="1200" dirty="0" err="1">
                <a:solidFill>
                  <a:schemeClr val="tx1"/>
                </a:solidFill>
                <a:effectLst/>
                <a:latin typeface="Georgia Pro Light" panose="02040302050405020303" pitchFamily="18" charset="0"/>
              </a:rPr>
              <a:t>танцы</a:t>
            </a:r>
            <a:r>
              <a:rPr lang="en-US" sz="3200" b="1" i="0" kern="1200" dirty="0">
                <a:solidFill>
                  <a:schemeClr val="tx1"/>
                </a:solidFill>
                <a:effectLst/>
                <a:latin typeface="Georgia Pro Light" panose="02040302050405020303" pitchFamily="18" charset="0"/>
              </a:rPr>
              <a:t>…</a:t>
            </a:r>
            <a:endParaRPr lang="en-US" sz="3200" b="1" kern="1200" dirty="0">
              <a:solidFill>
                <a:schemeClr val="tx1"/>
              </a:solidFill>
              <a:latin typeface="Georgia Pro Light" panose="02040302050405020303" pitchFamily="18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дорога, мужчина, корт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4B937121-06A9-4C2B-A1A8-C1CBA8A38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r="14849"/>
          <a:stretch/>
        </p:blipFill>
        <p:spPr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37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 advTm="11960">
        <p:circle/>
      </p:transition>
    </mc:Choice>
    <mc:Fallback>
      <p:transition spd="slow" advTm="11960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221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Georgia Pro Black</vt:lpstr>
      <vt:lpstr>Georgia Pro Cond</vt:lpstr>
      <vt:lpstr>Georgia Pro Cond Semibold</vt:lpstr>
      <vt:lpstr>Georgia Pro Light</vt:lpstr>
      <vt:lpstr>Georgia Pro Semibold</vt:lpstr>
      <vt:lpstr>Rockwell</vt:lpstr>
      <vt:lpstr>Тема Office</vt:lpstr>
      <vt:lpstr>ТАНЕЦ</vt:lpstr>
      <vt:lpstr>    Танец – это полет души. Это возможность с помощью ритма и движений выразить все свои эмоции и чувства, не прибегая к словам. Как замечательно сказано об этом в цитатах о танцах.  </vt:lpstr>
      <vt:lpstr>Презентация PowerPoint</vt:lpstr>
      <vt:lpstr>Современный эстрадный танец – это танцевальное направление, в котором синтезированы самые различные стили.  </vt:lpstr>
      <vt:lpstr>ЭСТРАДНЫЙ ДЕТСКИЙ ТАНЕЦ</vt:lpstr>
      <vt:lpstr>В эстрадном направлении могут присутствовать элементы классического танца</vt:lpstr>
      <vt:lpstr>В нем могут присутствовать элементы модерн-балета.</vt:lpstr>
      <vt:lpstr>Джаз-танец тоже исполняют на эстраде</vt:lpstr>
      <vt:lpstr>В современный эстрадный танец синтезировались и стили хип-хопа, фанка, уличные танцы…</vt:lpstr>
      <vt:lpstr>Что же такое ЭСТРАДНЫЙ ТАНЕЦ?</vt:lpstr>
      <vt:lpstr>Самый простой ответ – танец, исполняющийся на эстраде. Чаще всего – небольшие номера, нередко имеющие сюжет. Его содержание обычно легкое и понятное. Исполнительское мастерство танцоров должно быть на высоком уровне! ЭТРАДНЫЙ ТАНЕЦ – простор для творчества и фантазии!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ТАНЕЦ</dc:title>
  <dc:creator>Вера Вера</dc:creator>
  <cp:lastModifiedBy>Вера Вера</cp:lastModifiedBy>
  <cp:revision>2</cp:revision>
  <dcterms:created xsi:type="dcterms:W3CDTF">2020-10-28T18:29:24Z</dcterms:created>
  <dcterms:modified xsi:type="dcterms:W3CDTF">2020-10-28T18:38:17Z</dcterms:modified>
</cp:coreProperties>
</file>