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68" r:id="rId9"/>
    <p:sldId id="266" r:id="rId10"/>
    <p:sldId id="265" r:id="rId11"/>
    <p:sldId id="267" r:id="rId12"/>
    <p:sldId id="262" r:id="rId13"/>
    <p:sldId id="263" r:id="rId14"/>
    <p:sldId id="264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2E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D39940-647A-4BA5-A055-5C39D58924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779EB2D-C7C4-4A27-A1C4-0C44DC592A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C354A2-242D-4998-B9DE-8D58D35EC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DEA06-606E-47A1-8279-F4EA540DB1C4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510EEE-4B35-4A88-BDF9-22FB7A477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35AD52-2A8B-4E16-8E8F-1B5DB3458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30E7-DFD5-4B74-8FBD-D85FCE9B0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829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F7F3F0-3445-49AA-BE61-67762A2F1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3F0A331-CCB1-4E69-BFEF-057994140E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21B78B-4716-45B4-865C-E0850A185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DEA06-606E-47A1-8279-F4EA540DB1C4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77D040-CA83-4EEE-9EA8-7AEAD9942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250004-3C3F-48BC-991C-DA8A383C4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30E7-DFD5-4B74-8FBD-D85FCE9B0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586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47F8999-A334-490C-8D02-34365BBF52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C62BA0B-F318-4F47-8AA4-47BEA051D8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C1AC79-4404-4963-A561-18C1928A5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DEA06-606E-47A1-8279-F4EA540DB1C4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81AB30-CC50-4451-9495-29CEF862E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58F329-1947-45F2-8B8A-1D19EE1E7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30E7-DFD5-4B74-8FBD-D85FCE9B0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577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F6B239-3D1E-420E-9D22-B8BFA62DC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C7F4F9-A57D-40DB-AA75-25C9DCEC2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9E40FA-784F-46BD-A128-26138EEDB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DEA06-606E-47A1-8279-F4EA540DB1C4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F032A9-94F2-4037-B015-81C4ABE20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821393-2456-48AC-B747-C7832B280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30E7-DFD5-4B74-8FBD-D85FCE9B0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817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B43657-01C1-4F1C-97AB-D28672711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28CDBD-A36A-49AB-9797-032D293D5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E278E9-FDEB-484D-8E71-2A8C387A2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DEA06-606E-47A1-8279-F4EA540DB1C4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805B4C-27F9-4C77-A55E-1D7DC7B9A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80C218-BE5F-49A7-99BA-17C2AAB2F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30E7-DFD5-4B74-8FBD-D85FCE9B0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76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40912F-F59F-4011-91C4-320B71E1D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738512-E19E-4816-A9E7-08C30AC261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49BBFC4-4652-40E6-A092-03AB156770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A78B818-CBE8-42C8-B188-675E67792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DEA06-606E-47A1-8279-F4EA540DB1C4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CB332D-02A8-4066-9804-6854B37BE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F4BC96-90F0-40EA-8B5D-444D83362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30E7-DFD5-4B74-8FBD-D85FCE9B0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409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B6F03D-91F2-4F7C-B463-E51580298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BF6E50-238F-4339-B6CB-D6C08298FB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DA275D5-FFC9-4C37-AF20-C235F7F50E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B54404E-518D-4909-A04C-B320A606BC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A82A2E6-84F5-464E-BC45-E95CA0B1E3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3CC0539-341E-4AD2-A7DD-F956F7732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DEA06-606E-47A1-8279-F4EA540DB1C4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35B61E4-DBC9-4B05-934A-E2166C16C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E2101C4-1247-4A20-8025-0EBBC3603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30E7-DFD5-4B74-8FBD-D85FCE9B0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764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40D4C0-550D-438A-B742-25E7EA0C0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24A0BDC-1924-46E0-9ECB-1C41B5C1E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DEA06-606E-47A1-8279-F4EA540DB1C4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233C326-300C-4F17-AE34-7EAEF4ECC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7FE16B6-A006-4A41-8899-C705F97C8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30E7-DFD5-4B74-8FBD-D85FCE9B0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187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569F068-6352-4E47-B7B3-FA122C9F8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DEA06-606E-47A1-8279-F4EA540DB1C4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A87EBEA-DF5D-4970-ACA6-9827EEF67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929080C-5C14-40AE-8667-1501CB22D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30E7-DFD5-4B74-8FBD-D85FCE9B0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387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57CA2A-348A-4DD4-BE6C-FD519EB67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0C9B27-8A4E-45E8-9BD5-9971FEA14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FDCC691-1C03-4C60-BFDF-FD9BFC9AFF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DD728D-D3FF-4B6B-82C4-DD918562E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DEA06-606E-47A1-8279-F4EA540DB1C4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3FAF563-E0C8-44F6-BE8F-0D624B10A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676917-DD70-490D-BC86-A17677B88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30E7-DFD5-4B74-8FBD-D85FCE9B0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374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163676-9C99-4558-B4DC-18653B57C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3214BC3-8F73-465B-A4DA-1E46D5FC66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836D1F2-DB4E-428F-A391-8EDBBB2152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0677EB9-9601-4906-92CB-F9C3C6916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DEA06-606E-47A1-8279-F4EA540DB1C4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0F31C41-8791-49D5-A59C-A6B1779C6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BC6452-2849-485E-9A67-435C63800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30E7-DFD5-4B74-8FBD-D85FCE9B0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895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0728FB-1B82-480A-97E5-85932DC7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F1A856-7A04-4653-92B4-4BAE36441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7E274-11CC-4526-9359-E6EC8FE2F1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DEA06-606E-47A1-8279-F4EA540DB1C4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A48B9E-EC44-49E8-91A1-5699C5674D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2D0E10-7A3A-48B8-A90F-749A804418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B30E7-DFD5-4B74-8FBD-D85FCE9B0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553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studopedia.ru/7_123765_Jazz---Funk.html" TargetMode="External"/><Relationship Id="rId5" Type="http://schemas.openxmlformats.org/officeDocument/2006/relationships/hyperlink" Target="https://studopedia.ru/3_190728_istoriya-hip-hop-kulturi-i-rep.html" TargetMode="Externa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5%D0%BE%D1%80%D0%B5%D0%BE%D0%B3%D1%80%D0%B0%D1%84%D0%B8%D1%8F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u.wikipedia.org/wiki/XX_%D0%B2%D0%B5%D0%BA" TargetMode="External"/><Relationship Id="rId4" Type="http://schemas.openxmlformats.org/officeDocument/2006/relationships/hyperlink" Target="https://ru.wikipedia.org/wiki/XIX_%D0%B2%D0%B5%D0%BA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F%D1%80%D0%B8%D0%B4%D0%B2%D0%BE%D1%80%D0%BD%D1%8B%D0%B9_%D0%B1%D0%B0%D0%BB%D0%B5%D1%82" TargetMode="External"/><Relationship Id="rId2" Type="http://schemas.openxmlformats.org/officeDocument/2006/relationships/hyperlink" Target="https://ru.wikipedia.org/wiki/%D0%91%D0%B0%D0%BB%D0%B5%D1%8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1%D0%B0%D0%BB%D1%8C%D0%B1%D0%BE%D0%B0_(%D1%82%D0%B0%D0%BD%D0%B5%D1%86)" TargetMode="External"/><Relationship Id="rId3" Type="http://schemas.openxmlformats.org/officeDocument/2006/relationships/image" Target="../media/image15.jpg"/><Relationship Id="rId7" Type="http://schemas.openxmlformats.org/officeDocument/2006/relationships/hyperlink" Target="https://ru.wikipedia.org/wiki/%D0%91%D1%83%D0%B3%D0%B8-%D0%B2%D1%83%D0%B3%D0%B8_(%D1%82%D0%B0%D0%BD%D0%B5%D1%86)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7%D0%B0%D1%80%D0%BB%D1%8C%D1%81%D1%82%D0%BE%D0%BD_(%D1%82%D0%B0%D0%BD%D0%B5%D1%86)" TargetMode="External"/><Relationship Id="rId5" Type="http://schemas.openxmlformats.org/officeDocument/2006/relationships/hyperlink" Target="https://ru.wikipedia.org/wiki/%D0%9B%D0%B8%D0%BD%D0%B4%D0%B8-%D1%85%D0%BE%D0%BF" TargetMode="External"/><Relationship Id="rId10" Type="http://schemas.openxmlformats.org/officeDocument/2006/relationships/hyperlink" Target="https://ru.wikipedia.org/wiki/West_Coast_Swing" TargetMode="External"/><Relationship Id="rId4" Type="http://schemas.openxmlformats.org/officeDocument/2006/relationships/hyperlink" Target="https://ru.wikipedia.org/wiki/%D0%A1%D0%B2%D0%B8%D0%BD%D0%B3_(%D1%82%D0%B0%D0%BD%D0%B5%D1%86)" TargetMode="External"/><Relationship Id="rId9" Type="http://schemas.openxmlformats.org/officeDocument/2006/relationships/hyperlink" Target="https://ru.wikipedia.org/wiki/%D0%A0%D0%BE%D0%BA-%D0%BD-%D1%80%D0%BE%D0%BB%D0%BB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закат, внешний, облака, облачный&#10;&#10;Автоматически созданное описание">
            <a:extLst>
              <a:ext uri="{FF2B5EF4-FFF2-40B4-BE49-F238E27FC236}">
                <a16:creationId xmlns:a16="http://schemas.microsoft.com/office/drawing/2014/main" id="{B039A421-B1C6-4D90-9D3E-C8800B2225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9091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5F434B-5450-4EBB-96EF-B6C77B0C1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pPr algn="l"/>
            <a:r>
              <a:rPr lang="ru-RU" sz="6600">
                <a:latin typeface="Georgia Pro Semibold" panose="02040702050405020303" pitchFamily="18" charset="0"/>
              </a:rPr>
              <a:t>ТАНЕЦ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6A82550-77D2-423A-97E1-4FBDFBCE7C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63682"/>
            <a:ext cx="9078562" cy="554238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latin typeface="Georgia Pro Semibold" panose="02040702050405020303" pitchFamily="18" charset="0"/>
              </a:rPr>
              <a:t>I </a:t>
            </a:r>
            <a:r>
              <a:rPr lang="ru-RU" dirty="0">
                <a:latin typeface="Georgia Pro Semibold" panose="02040702050405020303" pitchFamily="18" charset="0"/>
              </a:rPr>
              <a:t>альбом - танцевальные направления.</a:t>
            </a:r>
          </a:p>
        </p:txBody>
      </p:sp>
    </p:spTree>
    <p:extLst>
      <p:ext uri="{BB962C8B-B14F-4D97-AF65-F5344CB8AC3E}">
        <p14:creationId xmlns:p14="http://schemas.microsoft.com/office/powerpoint/2010/main" val="39644414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6489"/>
    </mc:Choice>
    <mc:Fallback xmlns="">
      <p:transition spd="slow" advTm="648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3AB00AE-4340-440F-82E1-9F69D1D55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 descr="Изображение выглядит как спорт, танцор, человек, ребенок&#10;&#10;Автоматически созданное описание">
            <a:extLst>
              <a:ext uri="{FF2B5EF4-FFF2-40B4-BE49-F238E27FC236}">
                <a16:creationId xmlns:a16="http://schemas.microsoft.com/office/drawing/2014/main" id="{8DB2D59E-ABF2-4CFE-88E4-85669A4A2C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" r="-2" b="-2"/>
          <a:stretch/>
        </p:blipFill>
        <p:spPr>
          <a:xfrm>
            <a:off x="6083786" y="-168316"/>
            <a:ext cx="6261330" cy="3932313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6" name="Объект 5" descr="Изображение выглядит как корт, ракетка, мужчина, носит&#10;&#10;Автоматически созданное описание">
            <a:extLst>
              <a:ext uri="{FF2B5EF4-FFF2-40B4-BE49-F238E27FC236}">
                <a16:creationId xmlns:a16="http://schemas.microsoft.com/office/drawing/2014/main" id="{8A2A4329-7B97-4467-81D3-8CF6DAA9920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"/>
          <a:stretch/>
        </p:blipFill>
        <p:spPr>
          <a:xfrm>
            <a:off x="6089904" y="2487166"/>
            <a:ext cx="6263640" cy="4215384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26" name="Picture 21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3C0557-0487-49EE-A573-C5FC1DF32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606" y="213091"/>
            <a:ext cx="4803636" cy="13116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 err="1">
                <a:solidFill>
                  <a:srgbClr val="000000"/>
                </a:solidFill>
                <a:latin typeface="Georgia Pro Cond" panose="02040506050405020303" pitchFamily="18" charset="0"/>
              </a:rPr>
              <a:t>Эстрадный</a:t>
            </a:r>
            <a:r>
              <a:rPr lang="en-US" sz="3600" kern="1200" dirty="0">
                <a:solidFill>
                  <a:srgbClr val="000000"/>
                </a:solidFill>
                <a:latin typeface="Georgia Pro Cond" panose="02040506050405020303" pitchFamily="18" charset="0"/>
              </a:rPr>
              <a:t> </a:t>
            </a:r>
            <a:r>
              <a:rPr lang="en-US" sz="3600" kern="1200" dirty="0" err="1">
                <a:solidFill>
                  <a:srgbClr val="000000"/>
                </a:solidFill>
                <a:latin typeface="Georgia Pro Cond" panose="02040506050405020303" pitchFamily="18" charset="0"/>
              </a:rPr>
              <a:t>танец</a:t>
            </a:r>
            <a:endParaRPr lang="en-US" sz="3600" kern="1200" dirty="0">
              <a:solidFill>
                <a:srgbClr val="000000"/>
              </a:solidFill>
              <a:latin typeface="Georgia Pro Cond" panose="02040506050405020303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896602-21CA-48B4-82DE-EFA7E57C04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1661" y="1044803"/>
            <a:ext cx="5838429" cy="54383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>
              <a:lnSpc>
                <a:spcPct val="150000"/>
              </a:lnSpc>
            </a:pPr>
            <a:r>
              <a:rPr lang="en-US" sz="1600" b="0" i="0" dirty="0" err="1">
                <a:solidFill>
                  <a:srgbClr val="000000"/>
                </a:solidFill>
                <a:effectLst/>
                <a:latin typeface="Georgia Pro Cond" panose="02040506050405020303" pitchFamily="18" charset="0"/>
              </a:rPr>
              <a:t>Современный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Georgia Pro Cond" panose="02040506050405020303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Georgia Pro Cond" panose="02040506050405020303" pitchFamily="18" charset="0"/>
              </a:rPr>
              <a:t>эстрадный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Georgia Pro Cond" panose="02040506050405020303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Georgia Pro Cond" panose="02040506050405020303" pitchFamily="18" charset="0"/>
              </a:rPr>
              <a:t>танец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Georgia Pro Cond" panose="02040506050405020303" pitchFamily="18" charset="0"/>
              </a:rPr>
              <a:t> –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Georgia Pro Cond" panose="02040506050405020303" pitchFamily="18" charset="0"/>
              </a:rPr>
              <a:t>это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Georgia Pro Cond" panose="02040506050405020303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Georgia Pro Cond" panose="02040506050405020303" pitchFamily="18" charset="0"/>
              </a:rPr>
              <a:t>танцевальное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Georgia Pro Cond" panose="02040506050405020303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Georgia Pro Cond" panose="02040506050405020303" pitchFamily="18" charset="0"/>
              </a:rPr>
              <a:t>направление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Georgia Pro Cond" panose="02040506050405020303" pitchFamily="18" charset="0"/>
              </a:rPr>
              <a:t>,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Georgia Pro Cond" panose="02040506050405020303" pitchFamily="18" charset="0"/>
              </a:rPr>
              <a:t>синтезировавшее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Georgia Pro Cond" panose="02040506050405020303" pitchFamily="18" charset="0"/>
              </a:rPr>
              <a:t> в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Georgia Pro Cond" panose="02040506050405020303" pitchFamily="18" charset="0"/>
              </a:rPr>
              <a:t>себе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Georgia Pro Cond" panose="02040506050405020303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Georgia Pro Cond" panose="02040506050405020303" pitchFamily="18" charset="0"/>
              </a:rPr>
              <a:t>самые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Georgia Pro Cond" panose="02040506050405020303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Georgia Pro Cond" panose="02040506050405020303" pitchFamily="18" charset="0"/>
              </a:rPr>
              <a:t>различные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Georgia Pro Cond" panose="02040506050405020303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Georgia Pro Cond" panose="02040506050405020303" pitchFamily="18" charset="0"/>
              </a:rPr>
              <a:t>стили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Georgia Pro Cond" panose="02040506050405020303" pitchFamily="18" charset="0"/>
              </a:rPr>
              <a:t>. В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Georgia Pro Cond" panose="02040506050405020303" pitchFamily="18" charset="0"/>
              </a:rPr>
              <a:t>нем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Georgia Pro Cond" panose="02040506050405020303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Georgia Pro Cond" panose="02040506050405020303" pitchFamily="18" charset="0"/>
              </a:rPr>
              <a:t>могут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Georgia Pro Cond" panose="02040506050405020303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Georgia Pro Cond" panose="02040506050405020303" pitchFamily="18" charset="0"/>
              </a:rPr>
              <a:t>присутствовать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Georgia Pro Cond" panose="02040506050405020303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Georgia Pro Cond" panose="02040506050405020303" pitchFamily="18" charset="0"/>
              </a:rPr>
              <a:t>элементы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Georgia Pro Cond" panose="02040506050405020303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Georgia Pro Cond" panose="02040506050405020303" pitchFamily="18" charset="0"/>
              </a:rPr>
              <a:t>классического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Georgia Pro Cond" panose="02040506050405020303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Georgia Pro Cond" panose="02040506050405020303" pitchFamily="18" charset="0"/>
              </a:rPr>
              <a:t>танца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Georgia Pro Cond" panose="02040506050405020303" pitchFamily="18" charset="0"/>
              </a:rPr>
              <a:t>,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Georgia Pro Cond" panose="02040506050405020303" pitchFamily="18" charset="0"/>
              </a:rPr>
              <a:t>модерн-балета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Georgia Pro Cond" panose="02040506050405020303" pitchFamily="18" charset="0"/>
              </a:rPr>
              <a:t>,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Georgia Pro Cond" panose="02040506050405020303" pitchFamily="18" charset="0"/>
              </a:rPr>
              <a:t>джаз-танца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Georgia Pro Cond" panose="02040506050405020303" pitchFamily="18" charset="0"/>
              </a:rPr>
              <a:t>, 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Georgia Pro Cond" panose="02040506050405020303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хип-хопа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Georgia Pro Cond" panose="02040506050405020303" pitchFamily="18" charset="0"/>
              </a:rPr>
              <a:t>, 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Georgia Pro Cond" panose="02040506050405020303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фанка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Georgia Pro Cond" panose="02040506050405020303" pitchFamily="18" charset="0"/>
              </a:rPr>
              <a:t>.</a:t>
            </a:r>
          </a:p>
          <a:p>
            <a:pPr marL="0">
              <a:lnSpc>
                <a:spcPct val="150000"/>
              </a:lnSpc>
            </a:pPr>
            <a:r>
              <a:rPr lang="en-US" sz="1600" b="0" i="0" dirty="0">
                <a:solidFill>
                  <a:srgbClr val="000000"/>
                </a:solidFill>
                <a:effectLst/>
                <a:latin typeface="Georgia Pro Cond" panose="02040506050405020303" pitchFamily="18" charset="0"/>
              </a:rPr>
              <a:t>В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Georgia Pro Cond" panose="02040506050405020303" pitchFamily="18" charset="0"/>
              </a:rPr>
              <a:t>современном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Georgia Pro Cond" panose="02040506050405020303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Georgia Pro Cond" panose="02040506050405020303" pitchFamily="18" charset="0"/>
              </a:rPr>
              <a:t>эстрадном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Georgia Pro Cond" panose="02040506050405020303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Georgia Pro Cond" panose="02040506050405020303" pitchFamily="18" charset="0"/>
              </a:rPr>
              <a:t>танце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Georgia Pro Cond" panose="02040506050405020303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Georgia Pro Cond" panose="02040506050405020303" pitchFamily="18" charset="0"/>
              </a:rPr>
              <a:t>большую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Georgia Pro Cond" panose="02040506050405020303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Georgia Pro Cond" panose="02040506050405020303" pitchFamily="18" charset="0"/>
              </a:rPr>
              <a:t>роль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Georgia Pro Cond" panose="02040506050405020303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Georgia Pro Cond" panose="02040506050405020303" pitchFamily="18" charset="0"/>
              </a:rPr>
              <a:t>играет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Georgia Pro Cond" panose="02040506050405020303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Georgia Pro Cond" panose="02040506050405020303" pitchFamily="18" charset="0"/>
              </a:rPr>
              <a:t>индивидуальность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Georgia Pro Cond" panose="02040506050405020303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Georgia Pro Cond" panose="02040506050405020303" pitchFamily="18" charset="0"/>
              </a:rPr>
              <a:t>исполнителя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Georgia Pro Cond" panose="02040506050405020303" pitchFamily="18" charset="0"/>
              </a:rPr>
              <a:t>.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Georgia Pro Cond" panose="02040506050405020303" pitchFamily="18" charset="0"/>
              </a:rPr>
              <a:t>Это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Georgia Pro Cond" panose="02040506050405020303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Georgia Pro Cond" panose="02040506050405020303" pitchFamily="18" charset="0"/>
              </a:rPr>
              <a:t>неудивительно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Georgia Pro Cond" panose="02040506050405020303" pitchFamily="18" charset="0"/>
              </a:rPr>
              <a:t>,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Georgia Pro Cond" panose="02040506050405020303" pitchFamily="18" charset="0"/>
              </a:rPr>
              <a:t>ведь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Georgia Pro Cond" panose="02040506050405020303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Georgia Pro Cond" panose="02040506050405020303" pitchFamily="18" charset="0"/>
              </a:rPr>
              <a:t>эстрадный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Georgia Pro Cond" panose="02040506050405020303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Georgia Pro Cond" panose="02040506050405020303" pitchFamily="18" charset="0"/>
              </a:rPr>
              <a:t>танец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Georgia Pro Cond" panose="02040506050405020303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Georgia Pro Cond" panose="02040506050405020303" pitchFamily="18" charset="0"/>
              </a:rPr>
              <a:t>это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Georgia Pro Cond" panose="02040506050405020303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Georgia Pro Cond" panose="02040506050405020303" pitchFamily="18" charset="0"/>
              </a:rPr>
              <a:t>не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Georgia Pro Cond" panose="02040506050405020303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Georgia Pro Cond" panose="02040506050405020303" pitchFamily="18" charset="0"/>
              </a:rPr>
              <a:t>просто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Georgia Pro Cond" panose="02040506050405020303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Georgia Pro Cond" panose="02040506050405020303" pitchFamily="18" charset="0"/>
              </a:rPr>
              <a:t>последовательность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Georgia Pro Cond" panose="02040506050405020303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Georgia Pro Cond" panose="02040506050405020303" pitchFamily="18" charset="0"/>
              </a:rPr>
              <a:t>заученных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Georgia Pro Cond" panose="02040506050405020303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Georgia Pro Cond" panose="02040506050405020303" pitchFamily="18" charset="0"/>
              </a:rPr>
              <a:t>движений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Georgia Pro Cond" panose="02040506050405020303" pitchFamily="18" charset="0"/>
              </a:rPr>
              <a:t>,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Georgia Pro Cond" panose="02040506050405020303" pitchFamily="18" charset="0"/>
              </a:rPr>
              <a:t>это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Georgia Pro Cond" panose="02040506050405020303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Georgia Pro Cond" panose="02040506050405020303" pitchFamily="18" charset="0"/>
              </a:rPr>
              <a:t>небольшая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Georgia Pro Cond" panose="02040506050405020303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Georgia Pro Cond" panose="02040506050405020303" pitchFamily="18" charset="0"/>
              </a:rPr>
              <a:t>танцевальная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Georgia Pro Cond" panose="02040506050405020303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Georgia Pro Cond" panose="02040506050405020303" pitchFamily="18" charset="0"/>
              </a:rPr>
              <a:t>постановка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Georgia Pro Cond" panose="02040506050405020303" pitchFamily="18" charset="0"/>
              </a:rPr>
              <a:t>. И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Georgia Pro Cond" panose="02040506050405020303" pitchFamily="18" charset="0"/>
              </a:rPr>
              <a:t>исполнитель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Georgia Pro Cond" panose="02040506050405020303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Georgia Pro Cond" panose="02040506050405020303" pitchFamily="18" charset="0"/>
              </a:rPr>
              <a:t>должен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Georgia Pro Cond" panose="02040506050405020303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Georgia Pro Cond" panose="02040506050405020303" pitchFamily="18" charset="0"/>
              </a:rPr>
              <a:t>обладать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Georgia Pro Cond" panose="02040506050405020303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Georgia Pro Cond" panose="02040506050405020303" pitchFamily="18" charset="0"/>
              </a:rPr>
              <a:t>не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Georgia Pro Cond" panose="02040506050405020303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Georgia Pro Cond" panose="02040506050405020303" pitchFamily="18" charset="0"/>
              </a:rPr>
              <a:t>только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Georgia Pro Cond" panose="02040506050405020303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Georgia Pro Cond" panose="02040506050405020303" pitchFamily="18" charset="0"/>
              </a:rPr>
              <a:t>танцевальным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Georgia Pro Cond" panose="02040506050405020303" pitchFamily="18" charset="0"/>
              </a:rPr>
              <a:t>,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Georgia Pro Cond" panose="02040506050405020303" pitchFamily="18" charset="0"/>
              </a:rPr>
              <a:t>но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Georgia Pro Cond" panose="02040506050405020303" pitchFamily="18" charset="0"/>
              </a:rPr>
              <a:t> и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Georgia Pro Cond" panose="02040506050405020303" pitchFamily="18" charset="0"/>
              </a:rPr>
              <a:t>актерским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Georgia Pro Cond" panose="02040506050405020303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Georgia Pro Cond" panose="02040506050405020303" pitchFamily="18" charset="0"/>
              </a:rPr>
              <a:t>талантом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Georgia Pro Cond" panose="02040506050405020303" pitchFamily="18" charset="0"/>
              </a:rPr>
              <a:t>.</a:t>
            </a:r>
          </a:p>
          <a:p>
            <a:pPr marL="0">
              <a:lnSpc>
                <a:spcPct val="150000"/>
              </a:lnSpc>
            </a:pPr>
            <a:r>
              <a:rPr lang="en-US" sz="1600" b="0" i="0" dirty="0" err="1">
                <a:solidFill>
                  <a:srgbClr val="000000"/>
                </a:solidFill>
                <a:effectLst/>
                <a:latin typeface="Georgia Pro Cond" panose="02040506050405020303" pitchFamily="18" charset="0"/>
              </a:rPr>
              <a:t>Один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Georgia Pro Cond" panose="02040506050405020303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Georgia Pro Cond" panose="02040506050405020303" pitchFamily="18" charset="0"/>
              </a:rPr>
              <a:t>из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Georgia Pro Cond" panose="02040506050405020303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Georgia Pro Cond" panose="02040506050405020303" pitchFamily="18" charset="0"/>
              </a:rPr>
              <a:t>принципов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Georgia Pro Cond" panose="02040506050405020303" pitchFamily="18" charset="0"/>
              </a:rPr>
              <a:t>,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Georgia Pro Cond" panose="02040506050405020303" pitchFamily="18" charset="0"/>
              </a:rPr>
              <a:t>свойственных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Georgia Pro Cond" panose="02040506050405020303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Georgia Pro Cond" panose="02040506050405020303" pitchFamily="18" charset="0"/>
              </a:rPr>
              <a:t>современному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Georgia Pro Cond" panose="02040506050405020303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Georgia Pro Cond" panose="02040506050405020303" pitchFamily="18" charset="0"/>
              </a:rPr>
              <a:t>эстрадному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Georgia Pro Cond" panose="02040506050405020303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Georgia Pro Cond" panose="02040506050405020303" pitchFamily="18" charset="0"/>
              </a:rPr>
              <a:t>танцу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Georgia Pro Cond" panose="02040506050405020303" pitchFamily="18" charset="0"/>
              </a:rPr>
              <a:t>,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Georgia Pro Cond" panose="02040506050405020303" pitchFamily="18" charset="0"/>
              </a:rPr>
              <a:t>является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Georgia Pro Cond" panose="02040506050405020303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Georgia Pro Cond" panose="02040506050405020303" pitchFamily="18" charset="0"/>
              </a:rPr>
              <a:t>импровизация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Georgia Pro Cond" panose="02040506050405020303" pitchFamily="18" charset="0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400447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18"/>
    </mc:Choice>
    <mc:Fallback xmlns="">
      <p:transition spd="slow" advTm="33118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вода&#10;&#10;Автоматически созданное описание">
            <a:extLst>
              <a:ext uri="{FF2B5EF4-FFF2-40B4-BE49-F238E27FC236}">
                <a16:creationId xmlns:a16="http://schemas.microsoft.com/office/drawing/2014/main" id="{A9CEDEE1-FC73-4761-AE99-A88CA94D02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9" r="28324" b="1"/>
          <a:stretch/>
        </p:blipFill>
        <p:spPr>
          <a:xfrm>
            <a:off x="20" y="10"/>
            <a:ext cx="700987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1"/>
                </a:lnTo>
                <a:lnTo>
                  <a:pt x="6295211" y="1"/>
                </a:lnTo>
                <a:lnTo>
                  <a:pt x="6195255" y="380651"/>
                </a:lnTo>
                <a:cubicBezTo>
                  <a:pt x="5677600" y="2559611"/>
                  <a:pt x="5966601" y="4758249"/>
                  <a:pt x="6880029" y="6647018"/>
                </a:cubicBezTo>
                <a:lnTo>
                  <a:pt x="698828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9" name="Freeform: Shape 14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0" name="Freeform: Shape 16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2AB561-8439-46E0-83CF-F08D79230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1435" y="95925"/>
            <a:ext cx="4819952" cy="902884"/>
          </a:xfrm>
        </p:spPr>
        <p:txBody>
          <a:bodyPr>
            <a:normAutofit/>
          </a:bodyPr>
          <a:lstStyle/>
          <a:p>
            <a:r>
              <a:rPr lang="ru-RU" dirty="0">
                <a:latin typeface="Georgia Pro Cond" panose="02040506050405020303" pitchFamily="18" charset="0"/>
              </a:rPr>
              <a:t>Модерн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A8C42E-D0EB-43F6-B1F5-C7E296EE2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6668" y="865238"/>
            <a:ext cx="5207847" cy="5614220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ru-RU" sz="1800" b="0" i="0" dirty="0">
                <a:effectLst/>
                <a:latin typeface="Georgia Pro Cond" panose="02040506050405020303" pitchFamily="18" charset="0"/>
              </a:rPr>
              <a:t>одно из направлений современной зарубежной </a:t>
            </a:r>
            <a:r>
              <a:rPr lang="ru-RU" sz="1800" b="0" i="0" u="none" strike="noStrike" dirty="0">
                <a:effectLst/>
                <a:latin typeface="Georgia Pro Cond" panose="02040506050405020303" pitchFamily="18" charset="0"/>
                <a:hlinkClick r:id="rId3" tooltip="Хореографи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хореографии</a:t>
            </a:r>
            <a:r>
              <a:rPr lang="ru-RU" sz="1800" b="0" i="0" dirty="0">
                <a:effectLst/>
                <a:latin typeface="Georgia Pro Cond" panose="02040506050405020303" pitchFamily="18" charset="0"/>
              </a:rPr>
              <a:t>, зародившееся в кон. </a:t>
            </a:r>
            <a:r>
              <a:rPr lang="ru-RU" sz="1800" b="0" i="0" u="none" strike="noStrike" dirty="0">
                <a:effectLst/>
                <a:latin typeface="Georgia Pro Cond" panose="02040506050405020303" pitchFamily="18" charset="0"/>
                <a:hlinkClick r:id="rId4" tooltip="XIX век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XIX</a:t>
            </a:r>
            <a:r>
              <a:rPr lang="ru-RU" sz="1800" b="0" i="0" dirty="0">
                <a:effectLst/>
                <a:latin typeface="Georgia Pro Cond" panose="02040506050405020303" pitchFamily="18" charset="0"/>
              </a:rPr>
              <a:t> — нач. </a:t>
            </a:r>
            <a:r>
              <a:rPr lang="ru-RU" sz="1800" b="0" i="0" u="none" strike="noStrike" dirty="0">
                <a:effectLst/>
                <a:latin typeface="Georgia Pro Cond" panose="02040506050405020303" pitchFamily="18" charset="0"/>
                <a:hlinkClick r:id="rId5" tooltip="XX век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XX веков</a:t>
            </a:r>
            <a:r>
              <a:rPr lang="ru-RU" sz="1800" b="0" i="0" dirty="0">
                <a:effectLst/>
                <a:latin typeface="Georgia Pro Cond" panose="02040506050405020303" pitchFamily="18" charset="0"/>
              </a:rPr>
              <a:t> в США и Германии. Термин «Танец модерн» появился в США для обозначения сценической хореографии, отвергающей традиционные балетные формы. Общим для представителей танца модерн, независимо от того, к какому течению они принадлежали и в какой период провозглашали свои эстетические программы, было намерение создать новую хореографию, отвечавшую, по их мнению, духовным потребностям человека XX века. Основные её принципы: отказ от канонов, воплощение новых тем и сюжетов оригинальными танцевально-пластическими средствами. В стремлении к полной независимости от традиций представители </a:t>
            </a:r>
            <a:r>
              <a:rPr lang="ru-RU" sz="1800" b="0" i="0" dirty="0" err="1">
                <a:effectLst/>
                <a:latin typeface="Georgia Pro Cond" panose="02040506050405020303" pitchFamily="18" charset="0"/>
              </a:rPr>
              <a:t>Т.м</a:t>
            </a:r>
            <a:r>
              <a:rPr lang="ru-RU" sz="1800" b="0" i="0" dirty="0">
                <a:effectLst/>
                <a:latin typeface="Georgia Pro Cond" panose="02040506050405020303" pitchFamily="18" charset="0"/>
              </a:rPr>
              <a:t>. пришли к принятию отдельных технических приёмов, в противоборстве с которыми зародилось новое направление. Установка на полный отход от традиционных балетных форм на практике не смогла быть до конца реализована.</a:t>
            </a:r>
            <a:endParaRPr lang="ru-RU" sz="1800" dirty="0">
              <a:latin typeface="Georgia Pro Cond" panose="02040506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5222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36862"/>
    </mc:Choice>
    <mc:Fallback xmlns="">
      <p:transition spd="slow" advTm="36862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0F1902-89A0-422B-A73E-E23D63B5F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6868886" cy="474630"/>
          </a:xfrm>
        </p:spPr>
        <p:txBody>
          <a:bodyPr>
            <a:noAutofit/>
          </a:bodyPr>
          <a:lstStyle/>
          <a:p>
            <a:r>
              <a:rPr lang="ru-RU" sz="3600" dirty="0">
                <a:latin typeface="Georgia Pro Cond" panose="02040506050405020303" pitchFamily="18" charset="0"/>
              </a:rPr>
              <a:t>Спортивные бальные танцы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B5EF49-46CD-4D9A-9957-01666DDC00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4690" y="1350995"/>
            <a:ext cx="3257939" cy="3950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latin typeface="Georgia Pro Cond" panose="02040506050405020303" pitchFamily="18" charset="0"/>
              </a:rPr>
              <a:t>Медленный вальс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13FDD0-6248-4C22-BF39-A2D51DD33D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14058" y="5270015"/>
            <a:ext cx="1716349" cy="5522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>
                <a:latin typeface="Georgia Pro Cond" panose="02040506050405020303" pitchFamily="18" charset="0"/>
              </a:rPr>
              <a:t>Танго</a:t>
            </a:r>
          </a:p>
        </p:txBody>
      </p:sp>
      <p:pic>
        <p:nvPicPr>
          <p:cNvPr id="6" name="Рисунок 5" descr="Изображение выглядит как внутренний, стол, торт, сидит&#10;&#10;Автоматически созданное описание">
            <a:extLst>
              <a:ext uri="{FF2B5EF4-FFF2-40B4-BE49-F238E27FC236}">
                <a16:creationId xmlns:a16="http://schemas.microsoft.com/office/drawing/2014/main" id="{0FD811CC-69CC-435C-9CAB-4A3CFD44F6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55371"/>
            <a:ext cx="4200331" cy="4204436"/>
          </a:xfrm>
          <a:prstGeom prst="rect">
            <a:avLst/>
          </a:prstGeom>
        </p:spPr>
      </p:pic>
      <p:pic>
        <p:nvPicPr>
          <p:cNvPr id="8" name="Рисунок 7" descr="Изображение выглядит как спорт, человек, танцор, женщина&#10;&#10;Автоматически созданное описание">
            <a:extLst>
              <a:ext uri="{FF2B5EF4-FFF2-40B4-BE49-F238E27FC236}">
                <a16:creationId xmlns:a16="http://schemas.microsoft.com/office/drawing/2014/main" id="{4B983890-0C69-4EBC-AF84-A018B7CAE3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849" y="912619"/>
            <a:ext cx="5576008" cy="402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06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26"/>
    </mc:Choice>
    <mc:Fallback xmlns="">
      <p:transition spd="slow" advTm="7726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FA748E-928A-4615-8F3F-7746ABE43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010469" cy="642581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Georgia Pro Cond" panose="02040506050405020303" pitchFamily="18" charset="0"/>
              </a:rPr>
              <a:t>Спортивные бальные танцы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1CCD55-02B5-4CB1-ACDA-B3D0B4F79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11784"/>
            <a:ext cx="3883090" cy="488367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Georgia Pro Cond" panose="02040506050405020303" pitchFamily="18" charset="0"/>
              </a:rPr>
              <a:t>Медленный фокстрот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BAE0570-2308-4495-A34D-A60F7659C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11481" y="5845887"/>
            <a:ext cx="2141376" cy="488367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Georgia Pro Cond" panose="02040506050405020303" pitchFamily="18" charset="0"/>
              </a:rPr>
              <a:t>Чарльстон</a:t>
            </a:r>
          </a:p>
        </p:txBody>
      </p:sp>
      <p:pic>
        <p:nvPicPr>
          <p:cNvPr id="6" name="Рисунок 5" descr="Изображение выглядит как катается на лыжах, мужчина, серфинг, велосипед&#10;&#10;Автоматически созданное описание">
            <a:extLst>
              <a:ext uri="{FF2B5EF4-FFF2-40B4-BE49-F238E27FC236}">
                <a16:creationId xmlns:a16="http://schemas.microsoft.com/office/drawing/2014/main" id="{CC01FE2E-B6D1-4856-AE63-8B19BDC7E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539" y="1111784"/>
            <a:ext cx="6343261" cy="4227188"/>
          </a:xfrm>
          <a:prstGeom prst="rect">
            <a:avLst/>
          </a:prstGeom>
        </p:spPr>
      </p:pic>
      <p:pic>
        <p:nvPicPr>
          <p:cNvPr id="8" name="Рисунок 7" descr="Изображение выглядит как человек, держит, мужчин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3B47E70-EE72-48C5-9E10-89B091CF9B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03" y="1704228"/>
            <a:ext cx="3590244" cy="495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0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19"/>
    </mc:Choice>
    <mc:Fallback xmlns="">
      <p:transition spd="slow" advTm="8219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DBCE20-ADD5-480C-A59C-64EAE770D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7064" y="281156"/>
            <a:ext cx="5954486" cy="717226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Georgia Pro Cond" panose="02040506050405020303" pitchFamily="18" charset="0"/>
              </a:rPr>
              <a:t>Спортивные бальные танцы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F4085B-DB04-4BB1-A492-BC5742CA6E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06273" y="1220627"/>
            <a:ext cx="1737049" cy="50702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Georgia Pro Cond" panose="02040506050405020303" pitchFamily="18" charset="0"/>
              </a:rPr>
              <a:t>Румба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9D8EC9-4797-4780-8F6D-F54808CD7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32485" y="1257947"/>
            <a:ext cx="1544216" cy="535020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Georgia Pro Cond" panose="02040506050405020303" pitchFamily="18" charset="0"/>
              </a:rPr>
              <a:t>Джайв</a:t>
            </a:r>
          </a:p>
        </p:txBody>
      </p:sp>
      <p:pic>
        <p:nvPicPr>
          <p:cNvPr id="6" name="Рисунок 5" descr="Изображение выглядит как спорт, человек, корт, играет&#10;&#10;Автоматически созданное описание">
            <a:extLst>
              <a:ext uri="{FF2B5EF4-FFF2-40B4-BE49-F238E27FC236}">
                <a16:creationId xmlns:a16="http://schemas.microsoft.com/office/drawing/2014/main" id="{54BCD8D1-4C0D-443D-A88A-68E80D0DBC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17" y="1968562"/>
            <a:ext cx="5130590" cy="3779093"/>
          </a:xfrm>
          <a:prstGeom prst="rect">
            <a:avLst/>
          </a:prstGeom>
        </p:spPr>
      </p:pic>
      <p:pic>
        <p:nvPicPr>
          <p:cNvPr id="8" name="Рисунок 7" descr="Изображение выглядит как спорт, танцор, мужчина, темный&#10;&#10;Автоматически созданное описание">
            <a:extLst>
              <a:ext uri="{FF2B5EF4-FFF2-40B4-BE49-F238E27FC236}">
                <a16:creationId xmlns:a16="http://schemas.microsoft.com/office/drawing/2014/main" id="{DF368AA8-AA4A-48D2-A08F-429EDA5B3C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065" y="1968562"/>
            <a:ext cx="5536106" cy="377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43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73"/>
    </mc:Choice>
    <mc:Fallback xmlns="">
      <p:transition spd="slow" advTm="8573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зрыв: 14 точек 1">
            <a:extLst>
              <a:ext uri="{FF2B5EF4-FFF2-40B4-BE49-F238E27FC236}">
                <a16:creationId xmlns:a16="http://schemas.microsoft.com/office/drawing/2014/main" id="{2DA1638F-2CC4-4F87-932F-7FF7CE76D765}"/>
              </a:ext>
            </a:extLst>
          </p:cNvPr>
          <p:cNvSpPr/>
          <p:nvPr/>
        </p:nvSpPr>
        <p:spPr>
          <a:xfrm rot="1530068">
            <a:off x="1987419" y="643811"/>
            <a:ext cx="8910735" cy="5924939"/>
          </a:xfrm>
          <a:prstGeom prst="irregularSeal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pPr algn="ctr"/>
            <a:r>
              <a:rPr lang="ru-RU" sz="5400" dirty="0">
                <a:ln>
                  <a:solidFill>
                    <a:srgbClr val="C00000"/>
                  </a:solidFill>
                </a:ln>
                <a:solidFill>
                  <a:srgbClr val="FA2E46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Georgia Pro Cond" panose="02040506050405020303" pitchFamily="18" charset="0"/>
              </a:rPr>
              <a:t>Спасибо</a:t>
            </a:r>
            <a:r>
              <a:rPr lang="ru-RU" sz="5400" dirty="0">
                <a:solidFill>
                  <a:srgbClr val="FA2E46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Georgia Pro Cond" panose="02040506050405020303" pitchFamily="18" charset="0"/>
              </a:rPr>
              <a:t> </a:t>
            </a:r>
            <a:r>
              <a:rPr lang="ru-RU" sz="5400" dirty="0">
                <a:ln>
                  <a:solidFill>
                    <a:srgbClr val="C00000"/>
                  </a:solidFill>
                </a:ln>
                <a:solidFill>
                  <a:srgbClr val="FA2E46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Georgia Pro Cond" panose="02040506050405020303" pitchFamily="18" charset="0"/>
              </a:rPr>
              <a:t>за</a:t>
            </a:r>
            <a:r>
              <a:rPr lang="ru-RU" sz="5400" dirty="0">
                <a:solidFill>
                  <a:srgbClr val="FA2E46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Georgia Pro Cond" panose="02040506050405020303" pitchFamily="18" charset="0"/>
              </a:rPr>
              <a:t> </a:t>
            </a:r>
            <a:r>
              <a:rPr lang="ru-RU" sz="5400" dirty="0">
                <a:ln>
                  <a:solidFill>
                    <a:srgbClr val="C00000"/>
                  </a:solidFill>
                </a:ln>
                <a:solidFill>
                  <a:srgbClr val="FA2E46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Georgia Pro Cond" panose="02040506050405020303" pitchFamily="18" charset="0"/>
              </a:rPr>
              <a:t>внимание</a:t>
            </a:r>
            <a:r>
              <a:rPr lang="ru-RU" sz="5400" dirty="0">
                <a:solidFill>
                  <a:srgbClr val="FA2E46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Georgia Pro Cond" panose="02040506050405020303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46468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6D4137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939216-1888-4974-AB31-1D9AD00B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 fontScale="90000"/>
          </a:bodyPr>
          <a:lstStyle/>
          <a:p>
            <a:br>
              <a:rPr lang="ru-RU" sz="1100" dirty="0">
                <a:solidFill>
                  <a:srgbClr val="FFFFFF"/>
                </a:solidFill>
                <a:latin typeface="Georgia Pro Semibold" panose="02040702050405020303" pitchFamily="18" charset="0"/>
              </a:rPr>
            </a:br>
            <a:br>
              <a:rPr lang="ru-RU" sz="1100" dirty="0">
                <a:solidFill>
                  <a:srgbClr val="FFFFFF"/>
                </a:solidFill>
                <a:latin typeface="Georgia Pro Semibold" panose="02040702050405020303" pitchFamily="18" charset="0"/>
              </a:rPr>
            </a:br>
            <a:br>
              <a:rPr lang="ru-RU" sz="1100" dirty="0">
                <a:solidFill>
                  <a:srgbClr val="FFFFFF"/>
                </a:solidFill>
                <a:latin typeface="Georgia Pro Semibold" panose="02040702050405020303" pitchFamily="18" charset="0"/>
              </a:rPr>
            </a:br>
            <a:br>
              <a:rPr lang="ru-RU" sz="1100" dirty="0">
                <a:solidFill>
                  <a:srgbClr val="FFFFFF"/>
                </a:solidFill>
                <a:latin typeface="Georgia Pro Semibold" panose="02040702050405020303" pitchFamily="18" charset="0"/>
              </a:rPr>
            </a:br>
            <a:r>
              <a:rPr lang="ru-RU" sz="2400" dirty="0">
                <a:solidFill>
                  <a:srgbClr val="FFFFFF"/>
                </a:solidFill>
                <a:latin typeface="Georgia Pro Semibold" panose="02040702050405020303" pitchFamily="18" charset="0"/>
              </a:rPr>
              <a:t>Т</a:t>
            </a:r>
            <a:r>
              <a:rPr lang="ru-RU" sz="2400" b="0" i="0" dirty="0">
                <a:solidFill>
                  <a:srgbClr val="FFFFFF"/>
                </a:solidFill>
                <a:effectLst/>
                <a:latin typeface="Georgia Pro Semibold" panose="02040702050405020303" pitchFamily="18" charset="0"/>
              </a:rPr>
              <a:t>анец – это полет души. Это возможность с помощью ритма и движений выразить все свои эмоции и чувства, не прибегая к словам. Как замечательно сказано об этом в цитатах о танцах.</a:t>
            </a:r>
            <a:br>
              <a:rPr lang="ru-RU" sz="2400" b="0" i="0" dirty="0">
                <a:solidFill>
                  <a:srgbClr val="FFFFFF"/>
                </a:solidFill>
                <a:effectLst/>
                <a:latin typeface="Georgia Pro Semibold" panose="02040702050405020303" pitchFamily="18" charset="0"/>
              </a:rPr>
            </a:br>
            <a:br>
              <a:rPr lang="ru-RU" sz="2400" b="0" i="0" dirty="0">
                <a:solidFill>
                  <a:srgbClr val="FFFFFF"/>
                </a:solidFill>
                <a:effectLst/>
                <a:latin typeface="Georgia Pro Semibold" panose="02040702050405020303" pitchFamily="18" charset="0"/>
              </a:rPr>
            </a:br>
            <a:endParaRPr lang="ru-RU" sz="2400" dirty="0">
              <a:solidFill>
                <a:srgbClr val="FFFFFF"/>
              </a:solidFill>
              <a:latin typeface="Georgia Pro Semibold" panose="02040702050405020303" pitchFamily="18" charset="0"/>
            </a:endParaRPr>
          </a:p>
        </p:txBody>
      </p:sp>
      <p:pic>
        <p:nvPicPr>
          <p:cNvPr id="5" name="Рисунок 4" descr="Изображение выглядит как закат, внешний, облака, облачный&#10;&#10;Автоматически созданное описание">
            <a:extLst>
              <a:ext uri="{FF2B5EF4-FFF2-40B4-BE49-F238E27FC236}">
                <a16:creationId xmlns:a16="http://schemas.microsoft.com/office/drawing/2014/main" id="{0A432A59-06E1-454A-A5CD-E074AD4369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2A9CFB-966B-4BC1-9E12-BD141CAE9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pPr fontAlgn="base"/>
            <a:r>
              <a:rPr lang="ru-RU" sz="2000" b="0" i="0" dirty="0">
                <a:solidFill>
                  <a:srgbClr val="FFFFFF"/>
                </a:solidFill>
                <a:effectLst/>
                <a:latin typeface="Georgia Pro Semibold" panose="02040702050405020303" pitchFamily="18" charset="0"/>
              </a:rPr>
              <a:t>«Танец — это тайный язык души». </a:t>
            </a:r>
          </a:p>
          <a:p>
            <a:pPr marL="269875" indent="-176213" fontAlgn="base">
              <a:buNone/>
            </a:pPr>
            <a:r>
              <a:rPr lang="ru-RU" sz="2000" b="0" i="0" dirty="0">
                <a:solidFill>
                  <a:srgbClr val="FFFFFF"/>
                </a:solidFill>
                <a:effectLst/>
                <a:latin typeface="Georgia Pro Semibold" panose="02040702050405020303" pitchFamily="18" charset="0"/>
              </a:rPr>
              <a:t> (Марта Грэхем)</a:t>
            </a:r>
          </a:p>
          <a:p>
            <a:r>
              <a:rPr lang="ru-RU" sz="2000" b="0" i="0" dirty="0">
                <a:solidFill>
                  <a:srgbClr val="FFFFFF"/>
                </a:solidFill>
                <a:effectLst/>
                <a:latin typeface="Georgia Pro Semibold" panose="02040702050405020303" pitchFamily="18" charset="0"/>
              </a:rPr>
              <a:t>«Танец это маленькая модель жизни в несколько минут, со своими эмоциями и переживаниями».</a:t>
            </a:r>
            <a:br>
              <a:rPr lang="ru-RU" sz="2000" dirty="0">
                <a:solidFill>
                  <a:srgbClr val="FFFFFF"/>
                </a:solidFill>
                <a:latin typeface="Georgia Pro Semibold" panose="02040702050405020303" pitchFamily="18" charset="0"/>
              </a:rPr>
            </a:br>
            <a:r>
              <a:rPr lang="ru-RU" sz="2000" dirty="0">
                <a:solidFill>
                  <a:srgbClr val="FFFFFF"/>
                </a:solidFill>
                <a:latin typeface="Georgia Pro Semibold" panose="02040702050405020303" pitchFamily="18" charset="0"/>
              </a:rPr>
              <a:t>  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Georgia Pro Semibold" panose="02040702050405020303" pitchFamily="18" charset="0"/>
              </a:rPr>
              <a:t>(Андрей Вавилин)</a:t>
            </a:r>
          </a:p>
          <a:p>
            <a:r>
              <a:rPr lang="ru-RU" sz="2000" b="0" i="0" dirty="0">
                <a:solidFill>
                  <a:srgbClr val="FFFFFF"/>
                </a:solidFill>
                <a:effectLst/>
                <a:latin typeface="Georgia Pro Semibold" panose="02040702050405020303" pitchFamily="18" charset="0"/>
              </a:rPr>
              <a:t>«Движение, танец – по-моему, это гениально, потому что это безграничная самореализация».</a:t>
            </a:r>
            <a:br>
              <a:rPr lang="ru-RU" sz="2000" dirty="0">
                <a:solidFill>
                  <a:srgbClr val="FFFFFF"/>
                </a:solidFill>
                <a:latin typeface="Georgia Pro Semibold" panose="02040702050405020303" pitchFamily="18" charset="0"/>
              </a:rPr>
            </a:br>
            <a:r>
              <a:rPr lang="ru-RU" sz="2000" b="0" i="0" dirty="0">
                <a:solidFill>
                  <a:srgbClr val="FFFFFF"/>
                </a:solidFill>
                <a:effectLst/>
                <a:latin typeface="Georgia Pro Semibold" panose="02040702050405020303" pitchFamily="18" charset="0"/>
              </a:rPr>
              <a:t>(Джуд Лоу)</a:t>
            </a:r>
            <a:endParaRPr lang="ru-RU" sz="2000" dirty="0">
              <a:solidFill>
                <a:srgbClr val="FFFFFF"/>
              </a:solidFill>
              <a:latin typeface="Georgia Pro Semibold" panose="020407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71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89"/>
    </mc:Choice>
    <mc:Fallback xmlns="">
      <p:transition spd="slow" advTm="1948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Рисунок 2" descr="Изображение выглядит как внешний, вода, женщина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EFE56913-3F96-4986-8102-092DF4ABA7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93" b="41227"/>
          <a:stretch/>
        </p:blipFill>
        <p:spPr>
          <a:xfrm>
            <a:off x="-1504" y="1282"/>
            <a:ext cx="12191980" cy="6856718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E35E903B-D908-4A6D-86EA-035309746973}"/>
              </a:ext>
            </a:extLst>
          </p:cNvPr>
          <p:cNvSpPr/>
          <p:nvPr/>
        </p:nvSpPr>
        <p:spPr>
          <a:xfrm>
            <a:off x="4218041" y="2987450"/>
            <a:ext cx="2654709" cy="1189703"/>
          </a:xfrm>
          <a:prstGeom prst="roundRect">
            <a:avLst>
              <a:gd name="adj" fmla="val 2686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Inflate">
              <a:avLst/>
            </a:prstTxWarp>
          </a:bodyPr>
          <a:lstStyle/>
          <a:p>
            <a:pPr algn="ctr"/>
            <a:r>
              <a:rPr lang="ru-RU" b="1" dirty="0">
                <a:ln w="22225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танец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E7980534-5DAD-450B-8B8E-00CBA3F02371}"/>
              </a:ext>
            </a:extLst>
          </p:cNvPr>
          <p:cNvSpPr/>
          <p:nvPr/>
        </p:nvSpPr>
        <p:spPr>
          <a:xfrm>
            <a:off x="802433" y="1922106"/>
            <a:ext cx="2637921" cy="97038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pPr algn="ctr"/>
            <a:r>
              <a:rPr lang="ru-RU" dirty="0">
                <a:ln w="0"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</a:rPr>
              <a:t>народный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9A6016FB-70F4-4802-9B62-46732B47AB18}"/>
              </a:ext>
            </a:extLst>
          </p:cNvPr>
          <p:cNvSpPr/>
          <p:nvPr/>
        </p:nvSpPr>
        <p:spPr>
          <a:xfrm>
            <a:off x="3986694" y="783771"/>
            <a:ext cx="2654709" cy="92373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pPr algn="ctr"/>
            <a:r>
              <a:rPr lang="ru-RU" b="1" dirty="0">
                <a:ln w="9525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</a:rPr>
              <a:t>классический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F62BCD94-4030-4711-8D2E-050D3139BEF9}"/>
              </a:ext>
            </a:extLst>
          </p:cNvPr>
          <p:cNvSpPr/>
          <p:nvPr/>
        </p:nvSpPr>
        <p:spPr>
          <a:xfrm>
            <a:off x="9032033" y="1707503"/>
            <a:ext cx="2785219" cy="97038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pPr algn="ctr"/>
            <a:r>
              <a:rPr lang="ru-RU" b="1" dirty="0">
                <a:ln w="22225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бальный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432D099B-EF79-494C-904A-9E0E6A98D9F2}"/>
              </a:ext>
            </a:extLst>
          </p:cNvPr>
          <p:cNvSpPr/>
          <p:nvPr/>
        </p:nvSpPr>
        <p:spPr>
          <a:xfrm>
            <a:off x="8201608" y="4105469"/>
            <a:ext cx="2556588" cy="10450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pPr algn="ctr"/>
            <a:r>
              <a:rPr lang="ru-RU" b="1" dirty="0">
                <a:ln w="22225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A2E46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Джаз</a:t>
            </a:r>
            <a:r>
              <a:rPr lang="ru-RU" b="1" dirty="0">
                <a:ln w="22225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- </a:t>
            </a:r>
            <a:r>
              <a:rPr lang="ru-RU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A2E4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танец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E88A86C8-A77D-4C6E-BDE0-92973EAD7AE1}"/>
              </a:ext>
            </a:extLst>
          </p:cNvPr>
          <p:cNvSpPr/>
          <p:nvPr/>
        </p:nvSpPr>
        <p:spPr>
          <a:xfrm>
            <a:off x="266684" y="3628454"/>
            <a:ext cx="2556588" cy="111034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pPr algn="ctr"/>
            <a:r>
              <a:rPr lang="ru-RU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00B050"/>
                </a:solidFill>
              </a:rPr>
              <a:t>эстрадный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273A20C6-A8EF-43E9-A6F2-FFA69B186DC8}"/>
              </a:ext>
            </a:extLst>
          </p:cNvPr>
          <p:cNvSpPr/>
          <p:nvPr/>
        </p:nvSpPr>
        <p:spPr>
          <a:xfrm>
            <a:off x="2688020" y="5150497"/>
            <a:ext cx="2975662" cy="111034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pPr algn="ctr"/>
            <a:r>
              <a:rPr lang="ru-RU" b="1" dirty="0">
                <a:ln w="22225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innerShdw blurRad="114300">
                    <a:prstClr val="black"/>
                  </a:innerShdw>
                </a:effectLst>
              </a:rPr>
              <a:t>модерн</a:t>
            </a: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1A1DCCB9-CD0C-49A3-AC1B-8AE7A8C8031E}"/>
              </a:ext>
            </a:extLst>
          </p:cNvPr>
          <p:cNvCxnSpPr>
            <a:endCxn id="6" idx="4"/>
          </p:cNvCxnSpPr>
          <p:nvPr/>
        </p:nvCxnSpPr>
        <p:spPr>
          <a:xfrm flipH="1" flipV="1">
            <a:off x="5314049" y="1707503"/>
            <a:ext cx="256327" cy="12864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1D169E98-1125-499F-93EB-03EE20437BB3}"/>
              </a:ext>
            </a:extLst>
          </p:cNvPr>
          <p:cNvCxnSpPr/>
          <p:nvPr/>
        </p:nvCxnSpPr>
        <p:spPr>
          <a:xfrm flipV="1">
            <a:off x="6873502" y="2407298"/>
            <a:ext cx="2307820" cy="10700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E547B572-35C3-4044-942B-28841FC64E3C}"/>
              </a:ext>
            </a:extLst>
          </p:cNvPr>
          <p:cNvCxnSpPr>
            <a:endCxn id="9" idx="2"/>
          </p:cNvCxnSpPr>
          <p:nvPr/>
        </p:nvCxnSpPr>
        <p:spPr>
          <a:xfrm>
            <a:off x="6769328" y="4113519"/>
            <a:ext cx="1432280" cy="5144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9906023E-04A9-4D62-9ABD-263AB030F315}"/>
              </a:ext>
            </a:extLst>
          </p:cNvPr>
          <p:cNvCxnSpPr/>
          <p:nvPr/>
        </p:nvCxnSpPr>
        <p:spPr>
          <a:xfrm flipH="1">
            <a:off x="4216517" y="4183625"/>
            <a:ext cx="1097531" cy="9668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21E16ACB-32F1-403A-9795-54B47565D20C}"/>
              </a:ext>
            </a:extLst>
          </p:cNvPr>
          <p:cNvCxnSpPr>
            <a:cxnSpLocks/>
          </p:cNvCxnSpPr>
          <p:nvPr/>
        </p:nvCxnSpPr>
        <p:spPr>
          <a:xfrm flipH="1">
            <a:off x="2823273" y="4105469"/>
            <a:ext cx="1455279" cy="781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E02D4C2D-E7B1-4292-93EF-D85C8108C877}"/>
              </a:ext>
            </a:extLst>
          </p:cNvPr>
          <p:cNvCxnSpPr/>
          <p:nvPr/>
        </p:nvCxnSpPr>
        <p:spPr>
          <a:xfrm flipH="1" flipV="1">
            <a:off x="3275045" y="2658296"/>
            <a:ext cx="980507" cy="5584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Овал 1">
            <a:extLst>
              <a:ext uri="{FF2B5EF4-FFF2-40B4-BE49-F238E27FC236}">
                <a16:creationId xmlns:a16="http://schemas.microsoft.com/office/drawing/2014/main" id="{83F091B2-DAAE-4262-8FB8-F1D5C3AB05B0}"/>
              </a:ext>
            </a:extLst>
          </p:cNvPr>
          <p:cNvSpPr/>
          <p:nvPr/>
        </p:nvSpPr>
        <p:spPr>
          <a:xfrm>
            <a:off x="7020565" y="5689113"/>
            <a:ext cx="2659225" cy="103313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pPr algn="ctr"/>
            <a:r>
              <a:rPr lang="ru-RU" b="1" dirty="0">
                <a:ln w="22225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современный танец</a:t>
            </a: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413A99F4-96DF-454D-A86E-6B93A7CAC3D8}"/>
              </a:ext>
            </a:extLst>
          </p:cNvPr>
          <p:cNvCxnSpPr/>
          <p:nvPr/>
        </p:nvCxnSpPr>
        <p:spPr>
          <a:xfrm>
            <a:off x="6335486" y="4177153"/>
            <a:ext cx="1315616" cy="16264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905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5"/>
    </mc:Choice>
    <mc:Fallback xmlns="">
      <p:transition spd="slow" advTm="1179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B4C850-DD4E-4B35-B89B-E88886A45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0865" y="359225"/>
            <a:ext cx="3474098" cy="577267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Georgia Pro Semibold" panose="02040702050405020303" pitchFamily="18" charset="0"/>
              </a:rPr>
              <a:t>Народный танец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C8C4F6-A0B9-433D-BAAF-E2017B5173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4893" y="1110343"/>
            <a:ext cx="4750837" cy="2807284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>
                <a:latin typeface="Georgia Pro Semibold" panose="02040702050405020303" pitchFamily="18" charset="0"/>
              </a:rPr>
              <a:t>Русская пляска -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b="0" i="0" dirty="0">
                <a:solidFill>
                  <a:srgbClr val="333333"/>
                </a:solidFill>
                <a:effectLst/>
                <a:latin typeface="Georgia Pro Semibold" panose="02040702050405020303" pitchFamily="18" charset="0"/>
              </a:rPr>
              <a:t>вид </a:t>
            </a:r>
            <a:r>
              <a:rPr lang="ru-RU" sz="1600" b="1" i="0" dirty="0">
                <a:solidFill>
                  <a:srgbClr val="333333"/>
                </a:solidFill>
                <a:effectLst/>
                <a:latin typeface="Georgia Pro Semibold" panose="02040702050405020303" pitchFamily="18" charset="0"/>
              </a:rPr>
              <a:t>русского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Georgia Pro Semibold" panose="02040702050405020303" pitchFamily="18" charset="0"/>
              </a:rPr>
              <a:t> народного танца. Характерной особенностью являются движения, которые с каждым тактом становятся все более разнообразными. </a:t>
            </a:r>
            <a:r>
              <a:rPr lang="ru-RU" sz="1600" b="1" i="0" dirty="0">
                <a:solidFill>
                  <a:srgbClr val="333333"/>
                </a:solidFill>
                <a:effectLst/>
                <a:latin typeface="Georgia Pro Semibold" panose="02040702050405020303" pitchFamily="18" charset="0"/>
              </a:rPr>
              <a:t>Русская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Georgia Pro Semibold" panose="02040702050405020303" pitchFamily="18" charset="0"/>
              </a:rPr>
              <a:t> </a:t>
            </a:r>
            <a:r>
              <a:rPr lang="ru-RU" sz="1600" b="1" i="0" dirty="0">
                <a:solidFill>
                  <a:srgbClr val="333333"/>
                </a:solidFill>
                <a:effectLst/>
                <a:latin typeface="Georgia Pro Semibold" panose="02040702050405020303" pitchFamily="18" charset="0"/>
              </a:rPr>
              <a:t>пляска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Georgia Pro Semibold" panose="02040702050405020303" pitchFamily="18" charset="0"/>
              </a:rPr>
              <a:t> носит импровизационный характер.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2400" dirty="0">
              <a:latin typeface="Georgia Pro Semibold" panose="02040702050405020303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2F968AF-BF5F-4F65-ABDE-CB7D9D9485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5199" y="4278088"/>
            <a:ext cx="4915677" cy="236407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latin typeface="Georgia Pro Semibold" panose="02040702050405020303" pitchFamily="18" charset="0"/>
              </a:rPr>
              <a:t>Болеро -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b="1" i="0" dirty="0" err="1">
                <a:solidFill>
                  <a:srgbClr val="333333"/>
                </a:solidFill>
                <a:effectLst/>
                <a:latin typeface="Georgia Pro Semibold" panose="02040702050405020303" pitchFamily="18" charset="0"/>
              </a:rPr>
              <a:t>Болерó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Georgia Pro Semibold" panose="02040702050405020303" pitchFamily="18" charset="0"/>
              </a:rPr>
              <a:t> (исп. </a:t>
            </a:r>
            <a:r>
              <a:rPr lang="ru-RU" sz="1600" b="1" i="0" dirty="0" err="1">
                <a:solidFill>
                  <a:srgbClr val="333333"/>
                </a:solidFill>
                <a:effectLst/>
                <a:latin typeface="Georgia Pro Semibold" panose="02040702050405020303" pitchFamily="18" charset="0"/>
              </a:rPr>
              <a:t>bolero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Georgia Pro Semibold" panose="02040702050405020303" pitchFamily="18" charset="0"/>
              </a:rPr>
              <a:t>) — испанский народный </a:t>
            </a:r>
            <a:r>
              <a:rPr lang="ru-RU" sz="1600" b="1" i="0" dirty="0">
                <a:solidFill>
                  <a:srgbClr val="333333"/>
                </a:solidFill>
                <a:effectLst/>
                <a:latin typeface="Georgia Pro Semibold" panose="02040702050405020303" pitchFamily="18" charset="0"/>
              </a:rPr>
              <a:t>танец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Georgia Pro Semibold" panose="02040702050405020303" pitchFamily="18" charset="0"/>
              </a:rPr>
              <a:t>. Характерные музыкально-стилевые черты: размер 3/4, особенные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Georgia Pro Semibold" panose="02040702050405020303" pitchFamily="18" charset="0"/>
              </a:rPr>
              <a:t>ритмоформулы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Georgia Pro Semibold" panose="02040702050405020303" pitchFamily="18" charset="0"/>
              </a:rPr>
              <a:t> (одна из таких показана на иллюстрации), умеренный темп. </a:t>
            </a:r>
            <a:endParaRPr lang="ru-RU" sz="1600" dirty="0">
              <a:latin typeface="Georgia Pro Semibold" panose="02040702050405020303" pitchFamily="18" charset="0"/>
            </a:endParaRPr>
          </a:p>
        </p:txBody>
      </p:sp>
      <p:pic>
        <p:nvPicPr>
          <p:cNvPr id="6" name="Рисунок 5" descr="Изображение выглядит как танцор, человек, спорт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1ABEF26C-CA25-4932-A3D6-C827325557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93" y="3429000"/>
            <a:ext cx="4273810" cy="2993893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анцор, спорт, женщина, стоит&#10;&#10;Автоматически созданное описание">
            <a:extLst>
              <a:ext uri="{FF2B5EF4-FFF2-40B4-BE49-F238E27FC236}">
                <a16:creationId xmlns:a16="http://schemas.microsoft.com/office/drawing/2014/main" id="{41834727-F503-4F5D-AAC0-CA2BA80746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199" y="1110343"/>
            <a:ext cx="4475178" cy="299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51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15"/>
    </mc:Choice>
    <mc:Fallback xmlns="">
      <p:transition spd="slow" advTm="1211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59BC7B-5315-4334-A627-F8815567C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28" y="365125"/>
            <a:ext cx="10308771" cy="614589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Georgia Pro Semibold" panose="02040702050405020303" pitchFamily="18" charset="0"/>
              </a:rPr>
              <a:t>Народный танец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6F92C5-A3C4-430D-90AD-CFE2E80C3B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9085" y="1172469"/>
            <a:ext cx="3780453" cy="176666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>
                <a:latin typeface="Georgia Pro Semibold" panose="02040702050405020303" pitchFamily="18" charset="0"/>
              </a:rPr>
              <a:t>Лезгинка</a:t>
            </a:r>
            <a:r>
              <a:rPr lang="ru-RU" sz="1800" dirty="0">
                <a:latin typeface="Georgia Pro Semibold" panose="02040702050405020303" pitchFamily="18" charset="0"/>
              </a:rPr>
              <a:t> 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Georgia Pro Semibold" panose="02040702050405020303" pitchFamily="18" charset="0"/>
              </a:rPr>
              <a:t> — народный </a:t>
            </a:r>
            <a:r>
              <a:rPr lang="ru-RU" sz="1800" b="1" i="0" dirty="0">
                <a:solidFill>
                  <a:srgbClr val="333333"/>
                </a:solidFill>
                <a:effectLst/>
                <a:latin typeface="Georgia Pro Semibold" panose="02040702050405020303" pitchFamily="18" charset="0"/>
              </a:rPr>
              <a:t>танец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Georgia Pro Semibold" panose="02040702050405020303" pitchFamily="18" charset="0"/>
              </a:rPr>
              <a:t> лезгин, распространенный по всему Кавказу.</a:t>
            </a:r>
            <a:endParaRPr lang="ru-RU" sz="1800" dirty="0">
              <a:latin typeface="Georgia Pro Semibold" panose="02040702050405020303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F306F1-A4BC-402F-88B5-00B0785A51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63880" y="4714395"/>
            <a:ext cx="3858208" cy="176666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800" b="1" dirty="0">
                <a:latin typeface="Georgia Pro Semibold" panose="02040702050405020303" pitchFamily="18" charset="0"/>
              </a:rPr>
              <a:t>Молдовеняска </a:t>
            </a:r>
            <a:r>
              <a:rPr lang="ru-RU" sz="1600" dirty="0">
                <a:latin typeface="Georgia Pro Semibold" panose="02040702050405020303" pitchFamily="18" charset="0"/>
              </a:rPr>
              <a:t>–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b="0" i="0" dirty="0">
                <a:solidFill>
                  <a:srgbClr val="333333"/>
                </a:solidFill>
                <a:effectLst/>
                <a:latin typeface="Georgia Pro Semibold" panose="02040702050405020303" pitchFamily="18" charset="0"/>
              </a:rPr>
              <a:t>один из наиболее популярных молдавских народных танцев</a:t>
            </a:r>
            <a:endParaRPr lang="ru-RU" sz="1600" dirty="0">
              <a:latin typeface="Georgia Pro Semibold" panose="02040702050405020303" pitchFamily="18" charset="0"/>
            </a:endParaRPr>
          </a:p>
        </p:txBody>
      </p:sp>
      <p:pic>
        <p:nvPicPr>
          <p:cNvPr id="6" name="Рисунок 5" descr="Изображение выглядит как человек, мужчина, проигрыватель, мяч&#10;&#10;Автоматически созданное описание">
            <a:extLst>
              <a:ext uri="{FF2B5EF4-FFF2-40B4-BE49-F238E27FC236}">
                <a16:creationId xmlns:a16="http://schemas.microsoft.com/office/drawing/2014/main" id="{420A7D27-33C8-4CBF-9E73-BBF4EF2ECA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85" y="3150548"/>
            <a:ext cx="4977885" cy="3265763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анцор, спорт, человек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F6AED3D3-D5E4-46AE-AA2F-A3F63402E7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220" y="1172469"/>
            <a:ext cx="4827616" cy="321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70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43"/>
    </mc:Choice>
    <mc:Fallback xmlns="">
      <p:transition spd="slow" advTm="12943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71F589-53FC-4B0C-8644-659F4EC1A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0553" y="227472"/>
            <a:ext cx="3830894" cy="588605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Georgia Pro Semibold" panose="02040702050405020303" pitchFamily="18" charset="0"/>
              </a:rPr>
              <a:t>Народный танец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2695C9-CB46-4D90-B7E1-2BAF6BADA5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2258" y="816077"/>
            <a:ext cx="4872135" cy="245712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800" b="1" dirty="0">
                <a:latin typeface="Georgia Pro Semibold" panose="02040702050405020303" pitchFamily="18" charset="0"/>
              </a:rPr>
              <a:t>Русский лирический </a:t>
            </a:r>
            <a:r>
              <a:rPr lang="ru-RU" sz="1600" dirty="0">
                <a:latin typeface="Georgia Pro Semibold" panose="02040702050405020303" pitchFamily="18" charset="0"/>
              </a:rPr>
              <a:t>–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b="0" i="0" dirty="0">
                <a:solidFill>
                  <a:srgbClr val="000000"/>
                </a:solidFill>
                <a:effectLst/>
                <a:latin typeface="Georgia Pro Semibold" panose="02040702050405020303" pitchFamily="18" charset="0"/>
              </a:rPr>
              <a:t>танец певучий, как песня, и «пропеть» его надо как будто на одном дыхании, непрерывно.</a:t>
            </a:r>
            <a:r>
              <a:rPr lang="ru-RU" sz="1600" dirty="0">
                <a:solidFill>
                  <a:srgbClr val="000000"/>
                </a:solidFill>
                <a:latin typeface="Georgia Pro Semibold" panose="02040702050405020303" pitchFamily="18" charset="0"/>
              </a:rPr>
              <a:t> 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Georgia Pro Semibold" panose="02040702050405020303" pitchFamily="18" charset="0"/>
              </a:rPr>
              <a:t>Девушки танцуют в сарафанах, доходящих до пола и скрывающих ноги. Кажется, что танцовщицы не идут, а плывут.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8FE7857-02BF-4BD5-A9A7-A51396F95A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2078" y="3942184"/>
            <a:ext cx="4968551" cy="268721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800" b="1" dirty="0">
                <a:latin typeface="Georgia Pro Semibold" panose="02040702050405020303" pitchFamily="18" charset="0"/>
              </a:rPr>
              <a:t>Чардаш</a:t>
            </a:r>
            <a:r>
              <a:rPr lang="ru-RU" sz="1600" dirty="0">
                <a:latin typeface="Georgia Pro Semibold" panose="02040702050405020303" pitchFamily="18" charset="0"/>
              </a:rPr>
              <a:t> - 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Georgia Pro Semibold" panose="02040702050405020303" pitchFamily="18" charset="0"/>
              </a:rPr>
              <a:t>традиционный венгерский народный танец. Название происходит от венг.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Georgia Pro Semibold" panose="02040702050405020303" pitchFamily="18" charset="0"/>
              </a:rPr>
              <a:t>csárda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Georgia Pro Semibold" panose="02040702050405020303" pitchFamily="18" charset="0"/>
              </a:rPr>
              <a:t> (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Georgia Pro Semibold" panose="02040702050405020303" pitchFamily="18" charset="0"/>
              </a:rPr>
              <a:t>чарда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Georgia Pro Semibold" panose="02040702050405020303" pitchFamily="18" charset="0"/>
              </a:rPr>
              <a:t>) — постоялый двор, корчма, трактир. Появившись в Венгрии, </a:t>
            </a:r>
            <a:r>
              <a:rPr lang="ru-RU" sz="1600" b="1" i="0" dirty="0">
                <a:solidFill>
                  <a:srgbClr val="333333"/>
                </a:solidFill>
                <a:effectLst/>
                <a:latin typeface="Georgia Pro Semibold" panose="02040702050405020303" pitchFamily="18" charset="0"/>
              </a:rPr>
              <a:t>чардаш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Georgia Pro Semibold" panose="02040702050405020303" pitchFamily="18" charset="0"/>
              </a:rPr>
              <a:t> был распространён цыганскими музыкальными ансамблями по Венгрии и близким странам и регионам.</a:t>
            </a:r>
            <a:endParaRPr lang="ru-RU" sz="1600" dirty="0">
              <a:latin typeface="Georgia Pro Semibold" panose="02040702050405020303" pitchFamily="18" charset="0"/>
            </a:endParaRPr>
          </a:p>
        </p:txBody>
      </p:sp>
      <p:pic>
        <p:nvPicPr>
          <p:cNvPr id="6" name="Рисунок 5" descr="Изображение выглядит как танцор, фотография, мужчин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8EE9A8B2-F2D5-423E-897C-44CC0CA11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15" y="3429000"/>
            <a:ext cx="4802478" cy="3200401"/>
          </a:xfrm>
          <a:prstGeom prst="rect">
            <a:avLst/>
          </a:prstGeom>
        </p:spPr>
      </p:pic>
      <p:pic>
        <p:nvPicPr>
          <p:cNvPr id="10" name="Рисунок 9" descr="Изображение выглядит как дорога, человек, внешний, танцор&#10;&#10;Автоматически созданное описание">
            <a:extLst>
              <a:ext uri="{FF2B5EF4-FFF2-40B4-BE49-F238E27FC236}">
                <a16:creationId xmlns:a16="http://schemas.microsoft.com/office/drawing/2014/main" id="{FD7F8633-3817-4A30-8CDC-C3FB611A81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078" y="959667"/>
            <a:ext cx="4470283" cy="298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78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14"/>
    </mc:Choice>
    <mc:Fallback xmlns="">
      <p:transition spd="slow" advTm="2291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E6E57-B05E-4EC4-A548-E54506640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8188" y="270588"/>
            <a:ext cx="3760237" cy="933061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Georgia Pro Semibold" panose="02040702050405020303" pitchFamily="18" charset="0"/>
              </a:rPr>
              <a:t>Народный танец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D8124F-F76B-462E-A0F6-B99D360594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073021"/>
            <a:ext cx="4732176" cy="205273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800" b="1" dirty="0">
                <a:latin typeface="Georgia Pro Semibold" panose="02040702050405020303" pitchFamily="18" charset="0"/>
              </a:rPr>
              <a:t>Тарантелла </a:t>
            </a:r>
            <a:r>
              <a:rPr lang="ru-RU" sz="1600" dirty="0">
                <a:latin typeface="Georgia Pro Semibold" panose="02040702050405020303" pitchFamily="18" charset="0"/>
              </a:rPr>
              <a:t>- 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Georgia Pro Semibold" panose="02040702050405020303" pitchFamily="18" charset="0"/>
              </a:rPr>
              <a:t>итальянский народный танец в сопровождении гитары, тамбурина (он же бубен) и кастаньет (в Сицилии). С историей тарантеллы связано много легенд.</a:t>
            </a:r>
            <a:endParaRPr lang="ru-RU" sz="1600" dirty="0">
              <a:latin typeface="Georgia Pro Semibold" panose="02040702050405020303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46485D-258C-4D81-A114-8A787FA3F7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4167" y="4101562"/>
            <a:ext cx="4989932" cy="240114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800" b="1" dirty="0">
                <a:latin typeface="Georgia Pro Semibold" panose="02040702050405020303" pitchFamily="18" charset="0"/>
              </a:rPr>
              <a:t>Сиртаки</a:t>
            </a:r>
            <a:r>
              <a:rPr lang="ru-RU" sz="1600" dirty="0">
                <a:latin typeface="Georgia Pro Semibold" panose="02040702050405020303" pitchFamily="18" charset="0"/>
              </a:rPr>
              <a:t> - </a:t>
            </a:r>
            <a:r>
              <a:rPr lang="ru-RU" sz="1600" b="0" i="0" dirty="0">
                <a:solidFill>
                  <a:srgbClr val="252425"/>
                </a:solidFill>
                <a:effectLst/>
                <a:latin typeface="Georgia Pro Semibold" panose="02040702050405020303" pitchFamily="18" charset="0"/>
              </a:rPr>
              <a:t>самый молодой греческий танец, история которого достойна отдельного фильма. Если спросить туриста, только что вернувшегося из Греции, что он запомнил больше всего, то он непременно назовет этот танцевальный стиль. </a:t>
            </a:r>
            <a:endParaRPr lang="ru-RU" sz="1600" dirty="0">
              <a:latin typeface="Georgia Pro Semibold" panose="02040702050405020303" pitchFamily="18" charset="0"/>
            </a:endParaRPr>
          </a:p>
        </p:txBody>
      </p:sp>
      <p:pic>
        <p:nvPicPr>
          <p:cNvPr id="6" name="Рисунок 5" descr="Изображение выглядит как спорт, танцор, человек, мужчина&#10;&#10;Автоматически созданное описание">
            <a:extLst>
              <a:ext uri="{FF2B5EF4-FFF2-40B4-BE49-F238E27FC236}">
                <a16:creationId xmlns:a16="http://schemas.microsoft.com/office/drawing/2014/main" id="{5731D547-0EFC-4C87-BAE0-B63A9D70F8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68" y="3125757"/>
            <a:ext cx="4305762" cy="3376947"/>
          </a:xfrm>
          <a:prstGeom prst="rect">
            <a:avLst/>
          </a:prstGeom>
        </p:spPr>
      </p:pic>
      <p:pic>
        <p:nvPicPr>
          <p:cNvPr id="8" name="Рисунок 7" descr="Изображение выглядит как спорт, танцор, человек, стоит&#10;&#10;Автоматически созданное описание">
            <a:extLst>
              <a:ext uri="{FF2B5EF4-FFF2-40B4-BE49-F238E27FC236}">
                <a16:creationId xmlns:a16="http://schemas.microsoft.com/office/drawing/2014/main" id="{3B3E255F-134D-4A77-B5AA-AA7E55D05F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422" y="1073021"/>
            <a:ext cx="4892677" cy="275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36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75"/>
    </mc:Choice>
    <mc:Fallback xmlns="">
      <p:transition spd="slow" advTm="15775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C8750C-1651-45DC-9A7F-D1FAB0B8A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3578"/>
            <a:ext cx="4595071" cy="1645501"/>
          </a:xfrm>
        </p:spPr>
        <p:txBody>
          <a:bodyPr>
            <a:normAutofit/>
          </a:bodyPr>
          <a:lstStyle/>
          <a:p>
            <a:r>
              <a:rPr lang="ru-RU" dirty="0">
                <a:latin typeface="Georgia Pro Semibold" panose="02040702050405020303" pitchFamily="18" charset="0"/>
              </a:rPr>
              <a:t>Классический танец -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FE898A-9890-4DBA-962C-3E5D8EFD4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69079"/>
            <a:ext cx="4595071" cy="3807883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000" b="0" i="0" dirty="0">
                <a:effectLst/>
                <a:latin typeface="Georgia Pro Semibold" panose="02040702050405020303" pitchFamily="18" charset="0"/>
              </a:rPr>
              <a:t>основное выразительное средство </a:t>
            </a:r>
            <a:r>
              <a:rPr lang="ru-RU" sz="2000" b="0" i="0" strike="noStrike" dirty="0">
                <a:effectLst/>
                <a:latin typeface="Georgia Pro Semibold" panose="02040702050405020303" pitchFamily="18" charset="0"/>
                <a:hlinkClick r:id="rId2" tooltip="Балет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балета</a:t>
            </a:r>
            <a:r>
              <a:rPr lang="ru-RU" sz="2000" b="0" i="0" dirty="0">
                <a:effectLst/>
                <a:latin typeface="Georgia Pro Semibold" panose="02040702050405020303" pitchFamily="18" charset="0"/>
              </a:rPr>
              <a:t>; система, основанная на тщательной разработке различных групп движений, появившаяся в конце XVI века в Италии и получившая своё дальнейшее развитие во Франции благодаря </a:t>
            </a:r>
            <a:r>
              <a:rPr lang="ru-RU" sz="2000" b="0" i="0" strike="noStrike" dirty="0">
                <a:effectLst/>
                <a:latin typeface="Georgia Pro Semibold" panose="02040702050405020303" pitchFamily="18" charset="0"/>
                <a:hlinkClick r:id="rId3" tooltip="Придворный балет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придворному балету</a:t>
            </a:r>
            <a:r>
              <a:rPr lang="ru-RU" sz="2000" b="0" i="0" dirty="0">
                <a:effectLst/>
                <a:latin typeface="Georgia Pro Semibold" panose="02040702050405020303" pitchFamily="18" charset="0"/>
              </a:rPr>
              <a:t>. В Россию классический танец пришёл в 1-й половине XVIII века.</a:t>
            </a:r>
            <a:endParaRPr lang="ru-RU" sz="2000" dirty="0">
              <a:latin typeface="Georgia Pro Semibold" panose="02040702050405020303" pitchFamily="18" charset="0"/>
            </a:endParaRPr>
          </a:p>
        </p:txBody>
      </p:sp>
      <p:sp>
        <p:nvSpPr>
          <p:cNvPr id="47" name="Rectangle 39">
            <a:extLst>
              <a:ext uri="{FF2B5EF4-FFF2-40B4-BE49-F238E27FC236}">
                <a16:creationId xmlns:a16="http://schemas.microsoft.com/office/drawing/2014/main" id="{003713C1-2FB2-413B-BF91-3AE41726F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0991" y="3474720"/>
            <a:ext cx="6100914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41">
            <a:extLst>
              <a:ext uri="{FF2B5EF4-FFF2-40B4-BE49-F238E27FC236}">
                <a16:creationId xmlns:a16="http://schemas.microsoft.com/office/drawing/2014/main" id="{90795B4D-5022-4A7F-A01D-8D880B7CD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9584" y="0"/>
            <a:ext cx="6192415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tangle 43">
            <a:extLst>
              <a:ext uri="{FF2B5EF4-FFF2-40B4-BE49-F238E27FC236}">
                <a16:creationId xmlns:a16="http://schemas.microsoft.com/office/drawing/2014/main" id="{AFD19018-DE7C-4796-ADF2-AD2EB0FC0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Рисунок 8" descr="Изображение выглядит как женщина, человек, танцор, ракетка&#10;&#10;Автоматически созданное описание">
            <a:extLst>
              <a:ext uri="{FF2B5EF4-FFF2-40B4-BE49-F238E27FC236}">
                <a16:creationId xmlns:a16="http://schemas.microsoft.com/office/drawing/2014/main" id="{25FC836D-9E22-4AF9-A1DE-E8AB4B5518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7" r="16394" b="1"/>
          <a:stretch/>
        </p:blipFill>
        <p:spPr>
          <a:xfrm>
            <a:off x="6420909" y="617636"/>
            <a:ext cx="2152820" cy="2152825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B1A0A2C2-4F85-44AF-8708-8DCA4B550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9624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 descr="Изображение выглядит как мужчина, человек, темный, доска&#10;&#10;Автоматически созданное описание">
            <a:extLst>
              <a:ext uri="{FF2B5EF4-FFF2-40B4-BE49-F238E27FC236}">
                <a16:creationId xmlns:a16="http://schemas.microsoft.com/office/drawing/2014/main" id="{B1F9C404-4700-48F6-BAE9-CC35E7403B8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r="17537" b="3"/>
          <a:stretch/>
        </p:blipFill>
        <p:spPr>
          <a:xfrm>
            <a:off x="9502775" y="623503"/>
            <a:ext cx="2364317" cy="2136276"/>
          </a:xfrm>
          <a:prstGeom prst="rect">
            <a:avLst/>
          </a:prstGeom>
        </p:spPr>
      </p:pic>
      <p:pic>
        <p:nvPicPr>
          <p:cNvPr id="7" name="Рисунок 6" descr="Изображение выглядит как вода, группа, стоит, собака&#10;&#10;Автоматически созданное описание">
            <a:extLst>
              <a:ext uri="{FF2B5EF4-FFF2-40B4-BE49-F238E27FC236}">
                <a16:creationId xmlns:a16="http://schemas.microsoft.com/office/drawing/2014/main" id="{5DA6002C-C424-496C-8693-B69D08688F7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0" r="17451" b="-3"/>
          <a:stretch/>
        </p:blipFill>
        <p:spPr>
          <a:xfrm>
            <a:off x="7325032" y="3667995"/>
            <a:ext cx="3470787" cy="295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225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6005"/>
    </mc:Choice>
    <mc:Fallback xmlns="">
      <p:transition spd="slow" advTm="1600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 descr="Изображение выглядит как женщина, держит, корт, в позе&#10;&#10;Автоматически созданное описание">
            <a:extLst>
              <a:ext uri="{FF2B5EF4-FFF2-40B4-BE49-F238E27FC236}">
                <a16:creationId xmlns:a16="http://schemas.microsoft.com/office/drawing/2014/main" id="{3521F98B-B060-4D59-9C61-5CD3C72719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04" r="-2" b="16222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5" name="Рисунок 4" descr="Изображение выглядит как человек, в позе, группа, стоит&#10;&#10;Автоматически созданное описание">
            <a:extLst>
              <a:ext uri="{FF2B5EF4-FFF2-40B4-BE49-F238E27FC236}">
                <a16:creationId xmlns:a16="http://schemas.microsoft.com/office/drawing/2014/main" id="{08F054E7-65A1-4244-8C7E-958DEC4270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5" r="-2" b="31773"/>
          <a:stretch/>
        </p:blipFill>
        <p:spPr>
          <a:xfrm>
            <a:off x="4883024" y="3429000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E2A1FF-3A31-459F-B489-780842C71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66" y="297180"/>
            <a:ext cx="4832802" cy="1243584"/>
          </a:xfrm>
        </p:spPr>
        <p:txBody>
          <a:bodyPr>
            <a:normAutofit/>
          </a:bodyPr>
          <a:lstStyle/>
          <a:p>
            <a:r>
              <a:rPr lang="ru-RU" sz="3400" dirty="0">
                <a:latin typeface="Georgia Pro Cond" panose="02040506050405020303" pitchFamily="18" charset="0"/>
              </a:rPr>
              <a:t>Джаз - танец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6" name="Rectangle 19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1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1D9462-0869-446A-A879-C013275C6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882" y="1329470"/>
            <a:ext cx="4832803" cy="36643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0" i="0" dirty="0">
                <a:effectLst/>
                <a:latin typeface="Georgia Pro Cond" panose="02040506050405020303" pitchFamily="18" charset="0"/>
              </a:rPr>
              <a:t>представляет собой классификацию, включающую в себя широкий диапазон танцевальных стилей. Этот танец развивался параллельно с музыкой в 20-е – 40-е годы XX столетия. Термин джазовый танец неразрывно связан с понятием танцев в стиле «</a:t>
            </a:r>
            <a:r>
              <a:rPr lang="ru-RU" sz="1600" b="0" i="0" u="none" strike="noStrike" dirty="0">
                <a:effectLst/>
                <a:latin typeface="Georgia Pro Cond" panose="02040506050405020303" pitchFamily="18" charset="0"/>
                <a:hlinkClick r:id="rId4" tooltip="Свинг (танец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свинг</a:t>
            </a:r>
            <a:r>
              <a:rPr lang="ru-RU" sz="1600" b="0" i="0" dirty="0">
                <a:effectLst/>
                <a:latin typeface="Georgia Pro Cond" panose="02040506050405020303" pitchFamily="18" charset="0"/>
              </a:rPr>
              <a:t>» и включает в себя: </a:t>
            </a:r>
            <a:r>
              <a:rPr lang="ru-RU" sz="1600" b="0" i="0" u="none" strike="noStrike" dirty="0">
                <a:effectLst/>
                <a:latin typeface="Georgia Pro Cond" panose="02040506050405020303" pitchFamily="18" charset="0"/>
                <a:hlinkClick r:id="rId5" tooltip="Линди-хоп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линди хоп</a:t>
            </a:r>
            <a:r>
              <a:rPr lang="ru-RU" sz="1600" b="0" i="0" dirty="0">
                <a:effectLst/>
                <a:latin typeface="Georgia Pro Cond" panose="02040506050405020303" pitchFamily="18" charset="0"/>
              </a:rPr>
              <a:t>, </a:t>
            </a:r>
            <a:r>
              <a:rPr lang="ru-RU" sz="1600" b="0" i="0" u="none" strike="noStrike" dirty="0">
                <a:effectLst/>
                <a:latin typeface="Georgia Pro Cond" panose="02040506050405020303" pitchFamily="18" charset="0"/>
                <a:hlinkClick r:id="rId6" tooltip="Чарльстон (танец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чарльстон</a:t>
            </a:r>
            <a:r>
              <a:rPr lang="ru-RU" sz="1600" b="0" i="0" dirty="0">
                <a:effectLst/>
                <a:latin typeface="Georgia Pro Cond" panose="02040506050405020303" pitchFamily="18" charset="0"/>
              </a:rPr>
              <a:t>, </a:t>
            </a:r>
            <a:r>
              <a:rPr lang="ru-RU" sz="1600" b="0" i="0" u="none" strike="noStrike" dirty="0">
                <a:effectLst/>
                <a:latin typeface="Georgia Pro Cond" panose="02040506050405020303" pitchFamily="18" charset="0"/>
                <a:hlinkClick r:id="rId7" tooltip="Буги-вуги (танец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буги-вуги</a:t>
            </a:r>
            <a:r>
              <a:rPr lang="ru-RU" sz="1600" b="0" i="0" dirty="0">
                <a:effectLst/>
                <a:latin typeface="Georgia Pro Cond" panose="02040506050405020303" pitchFamily="18" charset="0"/>
              </a:rPr>
              <a:t>, джиттербаг (как смесь стилей), </a:t>
            </a:r>
            <a:r>
              <a:rPr lang="ru-RU" sz="1600" b="0" i="0" dirty="0" err="1">
                <a:effectLst/>
                <a:latin typeface="Georgia Pro Cond" panose="02040506050405020303" pitchFamily="18" charset="0"/>
              </a:rPr>
              <a:t>шэг</a:t>
            </a:r>
            <a:r>
              <a:rPr lang="ru-RU" sz="1600" b="0" i="0" dirty="0">
                <a:effectLst/>
                <a:latin typeface="Georgia Pro Cond" panose="02040506050405020303" pitchFamily="18" charset="0"/>
              </a:rPr>
              <a:t>, </a:t>
            </a:r>
            <a:r>
              <a:rPr lang="ru-RU" sz="1600" b="0" i="0" u="none" strike="noStrike" dirty="0">
                <a:effectLst/>
                <a:latin typeface="Georgia Pro Cond" panose="02040506050405020303" pitchFamily="18" charset="0"/>
                <a:hlinkClick r:id="rId8" tooltip="Бальбоа (танец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бальбоа</a:t>
            </a:r>
            <a:r>
              <a:rPr lang="ru-RU" sz="1600" b="0" i="0" dirty="0">
                <a:effectLst/>
                <a:latin typeface="Georgia Pro Cond" panose="02040506050405020303" pitchFamily="18" charset="0"/>
              </a:rPr>
              <a:t>, блюз. Это название часто также распространяется на джайв, </a:t>
            </a:r>
            <a:r>
              <a:rPr lang="ru-RU" sz="1600" b="0" i="0" u="none" strike="noStrike" dirty="0">
                <a:effectLst/>
                <a:latin typeface="Georgia Pro Cond" panose="02040506050405020303" pitchFamily="18" charset="0"/>
                <a:hlinkClick r:id="rId9" tooltip="Рок-н-ролл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рок-н-ролл</a:t>
            </a:r>
            <a:r>
              <a:rPr lang="ru-RU" sz="1600" b="0" i="0" dirty="0">
                <a:effectLst/>
                <a:latin typeface="Georgia Pro Cond" panose="02040506050405020303" pitchFamily="18" charset="0"/>
              </a:rPr>
              <a:t>, </a:t>
            </a:r>
            <a:r>
              <a:rPr lang="ru-RU" sz="1600" b="0" i="0" u="none" strike="noStrike" dirty="0" err="1">
                <a:effectLst/>
                <a:latin typeface="Georgia Pro Cond" panose="02040506050405020303" pitchFamily="18" charset="0"/>
                <a:hlinkClick r:id="rId10" tooltip="West Coast Swi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West</a:t>
            </a:r>
            <a:r>
              <a:rPr lang="ru-RU" sz="1600" b="0" i="0" u="none" strike="noStrike" dirty="0">
                <a:effectLst/>
                <a:latin typeface="Georgia Pro Cond" panose="02040506050405020303" pitchFamily="18" charset="0"/>
                <a:hlinkClick r:id="rId10" tooltip="West Coast Swi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600" b="0" i="0" u="none" strike="noStrike" dirty="0" err="1">
                <a:effectLst/>
                <a:latin typeface="Georgia Pro Cond" panose="02040506050405020303" pitchFamily="18" charset="0"/>
                <a:hlinkClick r:id="rId10" tooltip="West Coast Swi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Coast</a:t>
            </a:r>
            <a:r>
              <a:rPr lang="ru-RU" sz="1600" b="0" i="0" u="none" strike="noStrike" dirty="0">
                <a:effectLst/>
                <a:latin typeface="Georgia Pro Cond" panose="02040506050405020303" pitchFamily="18" charset="0"/>
                <a:hlinkClick r:id="rId10" tooltip="West Coast Swi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600" b="0" i="0" u="none" strike="noStrike" dirty="0" err="1">
                <a:effectLst/>
                <a:latin typeface="Georgia Pro Cond" panose="02040506050405020303" pitchFamily="18" charset="0"/>
                <a:hlinkClick r:id="rId10" tooltip="West Coast Swi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Swing</a:t>
            </a:r>
            <a:r>
              <a:rPr lang="ru-RU" sz="1600" b="0" i="0" dirty="0">
                <a:effectLst/>
                <a:latin typeface="Georgia Pro Cond" panose="02040506050405020303" pitchFamily="18" charset="0"/>
              </a:rPr>
              <a:t>, </a:t>
            </a:r>
            <a:r>
              <a:rPr lang="ru-RU" sz="1600" b="0" i="0" dirty="0" err="1">
                <a:effectLst/>
                <a:latin typeface="Georgia Pro Cond" panose="02040506050405020303" pitchFamily="18" charset="0"/>
              </a:rPr>
              <a:t>Se</a:t>
            </a:r>
            <a:r>
              <a:rPr lang="ru-RU" sz="1600" b="0" i="0" dirty="0">
                <a:effectLst/>
                <a:latin typeface="Georgia Pro Cond" panose="02040506050405020303" pitchFamily="18" charset="0"/>
              </a:rPr>
              <a:t> </a:t>
            </a:r>
            <a:r>
              <a:rPr lang="ru-RU" sz="1600" b="0" i="0" dirty="0" err="1">
                <a:effectLst/>
                <a:latin typeface="Georgia Pro Cond" panose="02040506050405020303" pitchFamily="18" charset="0"/>
              </a:rPr>
              <a:t>rock</a:t>
            </a:r>
            <a:r>
              <a:rPr lang="ru-RU" sz="1600" b="0" i="0" dirty="0">
                <a:effectLst/>
                <a:latin typeface="Georgia Pro Cond" panose="02040506050405020303" pitchFamily="18" charset="0"/>
              </a:rPr>
              <a:t> или </a:t>
            </a:r>
            <a:r>
              <a:rPr lang="ru-RU" sz="1600" b="0" i="0" dirty="0" err="1">
                <a:effectLst/>
                <a:latin typeface="Georgia Pro Cond" panose="02040506050405020303" pitchFamily="18" charset="0"/>
              </a:rPr>
              <a:t>Le</a:t>
            </a:r>
            <a:r>
              <a:rPr lang="ru-RU" sz="1600" b="0" i="0" dirty="0">
                <a:effectLst/>
                <a:latin typeface="Georgia Pro Cond" panose="02040506050405020303" pitchFamily="18" charset="0"/>
              </a:rPr>
              <a:t> </a:t>
            </a:r>
            <a:r>
              <a:rPr lang="ru-RU" sz="1600" b="0" i="0" dirty="0" err="1">
                <a:effectLst/>
                <a:latin typeface="Georgia Pro Cond" panose="02040506050405020303" pitchFamily="18" charset="0"/>
              </a:rPr>
              <a:t>Rock</a:t>
            </a:r>
            <a:r>
              <a:rPr lang="ru-RU" sz="1600" b="0" i="0" dirty="0">
                <a:effectLst/>
                <a:latin typeface="Georgia Pro Cond" panose="02040506050405020303" pitchFamily="18" charset="0"/>
              </a:rPr>
              <a:t> и другие танцы, развившиеся в 1940-х и позднее. В Европе долгое время были наиболее распространены </a:t>
            </a:r>
            <a:r>
              <a:rPr lang="ru-RU" sz="1600" b="0" i="0" u="none" strike="noStrike" dirty="0">
                <a:effectLst/>
                <a:latin typeface="Georgia Pro Cond" panose="02040506050405020303" pitchFamily="18" charset="0"/>
                <a:hlinkClick r:id="rId7" tooltip="Буги-вуги (танец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буги-вуги</a:t>
            </a:r>
            <a:r>
              <a:rPr lang="ru-RU" sz="1600" b="0" i="0" dirty="0">
                <a:effectLst/>
                <a:latin typeface="Georgia Pro Cond" panose="02040506050405020303" pitchFamily="18" charset="0"/>
              </a:rPr>
              <a:t> и </a:t>
            </a:r>
            <a:r>
              <a:rPr lang="ru-RU" sz="1600" b="0" i="0" u="none" strike="noStrike" dirty="0">
                <a:effectLst/>
                <a:latin typeface="Georgia Pro Cond" panose="02040506050405020303" pitchFamily="18" charset="0"/>
                <a:hlinkClick r:id="rId9" tooltip="Рок-н-ролл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рок-н-ролл</a:t>
            </a:r>
            <a:r>
              <a:rPr lang="ru-RU" sz="1600" b="0" i="0" dirty="0">
                <a:effectLst/>
                <a:latin typeface="Georgia Pro Cond" panose="02040506050405020303" pitchFamily="18" charset="0"/>
              </a:rPr>
              <a:t>, а в последние годы широкую популярность получил </a:t>
            </a:r>
            <a:r>
              <a:rPr lang="ru-RU" sz="1600" b="0" i="0" u="none" strike="noStrike" dirty="0">
                <a:effectLst/>
                <a:latin typeface="Georgia Pro Cond" panose="02040506050405020303" pitchFamily="18" charset="0"/>
                <a:hlinkClick r:id="rId5" tooltip="Линди-хоп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линди хоп</a:t>
            </a:r>
            <a:r>
              <a:rPr lang="ru-RU" sz="1600" b="0" i="0" dirty="0">
                <a:effectLst/>
                <a:latin typeface="Georgia Pro Cond" panose="02040506050405020303" pitchFamily="18" charset="0"/>
              </a:rPr>
              <a:t>. До 1950–х годов джазовый танец, как и музыка относился к танцевальным стилям, которые произошли из </a:t>
            </a:r>
            <a:r>
              <a:rPr lang="ru-RU" sz="1600" b="0" i="0" dirty="0" err="1">
                <a:effectLst/>
                <a:latin typeface="Georgia Pro Cond" panose="02040506050405020303" pitchFamily="18" charset="0"/>
              </a:rPr>
              <a:t>aфро</a:t>
            </a:r>
            <a:r>
              <a:rPr lang="ru-RU" sz="1600" b="0" i="0" dirty="0">
                <a:effectLst/>
                <a:latin typeface="Georgia Pro Cond" panose="02040506050405020303" pitchFamily="18" charset="0"/>
              </a:rPr>
              <a:t>-американского коренного танца. В 1950–х появился новый жанр джазового танца — современный джазовый танец или джаз-модерн, корни которого шли из традиционного Карибского танца. В каждом отдельном стиле джазового танца можно проследить корни одного из этих различных истоков.</a:t>
            </a:r>
            <a:endParaRPr lang="ru-RU" sz="1600" dirty="0">
              <a:latin typeface="Georgia Pro Cond" panose="02040506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77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888"/>
    </mc:Choice>
    <mc:Fallback xmlns="">
      <p:transition spd="slow" advTm="39888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832</Words>
  <Application>Microsoft Office PowerPoint</Application>
  <PresentationFormat>Широкоэкранный</PresentationFormat>
  <Paragraphs>51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Georgia Pro Cond</vt:lpstr>
      <vt:lpstr>Georgia Pro Semibold</vt:lpstr>
      <vt:lpstr>Тема Office</vt:lpstr>
      <vt:lpstr>ТАНЕЦ</vt:lpstr>
      <vt:lpstr>    Танец – это полет души. Это возможность с помощью ритма и движений выразить все свои эмоции и чувства, не прибегая к словам. Как замечательно сказано об этом в цитатах о танцах.  </vt:lpstr>
      <vt:lpstr>Презентация PowerPoint</vt:lpstr>
      <vt:lpstr>Народный танец</vt:lpstr>
      <vt:lpstr>Народный танец</vt:lpstr>
      <vt:lpstr>Народный танец</vt:lpstr>
      <vt:lpstr>Народный танец</vt:lpstr>
      <vt:lpstr>Классический танец -</vt:lpstr>
      <vt:lpstr>Джаз - танец</vt:lpstr>
      <vt:lpstr>Эстрадный танец</vt:lpstr>
      <vt:lpstr>Модерн</vt:lpstr>
      <vt:lpstr>Спортивные бальные танцы</vt:lpstr>
      <vt:lpstr>Спортивные бальные танцы</vt:lpstr>
      <vt:lpstr>Спортивные бальные танцы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ТАНЕЦ</dc:title>
  <dc:creator>Вера Вера</dc:creator>
  <cp:lastModifiedBy>Вера Вера</cp:lastModifiedBy>
  <cp:revision>7</cp:revision>
  <dcterms:created xsi:type="dcterms:W3CDTF">2020-10-20T09:35:55Z</dcterms:created>
  <dcterms:modified xsi:type="dcterms:W3CDTF">2020-10-20T10:39:15Z</dcterms:modified>
</cp:coreProperties>
</file>