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58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30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7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0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3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3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18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7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9B309B-8375-4F84-B214-454752B7F925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434054-3CE3-4D5E-B147-CB532F0FE76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2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8ACA89-7A11-4539-BC47-02492975D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 литература как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универсальное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 духовно-нравственного развития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 дошкольного возраста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6BD64DC-5D91-454C-BDB5-3E9E87478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Выполнила: воспитатель </a:t>
            </a:r>
            <a:r>
              <a:rPr lang="ru-RU" dirty="0" err="1"/>
              <a:t>комарова</a:t>
            </a:r>
            <a:r>
              <a:rPr lang="ru-RU" dirty="0"/>
              <a:t> Н.В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31411C17-C816-45AC-B4DB-DF09E36CCE34}"/>
              </a:ext>
            </a:extLst>
          </p:cNvPr>
          <p:cNvSpPr txBox="1">
            <a:spLocks/>
          </p:cNvSpPr>
          <p:nvPr/>
        </p:nvSpPr>
        <p:spPr>
          <a:xfrm>
            <a:off x="1066800" y="-2807208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</a:t>
            </a:r>
          </a:p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г.  Когалыма «Березка»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0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CEFC43-A056-4EA5-A629-0516D65C7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ПОНЯТИЕ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EBB72-E5FC-428C-98A9-BF18A9844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нравственного воспитания: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формирование нравственного сознания: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воспитание и развитие нравственных чувств;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выработка умений и привычек нравственного поведения. 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возраст - сенситивный период, т. е. наиболее чувствительный для воспитания нравственных норм и правил, способности сопереживать и эмоционально откликаться на чужую боль. Не использовать эти возможности значит больше никогда не успеть наполнить душу ребенка нравственными ценностями. </a:t>
            </a:r>
          </a:p>
        </p:txBody>
      </p:sp>
    </p:spTree>
    <p:extLst>
      <p:ext uri="{BB962C8B-B14F-4D97-AF65-F5344CB8AC3E}">
        <p14:creationId xmlns:p14="http://schemas.microsoft.com/office/powerpoint/2010/main" val="406028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1A1D2B4-33F1-4A3B-A7A5-D26F546C8F9C}"/>
              </a:ext>
            </a:extLst>
          </p:cNvPr>
          <p:cNvSpPr/>
          <p:nvPr/>
        </p:nvSpPr>
        <p:spPr>
          <a:xfrm>
            <a:off x="933254" y="697583"/>
            <a:ext cx="1062400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эффективных средств нравственного воспитания дошкольников, является детская художественная литература, которая обладает рядом специфических особенностей и выполняет ряд таких важнейших функций как: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эстетическая функция связана с развитием эмоций, которые возникают при восприятии литературных произведений. Через художественные эмоции дети переносятся в мир фантазий, представляют себя на месте героя или испытывают те же чувства и эмоции литературных персонажей, додумывают различные ситуации, которые могли бы произойти если «бы…»;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познавательная функция заключается в знакомстве маленького читателя с миром людей, предметов и явлений, о многом дети узнают именно из книги;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нравственная или воспитательная функция позволяет приобщать дошкольников к нравственным ценностям, активно включая их в процесс самовоспитания;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функция социализации состоит в том, чтобы через литературные сюжеты и действия персонажей происходило приобщение ребенка к жизни в социуме. Герои произведений предлагают стереотипные правила поведения в определенных ситуациях, тем самым помогают разобраться в поступках окружающих людей, усвоить оптимальные способы общения и взаимодействия с окружающими. А также знакомят с окружающим миром, дают образцы мужского и женского поведения, закладывают основы мировоззрения и др.</a:t>
            </a:r>
          </a:p>
        </p:txBody>
      </p:sp>
    </p:spTree>
    <p:extLst>
      <p:ext uri="{BB962C8B-B14F-4D97-AF65-F5344CB8AC3E}">
        <p14:creationId xmlns:p14="http://schemas.microsoft.com/office/powerpoint/2010/main" val="298012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1A1D2B4-33F1-4A3B-A7A5-D26F546C8F9C}"/>
              </a:ext>
            </a:extLst>
          </p:cNvPr>
          <p:cNvSpPr/>
          <p:nvPr/>
        </p:nvSpPr>
        <p:spPr>
          <a:xfrm>
            <a:off x="783996" y="2083323"/>
            <a:ext cx="106240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образовательном учреждении приобщение к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литературе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начинается с младшего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Учитывая специфику читателя, у которого еще крайне мало знаний об окружающем мире, и он не способен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воспринимать сложную информацию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содержанием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литературы для младших дошкольников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преимущественно являются малые формы песенного фольклора.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CEFC43-A056-4EA5-A629-0516D65C7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ДОШКОЛЬНЫЙ ВОЗРАСТ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EBB72-E5FC-428C-98A9-BF18A9844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специфику читателя, у которого еще крайне мало знаний об окружающем мире, и он не способен воспринимать сложную информацию, содержанием литературы для младших дошкольников преимущественно являются малые формы песенного фольклора. Также в младшем дошкольном возрасте дети начинают знакомиться с русскими народными сказками: бытовыми, сказками про животных.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младшие дошкольники любят стихотворные строки. После трех лет книжки с короткими стихотворными произведениями сменяются более сложными, основанными на игровых сюжетах, например, произведениями С. Я. Маршака, К. И. Чуковского и др. Стихотворные сказки переносят детей в воображаемый мир, где дети, распределив между собой роли, начинают жить внутри игровой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118930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CEFC43-A056-4EA5-A629-0516D65C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655" y="286603"/>
            <a:ext cx="10075025" cy="87717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ДОШКОЛЬНЫЙ ВОЗРАСТ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EBB72-E5FC-428C-98A9-BF18A9844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средней группе дети учатся акцентировать внимание не только на содержании самого художественного произведения, но и выделяют при этом нравственные качества героев.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старше дошкольник, тем сложнее становится сюжет, и любимыми произведениями становятся уже волшебные сказки с превращениями и путешествиями,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победой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добра над злом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Поэзия:К.Д.Бальмонт,А.Фет,В.А.Жуковский,А.Н.Плещеев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И.З.Суриков,А.Барто,С.Михалков,В.В.Маяковский,С.Я.Маршак,П.А.Усачёв,Э.Успенский.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Проза:Н.И.Сладков,В.В.Бианки,И.С.Соколов-Микитов,Г.Я.Снегирёв,Н.Н.Носов,М.М.Зощенко,ЕА.Пермяк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9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CEFC43-A056-4EA5-A629-0516D65C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08" y="286603"/>
            <a:ext cx="9956272" cy="69904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ДОШКОЛЬНЫЙ ВОЗРАСТ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EBB72-E5FC-428C-98A9-BF18A9844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653" y="902525"/>
            <a:ext cx="10075025" cy="478843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Старшие дошкольники уже способны понимать и выделять главную идею литературного произведения, выразительные средства языка. Они могут различать жанры литературных произведений и особенности некоторых жанров, способны понимать юмористические произведения, которые вызывают у них положительные эмоции, активное обсуждение, учат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и зло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Поэзия:</a:t>
            </a:r>
            <a:r>
              <a:rPr lang="ru-RU" sz="2400" dirty="0" err="1" smtClean="0"/>
              <a:t>В.Брюсов,И.Бунин,С.Городецкий</a:t>
            </a:r>
            <a:r>
              <a:rPr lang="ru-RU" sz="2400" dirty="0"/>
              <a:t>,</a:t>
            </a:r>
            <a:r>
              <a:rPr lang="ru-RU" sz="2400" dirty="0" smtClean="0"/>
              <a:t> С</a:t>
            </a:r>
            <a:r>
              <a:rPr lang="ru-RU" sz="2400" dirty="0"/>
              <a:t>. </a:t>
            </a:r>
            <a:r>
              <a:rPr lang="ru-RU" sz="2400" dirty="0" smtClean="0"/>
              <a:t>Есенин, </a:t>
            </a:r>
            <a:r>
              <a:rPr lang="ru-RU" sz="2400" dirty="0"/>
              <a:t>А. </a:t>
            </a:r>
            <a:r>
              <a:rPr lang="ru-RU" sz="2400" dirty="0" err="1" smtClean="0"/>
              <a:t>Майков,Н</a:t>
            </a:r>
            <a:r>
              <a:rPr lang="ru-RU" sz="2400" dirty="0"/>
              <a:t>. Некрасов </a:t>
            </a:r>
            <a:r>
              <a:rPr lang="ru-RU" sz="2400" dirty="0" smtClean="0"/>
              <a:t> </a:t>
            </a:r>
            <a:r>
              <a:rPr lang="ru-RU" sz="2400" dirty="0"/>
              <a:t>И. </a:t>
            </a:r>
            <a:r>
              <a:rPr lang="ru-RU" sz="2400" dirty="0" smtClean="0"/>
              <a:t>Никитин, </a:t>
            </a:r>
            <a:r>
              <a:rPr lang="ru-RU" sz="2400" dirty="0"/>
              <a:t>А. Пушкин. А. Плещеев. А. К. Толстой. И. Тургенев. Ф. </a:t>
            </a:r>
            <a:r>
              <a:rPr lang="ru-RU" sz="2400" dirty="0" smtClean="0"/>
              <a:t>Тютчев</a:t>
            </a:r>
            <a:r>
              <a:rPr lang="ru-RU" sz="2400" dirty="0">
                <a:sym typeface="Symbol"/>
              </a:rPr>
              <a:t>,</a:t>
            </a:r>
            <a:r>
              <a:rPr lang="ru-RU" sz="2400" dirty="0" smtClean="0"/>
              <a:t> </a:t>
            </a:r>
            <a:r>
              <a:rPr lang="ru-RU" sz="2400" dirty="0"/>
              <a:t>А. </a:t>
            </a:r>
            <a:r>
              <a:rPr lang="ru-RU" sz="2400" dirty="0" smtClean="0"/>
              <a:t>Фет, М</a:t>
            </a:r>
            <a:r>
              <a:rPr lang="ru-RU" sz="2400" dirty="0"/>
              <a:t>. </a:t>
            </a:r>
            <a:r>
              <a:rPr lang="ru-RU" sz="2400" dirty="0" smtClean="0"/>
              <a:t>Цветаева, </a:t>
            </a:r>
            <a:r>
              <a:rPr lang="ru-RU" sz="2400" dirty="0"/>
              <a:t>С. </a:t>
            </a:r>
            <a:r>
              <a:rPr lang="ru-RU" sz="2400" dirty="0" smtClean="0"/>
              <a:t>Черный, </a:t>
            </a:r>
            <a:r>
              <a:rPr lang="ru-RU" sz="2400" dirty="0" err="1" smtClean="0"/>
              <a:t>Я.Аким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/>
              <a:t>А. </a:t>
            </a:r>
            <a:r>
              <a:rPr lang="ru-RU" sz="2400" dirty="0" err="1" smtClean="0"/>
              <a:t>Барто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Б.Заходер,В.Левин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/>
              <a:t>С. Маршак. </a:t>
            </a:r>
            <a:r>
              <a:rPr lang="ru-RU" sz="2400" dirty="0" smtClean="0"/>
              <a:t>С</a:t>
            </a:r>
            <a:r>
              <a:rPr lang="ru-RU" sz="2400" dirty="0"/>
              <a:t>. </a:t>
            </a:r>
            <a:r>
              <a:rPr lang="ru-RU" sz="2400" dirty="0" smtClean="0"/>
              <a:t>Маршак, Д Хармс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Ю.Мориц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Р.Сеф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Д.Хармс</a:t>
            </a:r>
            <a:r>
              <a:rPr lang="ru-RU" sz="2400" dirty="0" smtClean="0"/>
              <a:t>, </a:t>
            </a:r>
            <a:r>
              <a:rPr lang="ru-RU" sz="2400" dirty="0" err="1" smtClean="0"/>
              <a:t>М.Яснов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Проза: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 err="1" smtClean="0"/>
              <a:t>В.Дмитриева,Л.Толстой</a:t>
            </a:r>
            <a:r>
              <a:rPr lang="ru-RU" sz="2400" dirty="0" smtClean="0"/>
              <a:t>, </a:t>
            </a:r>
            <a:r>
              <a:rPr lang="ru-RU" sz="2400" dirty="0" err="1" smtClean="0"/>
              <a:t>С.Черный,Б</a:t>
            </a:r>
            <a:r>
              <a:rPr lang="ru-RU" sz="2400" dirty="0"/>
              <a:t>. </a:t>
            </a:r>
            <a:r>
              <a:rPr lang="ru-RU" sz="2400" dirty="0" err="1" smtClean="0"/>
              <a:t>Алмазов,М.Борисова</a:t>
            </a:r>
            <a:r>
              <a:rPr lang="ru-RU" sz="2400" dirty="0" smtClean="0"/>
              <a:t>, А</a:t>
            </a:r>
            <a:r>
              <a:rPr lang="ru-RU" sz="2400" dirty="0"/>
              <a:t>. </a:t>
            </a:r>
            <a:r>
              <a:rPr lang="ru-RU" sz="2400" dirty="0" smtClean="0"/>
              <a:t>Гайдар, </a:t>
            </a:r>
            <a:r>
              <a:rPr lang="ru-RU" sz="2400" dirty="0" err="1" smtClean="0"/>
              <a:t>С.Георгиев</a:t>
            </a:r>
            <a:r>
              <a:rPr lang="ru-RU" sz="2400" dirty="0" smtClean="0"/>
              <a:t>, В</a:t>
            </a:r>
            <a:r>
              <a:rPr lang="ru-RU" sz="2400" dirty="0"/>
              <a:t>. </a:t>
            </a:r>
            <a:r>
              <a:rPr lang="ru-RU" sz="2400" dirty="0" smtClean="0"/>
              <a:t>Драгунский, Б</a:t>
            </a:r>
            <a:r>
              <a:rPr lang="ru-RU" sz="2400" dirty="0"/>
              <a:t>. </a:t>
            </a:r>
            <a:r>
              <a:rPr lang="ru-RU" sz="2400" dirty="0" smtClean="0"/>
              <a:t>Житков, Ю</a:t>
            </a:r>
            <a:r>
              <a:rPr lang="ru-RU" sz="2400" dirty="0"/>
              <a:t>. </a:t>
            </a:r>
            <a:r>
              <a:rPr lang="ru-RU" sz="2400" dirty="0" smtClean="0"/>
              <a:t>Казаков, М</a:t>
            </a:r>
            <a:r>
              <a:rPr lang="ru-RU" sz="2400" dirty="0"/>
              <a:t>. </a:t>
            </a:r>
            <a:r>
              <a:rPr lang="ru-RU" sz="2400" dirty="0" err="1" smtClean="0"/>
              <a:t>Москвина,Н</a:t>
            </a:r>
            <a:r>
              <a:rPr lang="ru-RU" sz="2400" dirty="0"/>
              <a:t>. </a:t>
            </a:r>
            <a:r>
              <a:rPr lang="ru-RU" sz="2400" dirty="0" err="1" smtClean="0"/>
              <a:t>Носов,Л</a:t>
            </a:r>
            <a:r>
              <a:rPr lang="ru-RU" sz="2400" dirty="0"/>
              <a:t>. </a:t>
            </a:r>
            <a:r>
              <a:rPr lang="ru-RU" sz="2400" dirty="0" err="1" smtClean="0"/>
              <a:t>Пантелеев,К</a:t>
            </a:r>
            <a:r>
              <a:rPr lang="ru-RU" sz="2400" dirty="0"/>
              <a:t>. </a:t>
            </a:r>
            <a:r>
              <a:rPr lang="ru-RU" sz="2400" dirty="0" smtClean="0"/>
              <a:t>Паустовский, Г</a:t>
            </a:r>
            <a:r>
              <a:rPr lang="ru-RU" sz="2400" dirty="0"/>
              <a:t>. Снегирев</a:t>
            </a:r>
            <a:r>
              <a:rPr lang="ru-RU" sz="2400"/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6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1A1D2B4-33F1-4A3B-A7A5-D26F546C8F9C}"/>
              </a:ext>
            </a:extLst>
          </p:cNvPr>
          <p:cNvSpPr/>
          <p:nvPr/>
        </p:nvSpPr>
        <p:spPr>
          <a:xfrm>
            <a:off x="783996" y="2083323"/>
            <a:ext cx="106240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сильным эмоциональным средством, которое может воздействовать на мысли и сознание детей, формировать определенные нравственно ценные качества и навыки поведения, воспитывать чувства и отношения дошкольников к окружающей действительности, а также обогащать социальный опыт воспитанников.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2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1A1D2B4-33F1-4A3B-A7A5-D26F546C8F9C}"/>
              </a:ext>
            </a:extLst>
          </p:cNvPr>
          <p:cNvSpPr/>
          <p:nvPr/>
        </p:nvSpPr>
        <p:spPr>
          <a:xfrm>
            <a:off x="783996" y="2083323"/>
            <a:ext cx="106240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1726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507</Words>
  <Application>Microsoft Office PowerPoint</Application>
  <PresentationFormat>Произвольный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Ретро</vt:lpstr>
      <vt:lpstr>Художественная литература как универсальное средство духовно-нравственного развития детей дошкольного возраста</vt:lpstr>
      <vt:lpstr>ЗАДАЧИ И ПОНЯТИЕ</vt:lpstr>
      <vt:lpstr>Презентация PowerPoint</vt:lpstr>
      <vt:lpstr>Презентация PowerPoint</vt:lpstr>
      <vt:lpstr>МЛАДШИЙ ДОШКОЛЬНЫЙ ВОЗРАСТ</vt:lpstr>
      <vt:lpstr>СРЕДНИЙ ДОШКОЛЬНЫЙ ВОЗРАСТ</vt:lpstr>
      <vt:lpstr>СТАРШИЙ ДОШКОЛЬНЫЙ ВОЗРАСТ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Художественная литература как универсальное средство духовно-нравственного развития детей дошкольного возраста</dc:title>
  <dc:creator>Пользователь</dc:creator>
  <cp:lastModifiedBy>Пользователь</cp:lastModifiedBy>
  <cp:revision>4</cp:revision>
  <dcterms:created xsi:type="dcterms:W3CDTF">2023-02-19T18:28:25Z</dcterms:created>
  <dcterms:modified xsi:type="dcterms:W3CDTF">2023-03-09T07:35:09Z</dcterms:modified>
</cp:coreProperties>
</file>