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  <p:sldMasterId id="2147483673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8" r:id="rId5"/>
    <p:sldId id="263" r:id="rId6"/>
    <p:sldId id="259" r:id="rId7"/>
    <p:sldId id="261" r:id="rId8"/>
    <p:sldId id="260" r:id="rId9"/>
    <p:sldId id="264" r:id="rId10"/>
    <p:sldId id="265" r:id="rId11"/>
    <p:sldId id="266" r:id="rId12"/>
    <p:sldId id="268" r:id="rId13"/>
    <p:sldId id="271" r:id="rId14"/>
    <p:sldId id="269" r:id="rId15"/>
    <p:sldId id="270" r:id="rId16"/>
    <p:sldId id="272" r:id="rId17"/>
    <p:sldId id="274" r:id="rId18"/>
    <p:sldId id="275" r:id="rId19"/>
    <p:sldId id="273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43" autoAdjust="0"/>
    <p:restoredTop sz="86447" autoAdjust="0"/>
  </p:normalViewPr>
  <p:slideViewPr>
    <p:cSldViewPr>
      <p:cViewPr>
        <p:scale>
          <a:sx n="96" d="100"/>
          <a:sy n="96" d="100"/>
        </p:scale>
        <p:origin x="-206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C9EE7-6C4E-4ED4-9553-17D685158F09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50098-6F1A-42F4-93FA-D061EC86C2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34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31130-4465-43B4-A8CE-89C225B345CD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50C91-34B8-48E6-ACA3-9C1D1CF79D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487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82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34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993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86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51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834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186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71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57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344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32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12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29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47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9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1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48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3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hf sldNum="0" hdr="0" ftr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0.xml"/><Relationship Id="rId18" Type="http://schemas.openxmlformats.org/officeDocument/2006/relationships/slide" Target="slide17.xml"/><Relationship Id="rId3" Type="http://schemas.openxmlformats.org/officeDocument/2006/relationships/image" Target="../media/image5.jpeg"/><Relationship Id="rId7" Type="http://schemas.openxmlformats.org/officeDocument/2006/relationships/slide" Target="slide6.xml"/><Relationship Id="rId12" Type="http://schemas.openxmlformats.org/officeDocument/2006/relationships/slide" Target="slide9.xml"/><Relationship Id="rId17" Type="http://schemas.openxmlformats.org/officeDocument/2006/relationships/slide" Target="slide16.xml"/><Relationship Id="rId2" Type="http://schemas.openxmlformats.org/officeDocument/2006/relationships/notesSlide" Target="../notesSlides/notesSlide2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8.xml"/><Relationship Id="rId5" Type="http://schemas.openxmlformats.org/officeDocument/2006/relationships/slide" Target="slide4.xml"/><Relationship Id="rId15" Type="http://schemas.openxmlformats.org/officeDocument/2006/relationships/slide" Target="slide13.xml"/><Relationship Id="rId10" Type="http://schemas.openxmlformats.org/officeDocument/2006/relationships/slide" Target="slide15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11.xml"/><Relationship Id="rId1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B%D0%B8%D0%BD%D0%B5%D0%B9%D0%BD%D1%8B%D0%B9%20%D0%B0%D0%BB%D0%B3%D0%BE%D1%80%D0%B8%D1%82%D0%BC&amp;pos=1&amp;rpt=simage&amp;family=yes&amp;uinfo=ww-1349-wh-673-fw-1124-fh-467-pd-1&amp;img_url=http://wiki.iteach.ru/images/2/20/%D0%A41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5256" y="2967489"/>
            <a:ext cx="7772400" cy="969959"/>
          </a:xfrm>
          <a:effectLst>
            <a:outerShdw blurRad="520700" dir="5400000" algn="ctr" rotWithShape="0">
              <a:schemeClr val="bg1"/>
            </a:outerShdw>
          </a:effectLst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Компьютерный </a:t>
            </a:r>
            <a:r>
              <a:rPr lang="ru-RU" sz="8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пазл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7" name="Группа 8"/>
          <p:cNvGrpSpPr/>
          <p:nvPr/>
        </p:nvGrpSpPr>
        <p:grpSpPr>
          <a:xfrm>
            <a:off x="3347864" y="404664"/>
            <a:ext cx="3011796" cy="2132856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Полилиния 17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96803" y="548680"/>
            <a:ext cx="8429684" cy="56166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Элементную базу какого поколения ЭВМ составляют полупроводниковые элементы, транзисторы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495795" y="3861048"/>
            <a:ext cx="62316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</a:t>
            </a:r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поколение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244408" y="6140384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40800" y="620688"/>
            <a:ext cx="8429684" cy="55446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/>
              <a:t>Какой национальности был автор первого арифмометра, </a:t>
            </a:r>
            <a:r>
              <a:rPr lang="ru-RU" sz="4400" dirty="0" smtClean="0"/>
              <a:t>великий </a:t>
            </a:r>
            <a:r>
              <a:rPr lang="ru-RU" sz="4400" dirty="0"/>
              <a:t>математик </a:t>
            </a:r>
            <a:r>
              <a:rPr lang="ru-RU" sz="4400" dirty="0" err="1"/>
              <a:t>Блез</a:t>
            </a:r>
            <a:r>
              <a:rPr lang="ru-RU" sz="4400" dirty="0"/>
              <a:t> Паскаль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74633" y="3861048"/>
            <a:ext cx="57150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Француз</a:t>
            </a:r>
            <a:endParaRPr lang="ru-RU" sz="5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40384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23147" y="620688"/>
            <a:ext cx="8429684" cy="55446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/>
              <a:t>И семейный, и военный, и файловый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01940" y="2924944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Архив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70555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13198" y="524309"/>
            <a:ext cx="8429684" cy="56166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/>
              <a:t>Как называется главная плата компьютера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269202" y="2924944"/>
            <a:ext cx="671767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Материнская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89557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96803" y="548680"/>
            <a:ext cx="8429684" cy="55368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/>
              <a:t>Как зовут дирижера оркестра компьютерных устройств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53967" y="2780928"/>
            <a:ext cx="82725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Операционная система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244408" y="6102603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28596" y="692696"/>
            <a:ext cx="8429684" cy="54726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8000" dirty="0" err="1"/>
              <a:t>Едови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51720" y="3068960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Видео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89557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42163" y="620687"/>
            <a:ext cx="8429684" cy="559569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8000" dirty="0" err="1"/>
              <a:t>Фигарак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51720" y="2996952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Графика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97379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13198" y="692695"/>
            <a:ext cx="8429684" cy="55236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8000" dirty="0" err="1"/>
              <a:t>Рокурс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91991" y="2996952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Курсор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244407" y="6170555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47818" y="620688"/>
            <a:ext cx="8429684" cy="54726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8000" dirty="0" err="1"/>
              <a:t>Ментудок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26611" y="3068960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Документ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244408" y="6093296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8"/>
          <p:cNvGrpSpPr/>
          <p:nvPr/>
        </p:nvGrpSpPr>
        <p:grpSpPr>
          <a:xfrm>
            <a:off x="5458639" y="151479"/>
            <a:ext cx="3011796" cy="2132856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Полилиния 32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C:\Users\Ильчуков Олег\Desktop\ФИТ2019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 bwMode="auto">
          <a:xfrm>
            <a:off x="14847" y="113552"/>
            <a:ext cx="2241536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4" action="ppaction://hlinksldjump"/>
              </a:rPr>
              <a:t>Алгоритмы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256383" y="113552"/>
            <a:ext cx="2289661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5" action="ppaction://hlinksldjump"/>
              </a:rPr>
              <a:t>Алгоритмы 20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546044" y="113552"/>
            <a:ext cx="2224547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6" action="ppaction://hlinksldjump"/>
              </a:rPr>
              <a:t>Алгоритмы 30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6770591" y="113552"/>
            <a:ext cx="2340638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7" action="ppaction://hlinksldjump"/>
              </a:rPr>
              <a:t>Алгоритмы 40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3149" y="1672644"/>
            <a:ext cx="2233234" cy="1660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8" action="ppaction://hlinksldjump"/>
              </a:rPr>
              <a:t>Поколение ЭВМ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14846" y="3339537"/>
            <a:ext cx="2264721" cy="15805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9" action="ppaction://hlinksldjump"/>
              </a:rPr>
              <a:t>Разное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23148" y="4914009"/>
            <a:ext cx="2256419" cy="158240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0" action="ppaction://hlinksldjump"/>
              </a:rPr>
              <a:t>Анаграмма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2264684" y="1682948"/>
            <a:ext cx="2281359" cy="1660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1" action="ppaction://hlinksldjump"/>
              </a:rPr>
              <a:t>Поколение ЭВМ 20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4537357" y="1682948"/>
            <a:ext cx="2233234" cy="1660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2" action="ppaction://hlinksldjump"/>
              </a:rPr>
              <a:t>Поколение ЭВМ 30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6780565" y="1682948"/>
            <a:ext cx="2330663" cy="1660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3" action="ppaction://hlinksldjump"/>
              </a:rPr>
              <a:t>Поколение ЭВМ 40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264685" y="3343715"/>
            <a:ext cx="2272672" cy="15805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4" action="ppaction://hlinksldjump"/>
              </a:rPr>
              <a:t>Разное 20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4539029" y="3347488"/>
            <a:ext cx="2241536" cy="15805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5" action="ppaction://hlinksldjump"/>
              </a:rPr>
              <a:t>Разное 30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6780565" y="3333412"/>
            <a:ext cx="2330664" cy="15805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6" action="ppaction://hlinksldjump"/>
              </a:rPr>
              <a:t>Разное 40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2264684" y="4914009"/>
            <a:ext cx="2266475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7" action="ppaction://hlinksldjump"/>
              </a:rPr>
              <a:t>Анаграмма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539029" y="4906187"/>
            <a:ext cx="2241536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8" action="ppaction://hlinksldjump"/>
              </a:rPr>
              <a:t>Анаграмма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6780565" y="4902982"/>
            <a:ext cx="2323806" cy="15579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  <a:hlinkClick r:id="rId19" action="ppaction://hlinksldjump"/>
              </a:rPr>
              <a:t>Анаграмма 10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48804" y="692696"/>
            <a:ext cx="8429684" cy="55462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3600" dirty="0" smtClean="0"/>
              <a:t>Алгоритм, </a:t>
            </a:r>
            <a:r>
              <a:rPr lang="ru-RU" sz="3600" dirty="0" smtClean="0"/>
              <a:t>в котором команды выполняются в порядке их записи, то есть последовательно друг за </a:t>
            </a:r>
            <a:r>
              <a:rPr lang="ru-RU" sz="3600" dirty="0" smtClean="0"/>
              <a:t>другом</a:t>
            </a:r>
            <a:r>
              <a:rPr lang="ru-RU" sz="3600" smtClean="0"/>
              <a:t>, называется…?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41173" y="3140968"/>
            <a:ext cx="408842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Линейный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buxonline.org/vb/algl.gif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8" r="60838"/>
          <a:stretch/>
        </p:blipFill>
        <p:spPr bwMode="auto">
          <a:xfrm>
            <a:off x="1396618" y="3079179"/>
            <a:ext cx="1951246" cy="31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возврат 2">
            <a:hlinkClick r:id="rId5" action="ppaction://hlinksldjump" highlightClick="1"/>
          </p:cNvPr>
          <p:cNvSpPr/>
          <p:nvPr/>
        </p:nvSpPr>
        <p:spPr bwMode="auto">
          <a:xfrm>
            <a:off x="8316415" y="6287161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Содержимое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03992" y="764703"/>
            <a:ext cx="8429684" cy="54516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4400" dirty="0" smtClean="0"/>
              <a:t>Где окажется исполнитель, выполнивший 16 раз подряд следующую группу команд?</a:t>
            </a:r>
          </a:p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ройти 10 метров вперед</a:t>
            </a:r>
          </a:p>
          <a:p>
            <a:pPr algn="ctr"/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овернуть на 90⁰ по часовой стрелке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673444" y="4941168"/>
            <a:ext cx="5890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начальной точке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возврат 14">
            <a:hlinkClick r:id="rId3" action="ppaction://hlinksldjump" highlightClick="1"/>
          </p:cNvPr>
          <p:cNvSpPr/>
          <p:nvPr/>
        </p:nvSpPr>
        <p:spPr bwMode="auto">
          <a:xfrm>
            <a:off x="8316414" y="6170555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11919" y="836712"/>
            <a:ext cx="8429684" cy="532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4400" dirty="0" smtClean="0"/>
              <a:t>Что обозначает геометрическая фигура параллелограмм в блок-схеме?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81385" y="3890665"/>
            <a:ext cx="39717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Ввод/вывод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возврат 14">
            <a:hlinkClick r:id="rId3" action="ppaction://hlinksldjump" highlightClick="1"/>
          </p:cNvPr>
          <p:cNvSpPr/>
          <p:nvPr/>
        </p:nvSpPr>
        <p:spPr bwMode="auto">
          <a:xfrm>
            <a:off x="8293252" y="6165304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13198" y="764704"/>
            <a:ext cx="8429684" cy="540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/>
              <a:t>Все команды, которые исполнитель может выполнять, образуют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4364" y="3646671"/>
            <a:ext cx="7747012" cy="95410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СИСТЕМУ КОМАНД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ИСП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ОЛНИТЕЛЯ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(СКИ)</a:t>
            </a: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5" y="6110987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65518" y="332656"/>
            <a:ext cx="8429684" cy="57606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В каком году в нашей стране была построена первая ЭВМ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39752" y="3356992"/>
            <a:ext cx="435771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1951 год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21442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94924" y="409915"/>
            <a:ext cx="8429684" cy="57606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Какое поколение ЭВМ связано с появлением интегральных схем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657210" y="3070427"/>
            <a:ext cx="364333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Третье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16414" y="6170555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/>
          <p:nvPr/>
        </p:nvGrpSpPr>
        <p:grpSpPr>
          <a:xfrm>
            <a:off x="153235" y="6216381"/>
            <a:ext cx="571504" cy="571480"/>
            <a:chOff x="1357290" y="1428736"/>
            <a:chExt cx="2489931" cy="2307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Полилиния 9"/>
            <p:cNvSpPr/>
            <p:nvPr/>
          </p:nvSpPr>
          <p:spPr>
            <a:xfrm>
              <a:off x="1643042" y="1428736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0000"/>
                </a:gs>
                <a:gs pos="33000">
                  <a:srgbClr val="FF9933"/>
                </a:gs>
                <a:gs pos="73000">
                  <a:srgbClr val="F6505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57290" y="242886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33000">
                  <a:schemeClr val="accent1">
                    <a:lumMod val="40000"/>
                    <a:lumOff val="60000"/>
                  </a:schemeClr>
                </a:gs>
                <a:gs pos="73000">
                  <a:schemeClr val="accent1">
                    <a:lumMod val="75000"/>
                  </a:schemeClr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flipH="1" flipV="1">
              <a:off x="2418469" y="2704229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38000">
                  <a:srgbClr val="FFFF99"/>
                </a:gs>
                <a:gs pos="73000">
                  <a:srgbClr val="FFC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 flipH="1" flipV="1">
              <a:off x="2714612" y="1714488"/>
              <a:ext cx="1132609" cy="1031712"/>
            </a:xfrm>
            <a:custGeom>
              <a:avLst/>
              <a:gdLst>
                <a:gd name="connsiteX0" fmla="*/ 0 w 1132609"/>
                <a:gd name="connsiteY0" fmla="*/ 820881 h 883227"/>
                <a:gd name="connsiteX1" fmla="*/ 207818 w 1132609"/>
                <a:gd name="connsiteY1" fmla="*/ 0 h 883227"/>
                <a:gd name="connsiteX2" fmla="*/ 1132609 w 1132609"/>
                <a:gd name="connsiteY2" fmla="*/ 83127 h 883227"/>
                <a:gd name="connsiteX3" fmla="*/ 883227 w 1132609"/>
                <a:gd name="connsiteY3" fmla="*/ 883227 h 883227"/>
                <a:gd name="connsiteX4" fmla="*/ 0 w 1132609"/>
                <a:gd name="connsiteY4" fmla="*/ 820881 h 883227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  <a:gd name="connsiteX0" fmla="*/ 0 w 1132609"/>
                <a:gd name="connsiteY0" fmla="*/ 969366 h 1031712"/>
                <a:gd name="connsiteX1" fmla="*/ 207818 w 1132609"/>
                <a:gd name="connsiteY1" fmla="*/ 148485 h 1031712"/>
                <a:gd name="connsiteX2" fmla="*/ 1132609 w 1132609"/>
                <a:gd name="connsiteY2" fmla="*/ 231612 h 1031712"/>
                <a:gd name="connsiteX3" fmla="*/ 883227 w 1132609"/>
                <a:gd name="connsiteY3" fmla="*/ 1031712 h 1031712"/>
                <a:gd name="connsiteX4" fmla="*/ 0 w 1132609"/>
                <a:gd name="connsiteY4" fmla="*/ 969366 h 103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609" h="1031712">
                  <a:moveTo>
                    <a:pt x="0" y="969366"/>
                  </a:moveTo>
                  <a:lnTo>
                    <a:pt x="207818" y="148485"/>
                  </a:lnTo>
                  <a:cubicBezTo>
                    <a:pt x="491405" y="74902"/>
                    <a:pt x="886690" y="0"/>
                    <a:pt x="1132609" y="231612"/>
                  </a:cubicBezTo>
                  <a:lnTo>
                    <a:pt x="883227" y="1031712"/>
                  </a:lnTo>
                  <a:cubicBezTo>
                    <a:pt x="636877" y="935609"/>
                    <a:pt x="316493" y="862872"/>
                    <a:pt x="0" y="9693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38000">
                  <a:schemeClr val="accent3">
                    <a:lumMod val="60000"/>
                    <a:lumOff val="40000"/>
                  </a:schemeClr>
                </a:gs>
                <a:gs pos="73000">
                  <a:srgbClr val="008000"/>
                </a:gs>
              </a:gsLst>
              <a:lin ang="900000" scaled="0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softEdge">
              <a:bevelT w="635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14401" y="620687"/>
            <a:ext cx="8429684" cy="55956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В каком году построена первая ЭВМ в США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56229" y="3140968"/>
            <a:ext cx="50720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1946</a:t>
            </a: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Управляющая кнопка: возврат 13">
            <a:hlinkClick r:id="rId3" action="ppaction://hlinksldjump" highlightClick="1"/>
          </p:cNvPr>
          <p:cNvSpPr/>
          <p:nvPr/>
        </p:nvSpPr>
        <p:spPr bwMode="auto">
          <a:xfrm>
            <a:off x="8302542" y="6170252"/>
            <a:ext cx="756787" cy="549100"/>
          </a:xfrm>
          <a:prstGeom prst="actionButtonRetur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1_Textured template_Green Segoe_TP10286782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209CE04-FF81-4718-9FA0-9F4025B783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file</Template>
  <TotalTime>794</TotalTime>
  <Words>212</Words>
  <Application>Microsoft Office PowerPoint</Application>
  <PresentationFormat>Экран (4:3)</PresentationFormat>
  <Paragraphs>83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1_Textured template_Green Segoe_TP10286782</vt:lpstr>
      <vt:lpstr>Белый текст и шрифт Courier для слайдов с кодом</vt:lpstr>
      <vt:lpstr>Компьютерный пазл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Информашка</dc:title>
  <dc:creator>Sunrise</dc:creator>
  <cp:lastModifiedBy>NAT</cp:lastModifiedBy>
  <cp:revision>67</cp:revision>
  <dcterms:created xsi:type="dcterms:W3CDTF">2011-02-15T18:02:17Z</dcterms:created>
  <dcterms:modified xsi:type="dcterms:W3CDTF">2019-03-09T13:57:24Z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TC030009355</vt:lpwstr>
  </property>
</Properties>
</file>