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4" r:id="rId2"/>
    <p:sldId id="286" r:id="rId3"/>
    <p:sldId id="257" r:id="rId4"/>
    <p:sldId id="258" r:id="rId5"/>
    <p:sldId id="259" r:id="rId6"/>
    <p:sldId id="260" r:id="rId7"/>
    <p:sldId id="261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3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41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3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4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750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26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3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6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4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4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8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FA0F-9982-4B54-8894-AC69846D0CB4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E14B7D-4CDB-485A-828B-5FDEC768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uzopedia.ru/vuz/515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lgtu.ru/" TargetMode="External"/><Relationship Id="rId2" Type="http://schemas.openxmlformats.org/officeDocument/2006/relationships/hyperlink" Target="https://vuzopedia.ru/vuz/223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1%D0%B5%D0%BB%D0%B3%D0%BE%D1%80%D0%BE%D0%B4%D1%81%D0%BA%D0%B8%D0%B9_%D0%B3%D0%BE%D1%81%D1%83%D0%B4%D0%B0%D1%80%D1%81%D1%82%D0%B2%D0%B5%D0%BD%D0%BD%D1%8B%D0%B9_%D0%B0%D0%B3%D1%80%D0%B0%D1%80%D0%BD%D1%8B%D0%B9_%D1%83%D0%BD%D0%B8%D0%B2%D0%B5%D1%80%D1%81%D0%B8%D1%82%D0%B5%D1%8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0%D0%BA%D1%83%D1%82%D1%81%D0%BA%D0%B8%D0%B9_%D0%B3%D0%BE%D1%81%D1%83%D0%B4%D0%B0%D1%80%D1%81%D1%82%D0%B2%D0%B5%D0%BD%D0%BD%D1%8B%D0%B9_%D1%83%D0%BD%D0%B8%D0%B2%D0%B5%D1%80%D1%81%D0%B8%D1%82%D0%B5%D1%82" TargetMode="External"/><Relationship Id="rId2" Type="http://schemas.openxmlformats.org/officeDocument/2006/relationships/hyperlink" Target="https://www.dvfu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gafk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gau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fguide.io/professions/vrach_laborant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guide.io/professions/valeolog.html" TargetMode="External"/><Relationship Id="rId2" Type="http://schemas.openxmlformats.org/officeDocument/2006/relationships/hyperlink" Target="https://www.profguide.io/professions/psychologist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uzopedia.ru/vuz/146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BA9C4-CC62-49FD-9355-536AF62923D0}"/>
              </a:ext>
            </a:extLst>
          </p:cNvPr>
          <p:cNvSpPr txBox="1"/>
          <p:nvPr/>
        </p:nvSpPr>
        <p:spPr>
          <a:xfrm>
            <a:off x="1453415" y="1453414"/>
            <a:ext cx="96830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000" b="1" i="1" u="sng" dirty="0"/>
          </a:p>
          <a:p>
            <a:pPr algn="ctr"/>
            <a:endParaRPr lang="ru-RU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6B12F-0AA6-4C7C-AA4E-CE0D98D6B319}"/>
              </a:ext>
            </a:extLst>
          </p:cNvPr>
          <p:cNvSpPr txBox="1"/>
          <p:nvPr/>
        </p:nvSpPr>
        <p:spPr>
          <a:xfrm>
            <a:off x="1280161" y="1215415"/>
            <a:ext cx="1026053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/>
              <a:t>Профессии</a:t>
            </a:r>
          </a:p>
          <a:p>
            <a:pPr algn="ctr"/>
            <a:r>
              <a:rPr lang="ru-RU" sz="4800" b="1" i="1" dirty="0"/>
              <a:t> для биолого-химического</a:t>
            </a:r>
          </a:p>
          <a:p>
            <a:pPr algn="ctr"/>
            <a:r>
              <a:rPr lang="ru-RU" sz="4800" b="1" i="1" dirty="0"/>
              <a:t> класса</a:t>
            </a:r>
            <a:endParaRPr lang="ru-RU" sz="11500" b="1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ru-RU" sz="1800" dirty="0"/>
              <a:t>Выполнила : Григорьева Л.Н.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ru-RU" sz="1800" dirty="0"/>
              <a:t>Воспитатель ГБОУ РМЭ 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ru-RU" sz="1800" dirty="0"/>
              <a:t>«Политехнический лицей-интернат»</a:t>
            </a:r>
          </a:p>
          <a:p>
            <a:pPr marL="0" indent="0" algn="r">
              <a:buFont typeface="Wingdings 2" panose="05020102010507070707" pitchFamily="18" charset="2"/>
              <a:buNone/>
              <a:defRPr/>
            </a:pPr>
            <a:r>
              <a:rPr lang="ru-RU" sz="1800" dirty="0"/>
              <a:t>г. Йошкар-Ола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029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8E8985-BFAB-4E00-AC06-A75847166BB7}"/>
              </a:ext>
            </a:extLst>
          </p:cNvPr>
          <p:cNvSpPr txBox="1"/>
          <p:nvPr/>
        </p:nvSpPr>
        <p:spPr>
          <a:xfrm>
            <a:off x="1155032" y="1126156"/>
            <a:ext cx="9721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212529"/>
                </a:solidFill>
                <a:effectLst/>
                <a:latin typeface="-apple-system"/>
              </a:rPr>
              <a:t>Средний оклад детского психолога в Москве – от 50 тыс. руб., штатного психолога в муниципальных учреждениях – от 30 тыс. руб., психолога-лектора, проводящего вебинары, – от 45 тыс. руб. Стоимость частной консультации – минимум 2 тыс. руб.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900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E9034-B23E-4850-AD7E-53E7CDA1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Куда поступить с биологией, математикой и русским, чтобы работать с животными и природой?</a:t>
            </a:r>
            <a:b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87337A-7789-4386-AC45-9E0CD78A0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335" y="2133600"/>
            <a:ext cx="5615155" cy="3778250"/>
          </a:xfrm>
        </p:spPr>
      </p:pic>
    </p:spTree>
    <p:extLst>
      <p:ext uri="{BB962C8B-B14F-4D97-AF65-F5344CB8AC3E}">
        <p14:creationId xmlns:p14="http://schemas.microsoft.com/office/powerpoint/2010/main" val="221892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CC6F6-6434-4197-8C3B-EDCD48ED47C6}"/>
              </a:ext>
            </a:extLst>
          </p:cNvPr>
          <p:cNvSpPr txBox="1"/>
          <p:nvPr/>
        </p:nvSpPr>
        <p:spPr>
          <a:xfrm>
            <a:off x="770021" y="1030911"/>
            <a:ext cx="1103055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Вы можете посвятить свою жизнь работе с животными, выбрав специальность 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«Ветеринария» 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(специалитет) или направление бакалавриата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«Ветеринарно-санитарная экспертиза»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. Став ветеринаром, вы будете заниматься: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диагностикой и лечением заболеваний четвероногих друзей;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выполнением стандартных медицинских манипуляций (стерилизация, кастрация, купирование хвоста и др.);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плановой вакцинацией уличных и домашних животных.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Найти работу можно как в государственных, так и в частных клиниках ветеринарии, зоопарках, питомниках, лабораториях, пунктах контроля. В программе изучаются особенности физиологии и болезни разных видов животных: лошадей, кошек, птиц, собак, домашнего скота и т. д.</a:t>
            </a:r>
          </a:p>
        </p:txBody>
      </p:sp>
    </p:spTree>
    <p:extLst>
      <p:ext uri="{BB962C8B-B14F-4D97-AF65-F5344CB8AC3E}">
        <p14:creationId xmlns:p14="http://schemas.microsoft.com/office/powerpoint/2010/main" val="329350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F918F-C414-4A1E-9CE8-FDB5DABB626B}"/>
              </a:ext>
            </a:extLst>
          </p:cNvPr>
          <p:cNvSpPr txBox="1"/>
          <p:nvPr/>
        </p:nvSpPr>
        <p:spPr>
          <a:xfrm>
            <a:off x="1078029" y="1251284"/>
            <a:ext cx="103375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Получить образование вы можете, к примеру в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РГАУ-МСХА имени К. А. Тимирязева,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РУДН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МГУПП </a:t>
            </a:r>
            <a:endParaRPr lang="ru-RU" sz="24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-apple-system"/>
              </a:rPr>
              <a:t>СПбГАВМ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-apple-system"/>
              </a:rPr>
              <a:t>КрасГАУ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СГСХА 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 московских вузах проходной балл превышает 230, в региональные можно поступить, набрав за три ЕГЭ (по биологии, математике и русскому языку) от 170 баллов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327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F5F1B-7077-4579-A8D5-ED029C6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Зоотехния</a:t>
            </a:r>
            <a:b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b="1" i="0" dirty="0" err="1">
                <a:solidFill>
                  <a:srgbClr val="212529"/>
                </a:solidFill>
                <a:effectLst/>
                <a:latin typeface="-apple-system"/>
              </a:rPr>
              <a:t>Профессии:</a:t>
            </a:r>
            <a:r>
              <a:rPr lang="ru-RU" sz="4400" b="1" dirty="0" err="1">
                <a:solidFill>
                  <a:srgbClr val="212529"/>
                </a:solidFill>
                <a:latin typeface="-apple-system"/>
              </a:rPr>
              <a:t>зооинженер</a:t>
            </a:r>
            <a:r>
              <a:rPr lang="ru-RU" sz="4400" b="1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80D35-3B4C-425E-A3B3-2DE32E61E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813" y="2133600"/>
            <a:ext cx="6222199" cy="3778250"/>
          </a:xfrm>
        </p:spPr>
      </p:pic>
    </p:spTree>
    <p:extLst>
      <p:ext uri="{BB962C8B-B14F-4D97-AF65-F5344CB8AC3E}">
        <p14:creationId xmlns:p14="http://schemas.microsoft.com/office/powerpoint/2010/main" val="214765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BEC46-8C30-4863-A360-A72BE603EDB2}"/>
              </a:ext>
            </a:extLst>
          </p:cNvPr>
          <p:cNvSpPr txBox="1"/>
          <p:nvPr/>
        </p:nvSpPr>
        <p:spPr>
          <a:xfrm>
            <a:off x="1520791" y="615413"/>
            <a:ext cx="1008727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Зоотехния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перекликается с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ветеринарией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, разница лишь в том, что это направление подготовки имеет глубокий производственный уклон. Изучая зоотехнию, вы можете выбрать следующие профили: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сельское и рыбное хозяйство;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пчеловодство;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птицеводство;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кинология;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генетика, разведение, селекция животных;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технологии кормов и кормление животных;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технологии, связанные с производством продуктов животноводства и другие.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Работа зооинженеров тесно связана с правильным кормлением, содержанием, разведением, селекцией разных представителей фауны – от крупного рогатого скота до пчел. Трудятся они на предприятиях с полным циклом производства. Вакансии найдутся в научно-исследовательских центрах, на частных фермах, в питомниках, занимающихся выращиванием редких пород птиц и других видов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03017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56B70-485C-4272-9C83-D0D5D0EEA391}"/>
              </a:ext>
            </a:extLst>
          </p:cNvPr>
          <p:cNvSpPr txBox="1"/>
          <p:nvPr/>
        </p:nvSpPr>
        <p:spPr>
          <a:xfrm>
            <a:off x="577516" y="1307910"/>
            <a:ext cx="110016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Направление подготовки «Зоотехния» есть, к примеру, в следующих вузах: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МВА имени К. И. Скрябина (</a:t>
            </a:r>
            <a:r>
              <a:rPr lang="ru-RU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Московская государственная академия ветеринарной медицины и биотехнологии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РГАУ-МСХА им. К. А. Тимирязева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12529"/>
                </a:solidFill>
                <a:effectLst/>
                <a:latin typeface="-apple-system"/>
              </a:rPr>
              <a:t>ОмГАУ</a:t>
            </a:r>
            <a:endParaRPr lang="ru-RU" sz="24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r>
              <a:rPr lang="ru-RU" sz="2400" b="0" i="0" dirty="0" err="1">
                <a:solidFill>
                  <a:srgbClr val="212529"/>
                </a:solidFill>
                <a:effectLst/>
                <a:latin typeface="-apple-system"/>
              </a:rPr>
              <a:t>СПбГАУ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2400" b="0" i="0" u="sng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sz="2400" b="0" i="0" strike="noStrike" dirty="0">
                <a:solidFill>
                  <a:srgbClr val="202124"/>
                </a:solidFill>
                <a:effectLst/>
                <a:latin typeface="Google Sans"/>
              </a:rPr>
              <a:t>Санкт-Петербургский государственный аграрный университет 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КГТУ;</a:t>
            </a: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Белгородский ГАУ.</a:t>
            </a: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</a:p>
          <a:p>
            <a:pPr algn="l"/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 биологией, математикой и русским на направление «Зоотехния» можно поступить в более чем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60 вузов 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 разных регионах. 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Рынок труда нуждается в квалифицированных зооинженерах, а конкурсы на направление их подготовки небольшие, при этом проходные баллы, пожалуй, самые низкие среди всех вузовских специальностей. </a:t>
            </a:r>
          </a:p>
        </p:txBody>
      </p:sp>
    </p:spTree>
    <p:extLst>
      <p:ext uri="{BB962C8B-B14F-4D97-AF65-F5344CB8AC3E}">
        <p14:creationId xmlns:p14="http://schemas.microsoft.com/office/powerpoint/2010/main" val="396181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0C72B-FB62-487A-A131-375B9E56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Почвоведение</a:t>
            </a:r>
            <a:b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Профессии:</a:t>
            </a: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4000" b="1" i="0" u="sng" dirty="0">
                <a:solidFill>
                  <a:srgbClr val="212529"/>
                </a:solidFill>
                <a:effectLst/>
                <a:latin typeface="-apple-system"/>
              </a:rPr>
              <a:t>почвовед</a:t>
            </a:r>
            <a:endParaRPr lang="ru-RU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40285-5F0A-4558-BC05-9EDF71E4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E596F-0FCF-4AEF-AD53-26FB3C06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25625"/>
            <a:ext cx="8772525" cy="45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7D268-EB89-463A-870F-F54373257737}"/>
              </a:ext>
            </a:extLst>
          </p:cNvPr>
          <p:cNvSpPr txBox="1"/>
          <p:nvPr/>
        </p:nvSpPr>
        <p:spPr>
          <a:xfrm>
            <a:off x="587141" y="972151"/>
            <a:ext cx="114251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Для этого направления подготовки предусмотрена одна форма обучения – очная. Профильные факультеты готовят почвоведов, прекрасно разбирающихся сразу в нескольких сферах: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агрохимии;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управлении земельными ресурсами и их охране;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биологии сельскохозяйственных культур;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эрозии, эволюции, генезисе почвы;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экологических стандартах.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Почвоведы работают в научных центрах, агрохолдингах, занимаясь изучением, улучшением почвы и другими процессами, повышающими урожайность, качество и состав грунтов. По долгу службы почвоведы трудятся как в лабораториях, так и под открытым небом, собирая образцы, занимаясь мелиорацией.</a:t>
            </a:r>
          </a:p>
        </p:txBody>
      </p:sp>
    </p:spTree>
    <p:extLst>
      <p:ext uri="{BB962C8B-B14F-4D97-AF65-F5344CB8AC3E}">
        <p14:creationId xmlns:p14="http://schemas.microsoft.com/office/powerpoint/2010/main" val="21609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EC2CFA-9C87-4795-BBFD-B39941C8DAB4}"/>
              </a:ext>
            </a:extLst>
          </p:cNvPr>
          <p:cNvSpPr txBox="1"/>
          <p:nvPr/>
        </p:nvSpPr>
        <p:spPr>
          <a:xfrm>
            <a:off x="1097280" y="991403"/>
            <a:ext cx="103375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Если вы хотите стать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почвоведом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, то можете обратить внимание на следующие вузы: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Дальневосточный федеральный университет</a:t>
            </a:r>
            <a:endParaRPr lang="ru-RU" sz="24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Санкт-Петербургский государственный университет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Южный федеральный университет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Томский государственный университет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Иркутский государственный университет </a:t>
            </a:r>
            <a:endParaRPr lang="ru-RU" sz="24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Количество бюджетных мест в вузах составляет от 10 до 20, проходной балл по биологии, математике и русскому языку – от 39,7 до 76,7.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Работа почвоведов интересная, часто она связана с путешествиями и научно-исследовательской деятельностью, но зарплаты небольшие: средний оклад редко превышает 20–25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4831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6F45E-855D-40C1-9D66-BA80E843CE49}"/>
              </a:ext>
            </a:extLst>
          </p:cNvPr>
          <p:cNvSpPr txBox="1"/>
          <p:nvPr/>
        </p:nvSpPr>
        <p:spPr>
          <a:xfrm>
            <a:off x="1347537" y="1215415"/>
            <a:ext cx="896111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u="sng" dirty="0"/>
              <a:t>Куда можно поступить </a:t>
            </a:r>
          </a:p>
          <a:p>
            <a:pPr algn="ctr"/>
            <a:r>
              <a:rPr lang="ru-RU" sz="4800" b="1" i="1" u="sng" dirty="0"/>
              <a:t>ЕГЭ:</a:t>
            </a:r>
          </a:p>
          <a:p>
            <a:pPr algn="ctr"/>
            <a:r>
              <a:rPr lang="ru-RU" sz="4800" b="1" dirty="0"/>
              <a:t>Русский язык</a:t>
            </a:r>
          </a:p>
          <a:p>
            <a:pPr algn="ctr"/>
            <a:r>
              <a:rPr lang="ru-RU" sz="4800" b="1" dirty="0"/>
              <a:t>Математика</a:t>
            </a:r>
          </a:p>
          <a:p>
            <a:pPr algn="ctr"/>
            <a:r>
              <a:rPr lang="ru-RU" sz="4800" b="1" dirty="0"/>
              <a:t>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415807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458DD-BA2F-4D1B-BA50-8DC5615B9443}"/>
              </a:ext>
            </a:extLst>
          </p:cNvPr>
          <p:cNvSpPr txBox="1"/>
          <p:nvPr/>
        </p:nvSpPr>
        <p:spPr>
          <a:xfrm>
            <a:off x="1347536" y="2069432"/>
            <a:ext cx="9673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212529"/>
                </a:solidFill>
                <a:effectLst/>
                <a:latin typeface="-apple-system"/>
              </a:rPr>
              <a:t>Какие еще есть факультеты, куда можно поступить с ЕГЭ по биологии и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14522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8EBA6E-E5C4-41E6-A3C2-FF35B2E2E5B0}"/>
              </a:ext>
            </a:extLst>
          </p:cNvPr>
          <p:cNvSpPr txBox="1"/>
          <p:nvPr/>
        </p:nvSpPr>
        <p:spPr>
          <a:xfrm>
            <a:off x="606393" y="1174281"/>
            <a:ext cx="112615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«Биология»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. Это направление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подготовки в основном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научных сотрудников. Студенты изучают естественные науки, информатику, математику. Получить образование можно 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 РНИМУ им. Н. И. Пирогова,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 МПГУ</a:t>
            </a:r>
            <a:r>
              <a:rPr lang="ru-RU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Моско́вский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педагоги́ческий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госуда́рственный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университе́т</a:t>
            </a:r>
            <a:endParaRPr lang="ru-RU" sz="32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3200" b="0" i="0" dirty="0" err="1">
                <a:solidFill>
                  <a:srgbClr val="212529"/>
                </a:solidFill>
                <a:effectLst/>
                <a:latin typeface="-apple-system"/>
              </a:rPr>
              <a:t>СПбГАВМ</a:t>
            </a:r>
            <a:r>
              <a:rPr lang="ru-RU" sz="3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Санкт-Петербургский государственный университет ветеринарной медицины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09468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56090-F167-4308-B732-DEC082279F26}"/>
              </a:ext>
            </a:extLst>
          </p:cNvPr>
          <p:cNvSpPr txBox="1"/>
          <p:nvPr/>
        </p:nvSpPr>
        <p:spPr>
          <a:xfrm>
            <a:off x="1347536" y="567891"/>
            <a:ext cx="101161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«Психолого-педагогическое образование» </a:t>
            </a:r>
            <a:endParaRPr lang="ru-RU" sz="2800" b="1" dirty="0">
              <a:solidFill>
                <a:srgbClr val="212529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 Выпускники работают коррекционными педагогами или педагогами-психологами в сфере образования, соцзащиты. Освоить профессию можно в </a:t>
            </a:r>
          </a:p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МГПУ </a:t>
            </a:r>
            <a:r>
              <a:rPr lang="ru-RU" sz="2800" u="sng" dirty="0">
                <a:solidFill>
                  <a:srgbClr val="1A0DAB"/>
                </a:solidFill>
                <a:latin typeface="arial" panose="020B0604020202020204" pitchFamily="34" charset="0"/>
              </a:rPr>
              <a:t>Московский городской педагогический университет</a:t>
            </a:r>
          </a:p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МГППУ  </a:t>
            </a:r>
            <a:r>
              <a:rPr lang="ru-RU" sz="2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Московский государственный психолого-педагогический университет</a:t>
            </a:r>
          </a:p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СФУ </a:t>
            </a:r>
            <a:r>
              <a:rPr lang="ru-RU" sz="2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Сибирский федеральный университет</a:t>
            </a:r>
          </a:p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МГАФК </a:t>
            </a:r>
            <a:r>
              <a:rPr lang="ru-RU" sz="2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Московская государственная академия физической культуры</a:t>
            </a:r>
            <a:r>
              <a:rPr lang="ru-RU" sz="1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18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6223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4228F-2FC8-48FE-A96C-72F2A340B98E}"/>
              </a:ext>
            </a:extLst>
          </p:cNvPr>
          <p:cNvSpPr txBox="1"/>
          <p:nvPr/>
        </p:nvSpPr>
        <p:spPr>
          <a:xfrm>
            <a:off x="981776" y="1087655"/>
            <a:ext cx="100969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«Ландшафтная архитектура» </a:t>
            </a:r>
            <a:endParaRPr lang="ru-RU" sz="2800" b="1" dirty="0">
              <a:solidFill>
                <a:srgbClr val="212529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 Направление подготовки открыто 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 РУДН, </a:t>
            </a:r>
            <a:r>
              <a:rPr lang="ru-RU" sz="2400" b="1" i="1" dirty="0">
                <a:solidFill>
                  <a:srgbClr val="5F636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университет дружбы народов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3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МГТУ им. Н. Э. Баумана,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 ГУЗ </a:t>
            </a:r>
            <a:r>
              <a:rPr lang="ru-RU" sz="2800" u="sng" dirty="0">
                <a:solidFill>
                  <a:srgbClr val="1A0DAB"/>
                </a:solidFill>
                <a:latin typeface="arial" panose="020B0604020202020204" pitchFamily="34" charset="0"/>
              </a:rPr>
              <a:t>Государственный университет по землеустройству</a:t>
            </a:r>
            <a:endParaRPr lang="ru-RU" sz="28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2800" b="0" i="0" dirty="0" err="1">
                <a:solidFill>
                  <a:srgbClr val="212529"/>
                </a:solidFill>
                <a:effectLst/>
                <a:latin typeface="-apple-system"/>
              </a:rPr>
              <a:t>СтГАУ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r>
              <a:rPr lang="ru-RU" sz="2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ru-RU" sz="28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Ставропольский государственный аграрный университет</a:t>
            </a:r>
            <a:endParaRPr lang="ru-RU" sz="28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Проходной балл в региональных вузах – от 107, в московских – от 155. Можно работать ландшафтными архитекторами и </a:t>
            </a:r>
            <a:r>
              <a:rPr lang="ru-RU" sz="2800" b="0" i="0" dirty="0">
                <a:solidFill>
                  <a:srgbClr val="3D69E9"/>
                </a:solidFill>
                <a:effectLst/>
                <a:latin typeface="-apple-system"/>
              </a:rPr>
              <a:t>дизайнерами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, занимаясь проектированием участков, фонтанов, клумб.</a:t>
            </a:r>
          </a:p>
        </p:txBody>
      </p:sp>
    </p:spTree>
    <p:extLst>
      <p:ext uri="{BB962C8B-B14F-4D97-AF65-F5344CB8AC3E}">
        <p14:creationId xmlns:p14="http://schemas.microsoft.com/office/powerpoint/2010/main" val="115451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000BE-7ABA-4714-9858-24679359CFCC}"/>
              </a:ext>
            </a:extLst>
          </p:cNvPr>
          <p:cNvSpPr txBox="1"/>
          <p:nvPr/>
        </p:nvSpPr>
        <p:spPr>
          <a:xfrm>
            <a:off x="972153" y="1607419"/>
            <a:ext cx="108861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В МСХА им. К. А. Тимирязева открыты направления подготовки 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«Садоводство» 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и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 «Агрономия» 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, на которых студенты изучают виноградарство, овощеводство, агробизнес, защиту растений, другие профильные дисциплины. Проходной балл составляет 186 и 181, открыто 100 и 115 бюджетных мест соответственно.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99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AB2C5-17F5-434B-B713-EA9C68C470E1}"/>
              </a:ext>
            </a:extLst>
          </p:cNvPr>
          <p:cNvSpPr txBox="1"/>
          <p:nvPr/>
        </p:nvSpPr>
        <p:spPr>
          <a:xfrm>
            <a:off x="1280159" y="567892"/>
            <a:ext cx="97022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В МГТУ им. Н. Э. Баумана есть направление 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«Лесное дело» 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, его выпускники работают в сфере защиты зеленых насаждений, лесного хозяйства. </a:t>
            </a:r>
          </a:p>
          <a:p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В РАНХиГС, СПбГУ, МГУ и другие престижные вузы с биологией, профильной математикой и русским языком можно поступить на специальность 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«Психология служебной деятельности»</a:t>
            </a:r>
          </a:p>
          <a:p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в МГГЭУ (</a:t>
            </a:r>
            <a:r>
              <a:rPr lang="ru-RU" sz="2800" u="sng" dirty="0">
                <a:solidFill>
                  <a:srgbClr val="1A0DAB"/>
                </a:solidFill>
                <a:latin typeface="arial" panose="020B0604020202020204" pitchFamily="34" charset="0"/>
              </a:rPr>
              <a:t>Московский государственный гуманитарно-экономический университет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)на – </a:t>
            </a:r>
            <a:r>
              <a:rPr lang="ru-RU" sz="2800" b="1" i="0" dirty="0">
                <a:solidFill>
                  <a:srgbClr val="212529"/>
                </a:solidFill>
                <a:effectLst/>
                <a:latin typeface="-apple-system"/>
              </a:rPr>
              <a:t>«Психологию»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91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BFF83-2756-430D-B7B1-502C0783F1A7}"/>
              </a:ext>
            </a:extLst>
          </p:cNvPr>
          <p:cNvSpPr txBox="1"/>
          <p:nvPr/>
        </p:nvSpPr>
        <p:spPr>
          <a:xfrm>
            <a:off x="644893" y="1155032"/>
            <a:ext cx="10982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Поступая в вуз с ЕГЭ по 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биологии и математике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, вы будете изучать преимущественно естественно-научные дисциплины, а после окончания учебы сможете работать по профессиям, которые предполагают разные объекты взаимодействия: природу, людей, животных. Как вариант – можно заниматься научно-исследовательской деятельностью.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87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5F4FB-4F71-4ADB-BFF7-F61671E30FDB}"/>
              </a:ext>
            </a:extLst>
          </p:cNvPr>
          <p:cNvSpPr txBox="1"/>
          <p:nvPr/>
        </p:nvSpPr>
        <p:spPr>
          <a:xfrm>
            <a:off x="981776" y="1106905"/>
            <a:ext cx="99043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С 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биологией, профильной математикой и русским языком 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можно поступить больше чем на два десятка направлений подготовки с несколькими специализациями на каждом.</a:t>
            </a:r>
          </a:p>
          <a:p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 С результатами ЕГЭ по биологии и математике вы можете поступить на факультеты, занимающиеся подготовкой </a:t>
            </a: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клинических психологов и медицинских кибернетиков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82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AD222-8F87-4F61-B152-1021A351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МЕДИЦИНСКАЯ КИБЕРНЕТИКА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42AB4B-9CA2-493C-9491-3962DF7E4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57" y="1443789"/>
            <a:ext cx="7120403" cy="4804612"/>
          </a:xfrm>
        </p:spPr>
      </p:pic>
    </p:spTree>
    <p:extLst>
      <p:ext uri="{BB962C8B-B14F-4D97-AF65-F5344CB8AC3E}">
        <p14:creationId xmlns:p14="http://schemas.microsoft.com/office/powerpoint/2010/main" val="65544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7D0555-ADE9-4918-A59C-7F04F78B3B05}"/>
              </a:ext>
            </a:extLst>
          </p:cNvPr>
          <p:cNvSpPr txBox="1"/>
          <p:nvPr/>
        </p:nvSpPr>
        <p:spPr>
          <a:xfrm>
            <a:off x="750013" y="1446409"/>
            <a:ext cx="102997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Профессии: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ru-RU" sz="2400" b="1" i="0" u="sng" dirty="0">
                <a:solidFill>
                  <a:srgbClr val="212529"/>
                </a:solidFill>
                <a:effectLst/>
                <a:latin typeface="-apple-system"/>
              </a:rPr>
              <a:t>биолог, </a:t>
            </a:r>
            <a:r>
              <a:rPr lang="ru-RU" sz="2400" b="1" i="0" u="sng" dirty="0">
                <a:effectLst/>
                <a:latin typeface="-apple-system"/>
                <a:hlinkClick r:id="rId2" tooltip="Профессия врач-лаборант. ПрофГи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врач-лаборант</a:t>
            </a:r>
            <a:r>
              <a:rPr lang="ru-RU" sz="2400" b="1" i="0" u="sng" dirty="0">
                <a:solidFill>
                  <a:srgbClr val="212529"/>
                </a:solidFill>
                <a:effectLst/>
                <a:latin typeface="-apple-system"/>
              </a:rPr>
              <a:t>, врач, инженер-исследователь.</a:t>
            </a:r>
          </a:p>
          <a:p>
            <a:pPr algn="l"/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Выпускники программ подготовки медицинских кибернетиков легко найдут работу в исследовательских центрах, медицинских учреждениях, лабораториях в любом регионе России. Студенты изучают: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биологию и химию;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медицинскую биофизику и кибернетику;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радиобиологию;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клиническую и лабораторную диагностику и десятки других дисциплин.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Сейчас на специальность «медицинская кибернетика» можно поступить в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11 вузов:</a:t>
            </a:r>
          </a:p>
        </p:txBody>
      </p:sp>
    </p:spTree>
    <p:extLst>
      <p:ext uri="{BB962C8B-B14F-4D97-AF65-F5344CB8AC3E}">
        <p14:creationId xmlns:p14="http://schemas.microsoft.com/office/powerpoint/2010/main" val="317281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917A18-D696-4BDB-888F-A0E2F10A0234}"/>
              </a:ext>
            </a:extLst>
          </p:cNvPr>
          <p:cNvSpPr txBox="1"/>
          <p:nvPr/>
        </p:nvSpPr>
        <p:spPr>
          <a:xfrm>
            <a:off x="1424539" y="476913"/>
            <a:ext cx="96830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РНИМУ им. Н. И. Пирогова;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Пензенский госуниверситет;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Воронежский госуниверситет;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Юго-Западный госуниверситет;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Сибирский государственный медуниверситет;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Самарский государственный медуниверситет;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Красноярский государственный медуниверситет;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Псковский госуниверситет;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Саратовский госуниверситет;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ННГУ им. Лобачевского;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212529"/>
                </a:solidFill>
                <a:effectLst/>
                <a:latin typeface="-apple-system"/>
              </a:rPr>
              <a:t>УрФУ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 им. Ельцина (профиль «Цифровая медицина и биоинформатика»).</a:t>
            </a:r>
          </a:p>
          <a:p>
            <a:pPr algn="l"/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Срок обучения – 6 лет (только на факультете нано- и биомедицинских технологий Саратовского госуниверситета – 5 лет), форма – очная, как и для многих других специальностей медицинской направленности.</a:t>
            </a:r>
          </a:p>
          <a:p>
            <a:pPr algn="l"/>
            <a: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  <a:t>Медицинских кибернетиков 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-apple-system"/>
              </a:rPr>
              <a:t>даже без опыта работы охотно принимают в штат крупные исследовательские центры и лечебные учреждения. Молодые специалисты получают оклад от 30 тыс. руб., опытные могут претендовать на ставку от 80–100 тыс. руб.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367856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46964-6FB0-478A-B8DA-2F31A607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681037"/>
            <a:ext cx="88201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C2FEC6-360D-45CC-9B94-265DF3B0B821}"/>
              </a:ext>
            </a:extLst>
          </p:cNvPr>
          <p:cNvSpPr txBox="1"/>
          <p:nvPr/>
        </p:nvSpPr>
        <p:spPr>
          <a:xfrm>
            <a:off x="1453415" y="753750"/>
            <a:ext cx="100198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Профессии: </a:t>
            </a:r>
            <a:r>
              <a:rPr lang="ru-RU" sz="2400" b="1" i="0" u="sng" dirty="0">
                <a:solidFill>
                  <a:srgbClr val="212529"/>
                </a:solidFill>
                <a:effectLst/>
                <a:latin typeface="-apple-system"/>
              </a:rPr>
              <a:t>штатный психолог в клинике или компании, </a:t>
            </a:r>
            <a:r>
              <a:rPr lang="ru-RU" sz="2400" b="1" i="0" u="sng" dirty="0">
                <a:effectLst/>
                <a:latin typeface="-apple-system"/>
                <a:hlinkClick r:id="rId2" tooltip="Профессия психолог-консультант. ПрофГи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психолог-консультант</a:t>
            </a:r>
            <a:r>
              <a:rPr lang="ru-RU" sz="2400" b="1" i="0" u="sng" dirty="0">
                <a:effectLst/>
                <a:latin typeface="-apple-system"/>
              </a:rPr>
              <a:t>, </a:t>
            </a:r>
            <a:r>
              <a:rPr lang="ru-RU" sz="2400" b="1" i="0" u="sng" dirty="0" err="1">
                <a:effectLst/>
                <a:latin typeface="-apple-system"/>
                <a:hlinkClick r:id="rId3" tooltip="Профессия валеолог. ПрофГи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валеолог</a:t>
            </a:r>
            <a:r>
              <a:rPr lang="ru-RU" sz="2400" b="1" i="0" u="sng" dirty="0">
                <a:effectLst/>
                <a:latin typeface="-apple-system"/>
              </a:rPr>
              <a:t>, спортивный психолог.</a:t>
            </a:r>
            <a:endParaRPr lang="ru-RU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Выбирая, куда поступить с профильной математикой и биологией, рассмотрите такой вариант, как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клиническая психология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. По статистике, около 21 % граждан РФ хоть раз в жизни прибегали к услугам психологов. Направление близко к медицине, оно находится на стыке психиатрии и психологии, поэтому абитуриенты в рамках образовательной программы в вузах изучают такие дисциплины: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клиническая, коррекционная и иные виды психологии;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основы анатомии и физиологии;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математические, социологические дисциплины, естествознание;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психология в экстренных ситуациях;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клинико-социальная реабилитация;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психологическое консультирование.</a:t>
            </a:r>
            <a:endParaRPr lang="ru-RU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1257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145FF-D038-4EA0-BB4D-97A4726EE629}"/>
              </a:ext>
            </a:extLst>
          </p:cNvPr>
          <p:cNvSpPr txBox="1"/>
          <p:nvPr/>
        </p:nvSpPr>
        <p:spPr>
          <a:xfrm>
            <a:off x="1434164" y="1446409"/>
            <a:ext cx="102027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Получив диплом,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-apple-system"/>
              </a:rPr>
              <a:t>клинический психолог 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сможет работать в любой сфере, связанной с профилем его подготовки: это могут быть социальная помощь, спорт, корпоративный бизнес, медицина и т. д. Получить эту специальность вы можете, например, в следующих вузах: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Первый МГМУ им. Сеченова;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МГУ имени М. В. Ломоносова*;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РНИМУ им. Н. И. Пирогова;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12529"/>
                </a:solidFill>
                <a:effectLst/>
                <a:latin typeface="-apple-system"/>
              </a:rPr>
              <a:t>СПбГПМУ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ru-RU" sz="2400" b="0" i="0" u="sng" dirty="0"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РГСУ </a:t>
            </a:r>
            <a:r>
              <a:rPr lang="ru-RU" sz="2400" u="sng" dirty="0">
                <a:latin typeface="arial" panose="020B0604020202020204" pitchFamily="34" charset="0"/>
              </a:rPr>
              <a:t>Российский государственный социальный университет</a:t>
            </a:r>
            <a:endParaRPr lang="ru-RU" sz="2400" b="0" i="0" dirty="0">
              <a:effectLst/>
              <a:latin typeface="-apple-system"/>
            </a:endParaRP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*Для поступления в МГУ абитуриенты сдают письменный экзамен по биологии. </a:t>
            </a:r>
          </a:p>
          <a:p>
            <a:pPr algn="l"/>
            <a:r>
              <a:rPr lang="ru-RU" sz="2400" b="0" i="0" dirty="0">
                <a:solidFill>
                  <a:srgbClr val="212529"/>
                </a:solidFill>
                <a:effectLst/>
                <a:latin typeface="-apple-system"/>
              </a:rPr>
              <a:t>Срок учебы – от 5 до 5,5 лет, форма обучения – очная, в некоторых вузах есть и очно-заочная.</a:t>
            </a:r>
          </a:p>
        </p:txBody>
      </p:sp>
    </p:spTree>
    <p:extLst>
      <p:ext uri="{BB962C8B-B14F-4D97-AF65-F5344CB8AC3E}">
        <p14:creationId xmlns:p14="http://schemas.microsoft.com/office/powerpoint/2010/main" val="18784569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1455</Words>
  <Application>Microsoft Office PowerPoint</Application>
  <PresentationFormat>Широкоэкранный</PresentationFormat>
  <Paragraphs>136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-apple-system</vt:lpstr>
      <vt:lpstr>Arial</vt:lpstr>
      <vt:lpstr>Arial</vt:lpstr>
      <vt:lpstr>Calibri</vt:lpstr>
      <vt:lpstr>Century Gothic</vt:lpstr>
      <vt:lpstr>Google Sans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МЕДИЦИНСКАЯ КИБЕРНЕТИКА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поступить с биологией, математикой и русским, чтобы работать с животными и природой? </vt:lpstr>
      <vt:lpstr>Презентация PowerPoint</vt:lpstr>
      <vt:lpstr>Презентация PowerPoint</vt:lpstr>
      <vt:lpstr>Зоотехния Профессии:зооинженер. </vt:lpstr>
      <vt:lpstr>Презентация PowerPoint</vt:lpstr>
      <vt:lpstr>Презентация PowerPoint</vt:lpstr>
      <vt:lpstr>Почвоведение Профессии: почвовед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медицина</dc:title>
  <dc:creator>Люция</dc:creator>
  <cp:lastModifiedBy>Люция</cp:lastModifiedBy>
  <cp:revision>52</cp:revision>
  <dcterms:created xsi:type="dcterms:W3CDTF">2023-03-02T07:42:19Z</dcterms:created>
  <dcterms:modified xsi:type="dcterms:W3CDTF">2023-03-18T22:33:23Z</dcterms:modified>
</cp:coreProperties>
</file>