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74" r:id="rId3"/>
    <p:sldId id="273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22665-13AB-4CEB-A5B7-D48112D9A08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28742-A888-4A76-B126-491B027A8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8742-A888-4A76-B126-491B027A898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Galich/domdiu/SiteAssets/DocLib24/&#1057;&#1080;&#1085;&#1105;&#1074;&#1072;%20&#1053;&#1072;&#1090;&#1072;&#1083;&#1100;&#1103;%20&#1042;&#1083;&#1072;&#1076;&#1080;&#1084;&#1080;&#1088;&#1086;&#1074;&#1085;&#1072;/&#1084;&#1077;&#1090;&#1086;&#1076;&#1082;&#1086;&#1087;&#1080;&#1083;&#1082;&#1072;/&#1048;&#1085;&#1090;&#1077;&#1088;&#1085;&#1077;&#1090;_&#1074;_&#1087;&#1086;&#1084;&#1086;&#1097;&#1100;_&#1093;&#1086;&#1088;&#1077;&#1086;&#1075;&#1088;&#1072;&#1092;&#1091;.PDF%20: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3635760_62-p-fon-dlya-prezentatsii-tantsi-71.jpg"/>
          <p:cNvPicPr>
            <a:picLocks noChangeAspect="1" noChangeArrowheads="1"/>
          </p:cNvPicPr>
          <p:nvPr/>
        </p:nvPicPr>
        <p:blipFill>
          <a:blip r:embed="rId2"/>
          <a:srcRect r="176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МБУ ДО «Новоульяновский Дом творчества»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962152"/>
            <a:ext cx="6500858" cy="2609856"/>
          </a:xfrm>
        </p:spPr>
        <p:txBody>
          <a:bodyPr>
            <a:normAutofit lnSpcReduction="10000"/>
          </a:bodyPr>
          <a:lstStyle/>
          <a:p>
            <a:pPr algn="ctr"/>
            <a:r>
              <a:rPr lang="x-none" b="1" i="1" smtClean="0">
                <a:solidFill>
                  <a:srgbClr val="FF0000"/>
                </a:solidFill>
              </a:rPr>
              <a:t>Дополнительная общеобразовательная  общеразвивающая   программа художественной направленности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x-none" b="1" i="1" smtClean="0">
                <a:solidFill>
                  <a:srgbClr val="FF0000"/>
                </a:solidFill>
              </a:rPr>
              <a:t>«Гармония»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2580"/>
            <a:ext cx="8229600" cy="1399032"/>
          </a:xfrm>
        </p:spPr>
        <p:txBody>
          <a:bodyPr/>
          <a:lstStyle/>
          <a:p>
            <a:pPr algn="ctr"/>
            <a:r>
              <a:rPr lang="ru-RU" b="1" i="1" dirty="0" smtClean="0"/>
              <a:t>Наша деятельность в каникулярное время: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406" y="1928826"/>
            <a:ext cx="5214974" cy="52863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посещения выставок, концертов, творческих конкурсов и фестивалей, </a:t>
            </a:r>
          </a:p>
          <a:p>
            <a:r>
              <a:rPr lang="ru-RU" sz="2800" dirty="0" smtClean="0"/>
              <a:t>мастер-классы, </a:t>
            </a:r>
          </a:p>
          <a:p>
            <a:r>
              <a:rPr lang="ru-RU" sz="2800" dirty="0" smtClean="0"/>
              <a:t>репетиции, индивидуальные занятия,</a:t>
            </a:r>
          </a:p>
          <a:p>
            <a:r>
              <a:rPr lang="ru-RU" sz="2800" dirty="0" smtClean="0"/>
              <a:t> занятия по подгруппам.</a:t>
            </a:r>
          </a:p>
          <a:p>
            <a:endParaRPr lang="ru-RU" dirty="0"/>
          </a:p>
        </p:txBody>
      </p:sp>
      <p:pic>
        <p:nvPicPr>
          <p:cNvPr id="8197" name="Picture 5" descr="C:\Users\ADmin\Desktop\лаге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143380"/>
            <a:ext cx="3143272" cy="2357454"/>
          </a:xfrm>
          <a:prstGeom prst="rect">
            <a:avLst/>
          </a:prstGeom>
          <a:noFill/>
        </p:spPr>
      </p:pic>
      <p:pic>
        <p:nvPicPr>
          <p:cNvPr id="8194" name="Picture 2" descr="C:\Users\ADmin\Desktop\Л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Работа с родителями (законными представителями)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722437"/>
            <a:ext cx="44958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Посещение родительских собраний;</a:t>
            </a:r>
          </a:p>
          <a:p>
            <a:pPr lvl="0"/>
            <a:r>
              <a:rPr lang="ru-RU" dirty="0" smtClean="0"/>
              <a:t>Посещение занятий;</a:t>
            </a:r>
          </a:p>
          <a:p>
            <a:pPr lvl="0"/>
            <a:r>
              <a:rPr lang="ru-RU" dirty="0" smtClean="0"/>
              <a:t>Посещение концертов, фестивалей, конкурсов детского и юношеского творчества, выставок, мастер-классов;</a:t>
            </a:r>
          </a:p>
          <a:p>
            <a:pPr lvl="0"/>
            <a:r>
              <a:rPr lang="ru-RU" dirty="0" smtClean="0"/>
              <a:t>Участие в постановках вместе с детьми.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10242" name="Picture 2" descr="C:\Users\ADmin\Desktop\Мам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2290" y="1595449"/>
            <a:ext cx="3594551" cy="2729196"/>
          </a:xfrm>
          <a:prstGeom prst="rect">
            <a:avLst/>
          </a:prstGeom>
          <a:noFill/>
        </p:spPr>
      </p:pic>
      <p:pic>
        <p:nvPicPr>
          <p:cNvPr id="10243" name="Picture 3" descr="C:\Users\ADmin\Desktop\Пап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379" y="4170078"/>
            <a:ext cx="3607463" cy="225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689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Цель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90364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Гармонизация  развития и творческого самовыражения учащихся посредством хореографии.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0436"/>
            <a:ext cx="8229600" cy="101836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              Задачи: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Обучающие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428900"/>
            <a:ext cx="8115328" cy="40004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Обучение детей танцевальной культуре классического, народного, эстрадного танца нашего народа и народов других стран; </a:t>
            </a:r>
          </a:p>
          <a:p>
            <a:pPr lvl="0"/>
            <a:r>
              <a:rPr lang="ru-RU" dirty="0" smtClean="0"/>
              <a:t>Освоение способов и приёмов, технологий творческого решения художественных задач;</a:t>
            </a:r>
          </a:p>
          <a:p>
            <a:pPr lvl="0"/>
            <a:r>
              <a:rPr lang="ru-RU" dirty="0" smtClean="0"/>
              <a:t>Ознакомление детей с различными направлениями хореографического искусства.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Развивающие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260836"/>
          </a:xfrm>
        </p:spPr>
        <p:txBody>
          <a:bodyPr/>
          <a:lstStyle/>
          <a:p>
            <a:pPr lvl="0"/>
            <a:r>
              <a:rPr lang="ru-RU" dirty="0" smtClean="0"/>
              <a:t>Развитие образного мышления, воображения, эмоциональной отзывчивости и творческой активности; </a:t>
            </a:r>
          </a:p>
          <a:p>
            <a:pPr lvl="0"/>
            <a:r>
              <a:rPr lang="ru-RU" dirty="0" smtClean="0"/>
              <a:t>Развитие способности к творческому самовыражению в коллективе и самостоятельной деятельности в освоении основ танцевальной культуры.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500042"/>
            <a:ext cx="8229600" cy="1399032"/>
          </a:xfrm>
        </p:spPr>
        <p:txBody>
          <a:bodyPr/>
          <a:lstStyle/>
          <a:p>
            <a:r>
              <a:rPr lang="ru-RU" i="1" dirty="0" smtClean="0"/>
              <a:t>Воспитательные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Воспитание интереса к самостоятельному изучению истории танцев народов мира;</a:t>
            </a:r>
          </a:p>
          <a:p>
            <a:pPr lvl="0"/>
            <a:r>
              <a:rPr lang="ru-RU" dirty="0" smtClean="0"/>
              <a:t>Воспитание стремления к прекрасному, интереса к музыкальному и танцевальному творчеству.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72646"/>
            <a:ext cx="8229600" cy="1113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ПЛАНИНУЕМЫЕ РЕЗУЛЬТАТЫ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Предметные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Овладение позициями рук и  ног;</a:t>
            </a:r>
          </a:p>
          <a:p>
            <a:r>
              <a:rPr lang="ru-RU" dirty="0" smtClean="0"/>
              <a:t>Знание терминологии;</a:t>
            </a:r>
          </a:p>
          <a:p>
            <a:pPr lvl="0"/>
            <a:r>
              <a:rPr lang="ru-RU" dirty="0" smtClean="0"/>
              <a:t> Овладение танцевальной культурой классического, народного, эстрадного танца нашего народа и народов других стран;</a:t>
            </a:r>
          </a:p>
          <a:p>
            <a:pPr lvl="0"/>
            <a:r>
              <a:rPr lang="ru-RU" dirty="0" smtClean="0"/>
              <a:t>Освоение различных направлений хореографического искусства;</a:t>
            </a:r>
          </a:p>
          <a:p>
            <a:pPr lvl="0"/>
            <a:r>
              <a:rPr lang="ru-RU" dirty="0" smtClean="0"/>
              <a:t>Исполнение движений и танцевальных композиций, освоенных в период обучения.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18366"/>
          </a:xfrm>
        </p:spPr>
        <p:txBody>
          <a:bodyPr/>
          <a:lstStyle/>
          <a:p>
            <a:pPr algn="ctr"/>
            <a:r>
              <a:rPr lang="ru-RU" dirty="0" smtClean="0"/>
              <a:t>Личностные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dirty="0" smtClean="0"/>
              <a:t>Развитие физической силы, выносливости, ловкости;</a:t>
            </a:r>
          </a:p>
          <a:p>
            <a:pPr lvl="0"/>
            <a:r>
              <a:rPr lang="ru-RU" sz="3600" dirty="0" smtClean="0"/>
              <a:t>Развитие художественного воображения, ассоциативной памяти, творческих способностей;</a:t>
            </a:r>
          </a:p>
          <a:p>
            <a:r>
              <a:rPr lang="ru-RU" sz="3600" dirty="0" smtClean="0"/>
              <a:t>Демонстрация уважительного отношения к педагогу и членам хореографического коллектива;</a:t>
            </a:r>
          </a:p>
          <a:p>
            <a:pPr lvl="0"/>
            <a:r>
              <a:rPr lang="ru-RU" sz="3600" dirty="0" smtClean="0"/>
              <a:t>Освоение норм поведения на занятиях и на сцене;</a:t>
            </a:r>
          </a:p>
          <a:p>
            <a:pPr lvl="0"/>
            <a:r>
              <a:rPr lang="ru-RU" sz="3600" dirty="0" smtClean="0"/>
              <a:t>Умение работать в группе;</a:t>
            </a:r>
          </a:p>
          <a:p>
            <a:pPr lvl="0"/>
            <a:r>
              <a:rPr lang="ru-RU" sz="3600" dirty="0" smtClean="0"/>
              <a:t>Приобретение лидерских качеств, инициативности.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ADmin\Desktop\Катюша\изображение_viber_2023-02-17_16-20-39-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857365"/>
            <a:ext cx="1214446" cy="1643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399032"/>
          </a:xfrm>
        </p:spPr>
        <p:txBody>
          <a:bodyPr/>
          <a:lstStyle/>
          <a:p>
            <a:r>
              <a:rPr lang="ru-RU" dirty="0" smtClean="0"/>
              <a:t>Направления</a:t>
            </a:r>
            <a:br>
              <a:rPr lang="ru-RU" dirty="0" smtClean="0"/>
            </a:br>
            <a:r>
              <a:rPr lang="ru-RU" dirty="0" smtClean="0"/>
              <a:t>нашей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210" y="1714488"/>
            <a:ext cx="4038600" cy="495459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Патриотическое</a:t>
            </a:r>
          </a:p>
          <a:p>
            <a:endParaRPr lang="ru-RU" b="1" dirty="0" smtClean="0"/>
          </a:p>
          <a:p>
            <a:r>
              <a:rPr lang="ru-RU" b="1" dirty="0" smtClean="0"/>
              <a:t>Социальное</a:t>
            </a:r>
          </a:p>
          <a:p>
            <a:endParaRPr lang="ru-RU" b="1" dirty="0" smtClean="0"/>
          </a:p>
          <a:p>
            <a:r>
              <a:rPr lang="ru-RU" b="1" dirty="0" smtClean="0"/>
              <a:t>Познавательное</a:t>
            </a:r>
          </a:p>
          <a:p>
            <a:endParaRPr lang="ru-RU" b="1" dirty="0" smtClean="0"/>
          </a:p>
          <a:p>
            <a:r>
              <a:rPr lang="ru-RU" b="1" dirty="0" smtClean="0"/>
              <a:t>Физическое и оздоровительное </a:t>
            </a:r>
          </a:p>
          <a:p>
            <a:endParaRPr lang="ru-RU" b="1" dirty="0" smtClean="0"/>
          </a:p>
          <a:p>
            <a:r>
              <a:rPr lang="ru-RU" b="1" dirty="0" smtClean="0"/>
              <a:t>Этико-эстетическое</a:t>
            </a:r>
          </a:p>
          <a:p>
            <a:endParaRPr lang="ru-RU" b="1" dirty="0" smtClean="0"/>
          </a:p>
          <a:p>
            <a:r>
              <a:rPr lang="ru-RU" b="1" dirty="0" smtClean="0"/>
              <a:t> Трудовое</a:t>
            </a:r>
          </a:p>
          <a:p>
            <a:endParaRPr lang="ru-RU" b="1" dirty="0"/>
          </a:p>
        </p:txBody>
      </p:sp>
      <p:pic>
        <p:nvPicPr>
          <p:cNvPr id="11267" name="Picture 3" descr="C:\Users\ADmin\Desktop\Курина М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1178727" cy="1571636"/>
          </a:xfrm>
          <a:prstGeom prst="rect">
            <a:avLst/>
          </a:prstGeom>
          <a:noFill/>
        </p:spPr>
      </p:pic>
      <p:pic>
        <p:nvPicPr>
          <p:cNvPr id="11268" name="Picture 4" descr="C:\Users\ADmin\Desktop\Вика чиж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2363" y="1857364"/>
            <a:ext cx="1178727" cy="1571636"/>
          </a:xfrm>
          <a:prstGeom prst="rect">
            <a:avLst/>
          </a:prstGeom>
          <a:noFill/>
        </p:spPr>
      </p:pic>
      <p:pic>
        <p:nvPicPr>
          <p:cNvPr id="11266" name="Picture 2" descr="C:\Users\ADmin\Desktop\Мир без войны.png"/>
          <p:cNvPicPr>
            <a:picLocks noChangeAspect="1" noChangeArrowheads="1"/>
          </p:cNvPicPr>
          <p:nvPr/>
        </p:nvPicPr>
        <p:blipFill>
          <a:blip r:embed="rId5"/>
          <a:srcRect t="34211"/>
          <a:stretch>
            <a:fillRect/>
          </a:stretch>
        </p:blipFill>
        <p:spPr bwMode="auto">
          <a:xfrm>
            <a:off x="5000629" y="357167"/>
            <a:ext cx="3500461" cy="1538014"/>
          </a:xfrm>
          <a:prstGeom prst="rect">
            <a:avLst/>
          </a:prstGeom>
          <a:noFill/>
        </p:spPr>
      </p:pic>
      <p:pic>
        <p:nvPicPr>
          <p:cNvPr id="11270" name="Picture 6" descr="C:\Users\ADmin\Desktop\посвящение.jpg"/>
          <p:cNvPicPr>
            <a:picLocks noChangeAspect="1" noChangeArrowheads="1"/>
          </p:cNvPicPr>
          <p:nvPr/>
        </p:nvPicPr>
        <p:blipFill>
          <a:blip r:embed="rId6" cstate="print"/>
          <a:srcRect t="32609" r="-545"/>
          <a:stretch>
            <a:fillRect/>
          </a:stretch>
        </p:blipFill>
        <p:spPr bwMode="auto">
          <a:xfrm>
            <a:off x="5000628" y="3429000"/>
            <a:ext cx="3500462" cy="1759630"/>
          </a:xfrm>
          <a:prstGeom prst="rect">
            <a:avLst/>
          </a:prstGeom>
          <a:noFill/>
        </p:spPr>
      </p:pic>
      <p:pic>
        <p:nvPicPr>
          <p:cNvPr id="11271" name="Picture 7" descr="C:\Users\ADmin\Desktop\Флеш лагерь.jpg"/>
          <p:cNvPicPr>
            <a:picLocks noChangeAspect="1" noChangeArrowheads="1"/>
          </p:cNvPicPr>
          <p:nvPr/>
        </p:nvPicPr>
        <p:blipFill>
          <a:blip r:embed="rId7"/>
          <a:srcRect t="31756" b="10918"/>
          <a:stretch>
            <a:fillRect/>
          </a:stretch>
        </p:blipFill>
        <p:spPr bwMode="auto">
          <a:xfrm>
            <a:off x="5011779" y="5214950"/>
            <a:ext cx="348931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Формы контроля учащихся: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3635365"/>
          </a:xfrm>
        </p:spPr>
        <p:txBody>
          <a:bodyPr/>
          <a:lstStyle/>
          <a:p>
            <a:r>
              <a:rPr lang="ru-RU" dirty="0" smtClean="0"/>
              <a:t>наблюдение,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устный опрос,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тестирование,  </a:t>
            </a:r>
          </a:p>
          <a:p>
            <a:r>
              <a:rPr lang="ru-RU" dirty="0" smtClean="0"/>
              <a:t>практическая работа, </a:t>
            </a:r>
          </a:p>
          <a:p>
            <a:r>
              <a:rPr lang="ru-RU" dirty="0" smtClean="0"/>
              <a:t>самостоятельная работа.</a:t>
            </a:r>
            <a:endParaRPr lang="ru-RU" dirty="0"/>
          </a:p>
        </p:txBody>
      </p:sp>
      <p:pic>
        <p:nvPicPr>
          <p:cNvPr id="12290" name="Picture 2" descr="C:\Users\ADmin\Desktop\диагностика.png"/>
          <p:cNvPicPr>
            <a:picLocks noChangeAspect="1" noChangeArrowheads="1"/>
          </p:cNvPicPr>
          <p:nvPr/>
        </p:nvPicPr>
        <p:blipFill>
          <a:blip r:embed="rId2"/>
          <a:srcRect l="1695" b="-90"/>
          <a:stretch>
            <a:fillRect/>
          </a:stretch>
        </p:blipFill>
        <p:spPr bwMode="auto">
          <a:xfrm>
            <a:off x="4500562" y="3597741"/>
            <a:ext cx="4214842" cy="2688779"/>
          </a:xfrm>
          <a:prstGeom prst="rect">
            <a:avLst/>
          </a:prstGeom>
          <a:noFill/>
        </p:spPr>
      </p:pic>
      <p:pic>
        <p:nvPicPr>
          <p:cNvPr id="12291" name="Picture 3" descr="C:\Users\ADmin\Desktop\Коврики лягушка.jpg"/>
          <p:cNvPicPr>
            <a:picLocks noChangeAspect="1" noChangeArrowheads="1"/>
          </p:cNvPicPr>
          <p:nvPr/>
        </p:nvPicPr>
        <p:blipFill>
          <a:blip r:embed="rId3"/>
          <a:srcRect t="30662"/>
          <a:stretch>
            <a:fillRect/>
          </a:stretch>
        </p:blipFill>
        <p:spPr bwMode="auto">
          <a:xfrm>
            <a:off x="4500562" y="1214422"/>
            <a:ext cx="4214843" cy="2191881"/>
          </a:xfrm>
          <a:prstGeom prst="rect">
            <a:avLst/>
          </a:prstGeom>
          <a:noFill/>
        </p:spPr>
      </p:pic>
      <p:pic>
        <p:nvPicPr>
          <p:cNvPr id="12292" name="Picture 4" descr="C:\Users\ADmin\Desktop\круг.jpg"/>
          <p:cNvPicPr>
            <a:picLocks noChangeAspect="1" noChangeArrowheads="1"/>
          </p:cNvPicPr>
          <p:nvPr/>
        </p:nvPicPr>
        <p:blipFill>
          <a:blip r:embed="rId4"/>
          <a:srcRect l="24130" t="33229" r="16534" b="31961"/>
          <a:stretch>
            <a:fillRect/>
          </a:stretch>
        </p:blipFill>
        <p:spPr bwMode="auto">
          <a:xfrm>
            <a:off x="714348" y="4469138"/>
            <a:ext cx="3643338" cy="181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6894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Программа разработана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dirty="0" smtClean="0"/>
              <a:t> в соответствии с федеральными и локальными нормативно - правовыми документами: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74828"/>
            <a:ext cx="8229600" cy="488319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Федеральный закон «Об образовании в Российской Федерации» от 29.12.2012 № 273-ФЗ;</a:t>
            </a:r>
          </a:p>
          <a:p>
            <a:pPr lvl="0"/>
            <a:r>
              <a:rPr lang="ru-RU" dirty="0" smtClean="0"/>
              <a:t>Приказ Министерства просвещения РФ от 09 ноября 2018 г. № 196 «Об утверждении порядка организации и осуществления образовательной деятельности по дополнительным общеобразовательным программам»; </a:t>
            </a:r>
          </a:p>
          <a:p>
            <a:pPr lvl="0"/>
            <a:r>
              <a:rPr lang="ru-RU" dirty="0" smtClean="0"/>
              <a:t>Приказ от 30 сентября 2020 г. N 533 «О внесении изменений в 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Российской Федерации от 9 ноября 2018 г. № 196»;</a:t>
            </a:r>
          </a:p>
          <a:p>
            <a:pPr lvl="0"/>
            <a:r>
              <a:rPr lang="ru-RU" dirty="0" smtClean="0"/>
              <a:t>Методические рекомендации по проектированию дополнительных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программ № 09-3242 от 18.11.2015 года; </a:t>
            </a:r>
          </a:p>
          <a:p>
            <a:pPr lvl="0"/>
            <a:r>
              <a:rPr lang="ru-RU" dirty="0" smtClean="0"/>
              <a:t>СП 2.4.3648-20 Санитарно-эпидемиологические требования к организациям воспитания и обучения, отдыха и оздоровления детей и молодежи;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3"/>
            <a:ext cx="4038600" cy="52864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Участие в конкурсах и фестивалях детского творчества различного уровня;</a:t>
            </a:r>
          </a:p>
          <a:p>
            <a:pPr lvl="0"/>
            <a:r>
              <a:rPr lang="ru-RU" dirty="0" smtClean="0"/>
              <a:t>Организация и проведение праздничных программ, утренников;</a:t>
            </a:r>
          </a:p>
          <a:p>
            <a:pPr lvl="0"/>
            <a:r>
              <a:rPr lang="ru-RU" dirty="0" smtClean="0"/>
              <a:t>Участие в муниципальных концертных программах и мероприятиях в период обучения.</a:t>
            </a:r>
          </a:p>
          <a:p>
            <a:endParaRPr lang="ru-RU" dirty="0"/>
          </a:p>
        </p:txBody>
      </p:sp>
      <p:pic>
        <p:nvPicPr>
          <p:cNvPr id="13314" name="Picture 2" descr="C:\Users\ADmin\Desktop\Финал танца мир без вой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4575" y="2786058"/>
            <a:ext cx="3427953" cy="2286016"/>
          </a:xfrm>
          <a:prstGeom prst="rect">
            <a:avLst/>
          </a:prstGeom>
          <a:noFill/>
        </p:spPr>
      </p:pic>
      <p:pic>
        <p:nvPicPr>
          <p:cNvPr id="13315" name="Picture 3" descr="C:\Users\ADmin\Desktop\День строителя.jpg"/>
          <p:cNvPicPr>
            <a:picLocks noChangeAspect="1" noChangeArrowheads="1"/>
          </p:cNvPicPr>
          <p:nvPr/>
        </p:nvPicPr>
        <p:blipFill>
          <a:blip r:embed="rId3"/>
          <a:srcRect t="25000" b="9374"/>
          <a:stretch>
            <a:fillRect/>
          </a:stretch>
        </p:blipFill>
        <p:spPr bwMode="auto">
          <a:xfrm>
            <a:off x="5142200" y="5143512"/>
            <a:ext cx="3430328" cy="1500198"/>
          </a:xfrm>
          <a:prstGeom prst="rect">
            <a:avLst/>
          </a:prstGeom>
          <a:noFill/>
        </p:spPr>
      </p:pic>
      <p:pic>
        <p:nvPicPr>
          <p:cNvPr id="13316" name="Picture 4" descr="C:\Users\ADmin\Desktop\Презентация программы\конкурс.jpg"/>
          <p:cNvPicPr>
            <a:picLocks noChangeAspect="1" noChangeArrowheads="1"/>
          </p:cNvPicPr>
          <p:nvPr/>
        </p:nvPicPr>
        <p:blipFill>
          <a:blip r:embed="rId4"/>
          <a:srcRect t="31570"/>
          <a:stretch>
            <a:fillRect/>
          </a:stretch>
        </p:blipFill>
        <p:spPr bwMode="auto">
          <a:xfrm>
            <a:off x="5143504" y="857232"/>
            <a:ext cx="3429024" cy="17859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15456"/>
            <a:ext cx="8229600" cy="898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>Формы представления и демонстрации результатов  освоения программы: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Методические материалы: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Электронный образовательный ресурс в помощь педагогу-хореографу </a:t>
            </a:r>
            <a:r>
              <a:rPr lang="ru-RU" u="sng" dirty="0" smtClean="0">
                <a:hlinkClick r:id="rId2"/>
              </a:rPr>
              <a:t>http://www.eduportal44.ru/Galich/domdiu/SiteAssets/DocLib24/Синёва%20Наталья%20Владимировна/методкопилка/Интернет_в_помощь_хореографу.PDF :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Видеоархив выступлений коллектива;</a:t>
            </a:r>
          </a:p>
          <a:p>
            <a:pPr lvl="0"/>
            <a:r>
              <a:rPr lang="ru-RU" dirty="0" err="1" smtClean="0"/>
              <a:t>Фотогалерея</a:t>
            </a:r>
            <a:r>
              <a:rPr lang="ru-RU" dirty="0" smtClean="0"/>
              <a:t> коллектива;</a:t>
            </a:r>
          </a:p>
          <a:p>
            <a:pPr lvl="0"/>
            <a:r>
              <a:rPr lang="ru-RU" dirty="0" smtClean="0"/>
              <a:t>Электронная база «Сценарии мероприятий».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Репертуар коллектива: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57299"/>
            <a:ext cx="4357718" cy="4929222"/>
          </a:xfrm>
        </p:spPr>
        <p:txBody>
          <a:bodyPr>
            <a:noAutofit/>
          </a:bodyPr>
          <a:lstStyle/>
          <a:p>
            <a:pPr marL="578358" indent="-514350"/>
            <a:r>
              <a:rPr lang="ru-RU" sz="1600" dirty="0" smtClean="0"/>
              <a:t>Танец с зонтиками  «Капельки»;</a:t>
            </a:r>
          </a:p>
          <a:p>
            <a:pPr marL="578358" indent="-514350"/>
            <a:r>
              <a:rPr lang="ru-RU" sz="1600" dirty="0" smtClean="0"/>
              <a:t>Вальс «Весна»;</a:t>
            </a:r>
          </a:p>
          <a:p>
            <a:pPr marL="578358" indent="-514350"/>
            <a:r>
              <a:rPr lang="ru-RU" sz="1600" dirty="0" smtClean="0"/>
              <a:t>Танец «Новогодний»;</a:t>
            </a:r>
          </a:p>
          <a:p>
            <a:pPr marL="578358" indent="-514350"/>
            <a:r>
              <a:rPr lang="ru-RU" sz="1600" dirty="0" smtClean="0"/>
              <a:t>Танец с платками «Море»;</a:t>
            </a:r>
          </a:p>
          <a:p>
            <a:pPr marL="578358" indent="-514350"/>
            <a:r>
              <a:rPr lang="ru-RU" sz="1600" dirty="0" smtClean="0"/>
              <a:t>Русский танец «Балалайка».</a:t>
            </a:r>
          </a:p>
          <a:p>
            <a:pPr marL="578358" indent="-514350"/>
            <a:r>
              <a:rPr lang="ru-RU" sz="1600" dirty="0" smtClean="0"/>
              <a:t>Танец со свечами;</a:t>
            </a:r>
          </a:p>
          <a:p>
            <a:pPr marL="578358" indent="-514350"/>
            <a:r>
              <a:rPr lang="ru-RU" sz="1600" dirty="0" smtClean="0"/>
              <a:t>Японский танец с веером;</a:t>
            </a:r>
          </a:p>
          <a:p>
            <a:pPr marL="578358" indent="-514350"/>
            <a:r>
              <a:rPr lang="ru-RU" sz="1600" dirty="0" smtClean="0"/>
              <a:t>Испанский танец «Фламенко»;</a:t>
            </a:r>
          </a:p>
          <a:p>
            <a:pPr marL="578358" indent="-514350"/>
            <a:r>
              <a:rPr lang="ru-RU" sz="1600" dirty="0" smtClean="0"/>
              <a:t> «Танец огня» с лентами;</a:t>
            </a:r>
          </a:p>
          <a:p>
            <a:pPr marL="578358" indent="-514350"/>
            <a:r>
              <a:rPr lang="ru-RU" sz="1600" dirty="0" smtClean="0"/>
              <a:t>Ненецкий танец «</a:t>
            </a:r>
            <a:r>
              <a:rPr lang="ru-RU" sz="1600" dirty="0" err="1" smtClean="0"/>
              <a:t>Якутяночка</a:t>
            </a:r>
            <a:r>
              <a:rPr lang="ru-RU" sz="1600" dirty="0" smtClean="0"/>
              <a:t>»;</a:t>
            </a:r>
          </a:p>
          <a:p>
            <a:pPr marL="578358" indent="-514350"/>
            <a:r>
              <a:rPr lang="ru-RU" sz="1600" dirty="0" smtClean="0"/>
              <a:t>Индийский танец;        </a:t>
            </a:r>
          </a:p>
          <a:p>
            <a:pPr marL="578358" indent="-514350"/>
            <a:r>
              <a:rPr lang="ru-RU" sz="1600" dirty="0" smtClean="0"/>
              <a:t>Танец с крыльями «Птицы».</a:t>
            </a:r>
          </a:p>
          <a:p>
            <a:pPr marL="578358" indent="-514350"/>
            <a:r>
              <a:rPr lang="ru-RU" sz="1600" dirty="0" smtClean="0"/>
              <a:t>Танец «Мир без войны»;</a:t>
            </a:r>
          </a:p>
          <a:p>
            <a:pPr marL="578358" indent="-514350"/>
            <a:r>
              <a:rPr lang="ru-RU" sz="1600" dirty="0" smtClean="0"/>
              <a:t>Танец о маме «Снится сон»;</a:t>
            </a:r>
          </a:p>
          <a:p>
            <a:pPr marL="578358" indent="-514350"/>
            <a:r>
              <a:rPr lang="ru-RU" sz="1600" dirty="0" smtClean="0"/>
              <a:t>Танец «Мамина ладонь»;</a:t>
            </a:r>
          </a:p>
          <a:p>
            <a:pPr marL="578358" indent="-514350"/>
            <a:r>
              <a:rPr lang="ru-RU" sz="1600" dirty="0" smtClean="0"/>
              <a:t>Совместный танец с мамами «Доченьки мои»;</a:t>
            </a:r>
          </a:p>
          <a:p>
            <a:pPr marL="578358" indent="-514350"/>
            <a:endParaRPr lang="ru-RU" sz="1600" dirty="0" smtClean="0"/>
          </a:p>
          <a:p>
            <a:pPr marL="578358" indent="-514350"/>
            <a:endParaRPr lang="ru-RU" sz="16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33952" y="1357298"/>
            <a:ext cx="3852890" cy="5500702"/>
          </a:xfrm>
        </p:spPr>
        <p:txBody>
          <a:bodyPr>
            <a:normAutofit fontScale="40000" lnSpcReduction="20000"/>
          </a:bodyPr>
          <a:lstStyle/>
          <a:p>
            <a:pPr marL="578358" indent="-514350"/>
            <a:r>
              <a:rPr lang="ru-RU" sz="4000" dirty="0" smtClean="0"/>
              <a:t>Танец пингвинов;</a:t>
            </a:r>
          </a:p>
          <a:p>
            <a:pPr marL="578358" indent="-514350"/>
            <a:r>
              <a:rPr lang="ru-RU" sz="4000" dirty="0" smtClean="0"/>
              <a:t>Вальс «Россиянка»;</a:t>
            </a:r>
          </a:p>
          <a:p>
            <a:pPr marL="578358" indent="-514350"/>
            <a:r>
              <a:rPr lang="ru-RU" sz="4000" dirty="0" smtClean="0"/>
              <a:t>Танец малышей;</a:t>
            </a:r>
          </a:p>
          <a:p>
            <a:pPr marL="578358" indent="-514350"/>
            <a:r>
              <a:rPr lang="ru-RU" sz="4000" dirty="0" smtClean="0"/>
              <a:t>Танец «Ангелы»</a:t>
            </a:r>
          </a:p>
          <a:p>
            <a:pPr marL="578358" indent="-514350"/>
            <a:r>
              <a:rPr lang="ru-RU" sz="4000" dirty="0" smtClean="0"/>
              <a:t>Вальс «</a:t>
            </a:r>
            <a:r>
              <a:rPr lang="ru-RU" sz="4000" dirty="0" err="1" smtClean="0"/>
              <a:t>Шрек</a:t>
            </a:r>
            <a:r>
              <a:rPr lang="ru-RU" sz="4000" dirty="0" smtClean="0"/>
              <a:t> и </a:t>
            </a:r>
            <a:r>
              <a:rPr lang="ru-RU" sz="4000" dirty="0" err="1" smtClean="0"/>
              <a:t>Фиона</a:t>
            </a:r>
            <a:r>
              <a:rPr lang="ru-RU" sz="4000" dirty="0" smtClean="0"/>
              <a:t>»;</a:t>
            </a:r>
          </a:p>
          <a:p>
            <a:pPr marL="578358" indent="-514350"/>
            <a:r>
              <a:rPr lang="ru-RU" sz="4000" dirty="0" smtClean="0"/>
              <a:t>Танец «Однажды в школе»</a:t>
            </a:r>
          </a:p>
          <a:p>
            <a:pPr marL="578358" indent="-514350"/>
            <a:r>
              <a:rPr lang="ru-RU" sz="4000" dirty="0" smtClean="0"/>
              <a:t>Совместный танец с папами «Мой папа»;</a:t>
            </a:r>
          </a:p>
          <a:p>
            <a:pPr marL="578358" indent="-514350"/>
            <a:r>
              <a:rPr lang="ru-RU" sz="4000" dirty="0" smtClean="0"/>
              <a:t>Танец котят;</a:t>
            </a:r>
          </a:p>
          <a:p>
            <a:pPr marL="578358" indent="-514350"/>
            <a:r>
              <a:rPr lang="ru-RU" sz="4000" dirty="0" smtClean="0"/>
              <a:t>Танец с лентами «Моя Россия»;</a:t>
            </a:r>
          </a:p>
          <a:p>
            <a:pPr marL="578358" indent="-514350"/>
            <a:r>
              <a:rPr lang="ru-RU" sz="4000" dirty="0" smtClean="0"/>
              <a:t>Танец «Родина моя»;</a:t>
            </a:r>
          </a:p>
          <a:p>
            <a:pPr marL="578358" indent="-514350"/>
            <a:r>
              <a:rPr lang="ru-RU" sz="4000" dirty="0" smtClean="0"/>
              <a:t>Танец ко Дню Победы «Журавли»;</a:t>
            </a:r>
          </a:p>
          <a:p>
            <a:pPr marL="578358" indent="-514350"/>
            <a:r>
              <a:rPr lang="ru-RU" sz="4000" dirty="0" smtClean="0"/>
              <a:t>Танец мышат;</a:t>
            </a:r>
          </a:p>
          <a:p>
            <a:pPr marL="578358" indent="-514350"/>
            <a:r>
              <a:rPr lang="ru-RU" sz="4000" dirty="0" smtClean="0"/>
              <a:t>Танец к 23 февраля «Солдатики»;</a:t>
            </a:r>
          </a:p>
          <a:p>
            <a:pPr marL="578358" indent="-514350"/>
            <a:r>
              <a:rPr lang="ru-RU" sz="4000" dirty="0" smtClean="0"/>
              <a:t>Танец «Я рисую»;</a:t>
            </a:r>
          </a:p>
          <a:p>
            <a:pPr marL="578358" indent="-514350"/>
            <a:r>
              <a:rPr lang="ru-RU" sz="4000" dirty="0" smtClean="0"/>
              <a:t>Танец «Недетское время»;</a:t>
            </a:r>
          </a:p>
          <a:p>
            <a:pPr marL="578358" indent="-514350"/>
            <a:r>
              <a:rPr lang="ru-RU" sz="4000" dirty="0" smtClean="0"/>
              <a:t> Танец «Школа»;</a:t>
            </a:r>
          </a:p>
          <a:p>
            <a:pPr marL="578358" indent="-514350"/>
            <a:r>
              <a:rPr lang="ru-RU" sz="4000" dirty="0" err="1" smtClean="0"/>
              <a:t>Флешмоб</a:t>
            </a:r>
            <a:r>
              <a:rPr lang="ru-RU" sz="4000" dirty="0" smtClean="0"/>
              <a:t>  «Учат в школе».</a:t>
            </a:r>
          </a:p>
          <a:p>
            <a:pPr marL="57835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Наши достижения</a:t>
            </a:r>
            <a:endParaRPr lang="ru-RU" b="1" dirty="0"/>
          </a:p>
        </p:txBody>
      </p:sp>
      <p:pic>
        <p:nvPicPr>
          <p:cNvPr id="14338" name="Picture 2" descr="C:\Users\ADmin\Desktop\грамоты\Моё\02.202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85860"/>
            <a:ext cx="2928926" cy="2070384"/>
          </a:xfrm>
          <a:prstGeom prst="rect">
            <a:avLst/>
          </a:prstGeom>
          <a:noFill/>
        </p:spPr>
      </p:pic>
      <p:pic>
        <p:nvPicPr>
          <p:cNvPr id="14339" name="Picture 3" descr="C:\Users\ADmin\Desktop\грамоты\Моё\02.202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857520" cy="2019910"/>
          </a:xfrm>
          <a:prstGeom prst="rect">
            <a:avLst/>
          </a:prstGeom>
          <a:noFill/>
        </p:spPr>
      </p:pic>
      <p:pic>
        <p:nvPicPr>
          <p:cNvPr id="14340" name="Picture 4" descr="C:\Users\ADmin\Desktop\грамоты\Моё\02.2021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367122"/>
            <a:ext cx="3356378" cy="2776522"/>
          </a:xfrm>
          <a:prstGeom prst="rect">
            <a:avLst/>
          </a:prstGeom>
          <a:noFill/>
        </p:spPr>
      </p:pic>
      <p:pic>
        <p:nvPicPr>
          <p:cNvPr id="14341" name="Picture 5" descr="C:\Users\ADmin\Desktop\грамоты\Моё\Большой фестиваль Реги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85860"/>
            <a:ext cx="1483712" cy="2000264"/>
          </a:xfrm>
          <a:prstGeom prst="rect">
            <a:avLst/>
          </a:prstGeom>
          <a:noFill/>
        </p:spPr>
      </p:pic>
      <p:pic>
        <p:nvPicPr>
          <p:cNvPr id="14342" name="Picture 6" descr="C:\Users\ADmin\Desktop\грамоты\Моё\Зеленая планета россия 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357562"/>
            <a:ext cx="1857388" cy="2732832"/>
          </a:xfrm>
          <a:prstGeom prst="rect">
            <a:avLst/>
          </a:prstGeom>
          <a:noFill/>
        </p:spPr>
      </p:pic>
      <p:pic>
        <p:nvPicPr>
          <p:cNvPr id="14343" name="Picture 7" descr="C:\Users\ADmin\Desktop\грамоты\Моё\Мыша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07" y="3429000"/>
            <a:ext cx="1779849" cy="2643206"/>
          </a:xfrm>
          <a:prstGeom prst="rect">
            <a:avLst/>
          </a:prstGeom>
          <a:noFill/>
        </p:spPr>
      </p:pic>
      <p:pic>
        <p:nvPicPr>
          <p:cNvPr id="14344" name="Picture 8" descr="C:\Users\ADmin\Desktop\грамоты\Моё\хореогр объед Экспром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1285860"/>
            <a:ext cx="1428760" cy="2026685"/>
          </a:xfrm>
          <a:prstGeom prst="rect">
            <a:avLst/>
          </a:prstGeom>
          <a:noFill/>
        </p:spPr>
      </p:pic>
      <p:pic>
        <p:nvPicPr>
          <p:cNvPr id="14346" name="Picture 10" descr="C:\Users\ADmin\Desktop\грамоты\Моё\Экспром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3429000"/>
            <a:ext cx="1643074" cy="263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ADmin\Desktop\Катюша\изображение_viber_2023-02-17_16-19-37-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3"/>
            <a:ext cx="2500330" cy="3429023"/>
          </a:xfrm>
          <a:prstGeom prst="rect">
            <a:avLst/>
          </a:prstGeom>
          <a:noFill/>
        </p:spPr>
      </p:pic>
      <p:pic>
        <p:nvPicPr>
          <p:cNvPr id="15366" name="Picture 6" descr="C:\Users\ADmin\Desktop\Катюша\Большой фестиваль 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52"/>
            <a:ext cx="2500330" cy="3429024"/>
          </a:xfrm>
          <a:prstGeom prst="rect">
            <a:avLst/>
          </a:prstGeom>
          <a:noFill/>
        </p:spPr>
      </p:pic>
      <p:pic>
        <p:nvPicPr>
          <p:cNvPr id="15367" name="Picture 7" descr="C:\Users\ADmin\Desktop\Катюша\Зеленая планета муниципальный этап 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53"/>
            <a:ext cx="2500330" cy="3429024"/>
          </a:xfrm>
          <a:prstGeom prst="rect">
            <a:avLst/>
          </a:prstGeom>
          <a:noFill/>
        </p:spPr>
      </p:pic>
      <p:pic>
        <p:nvPicPr>
          <p:cNvPr id="15368" name="Picture 8" descr="C:\Users\ADmin\Desktop\Катюша\изображение_viber_2023-02-17_16-08-36-115.jpg"/>
          <p:cNvPicPr>
            <a:picLocks noChangeAspect="1" noChangeArrowheads="1"/>
          </p:cNvPicPr>
          <p:nvPr/>
        </p:nvPicPr>
        <p:blipFill>
          <a:blip r:embed="rId5"/>
          <a:srcRect l="13077" t="6538" r="10642" b="11732"/>
          <a:stretch>
            <a:fillRect/>
          </a:stretch>
        </p:blipFill>
        <p:spPr bwMode="auto">
          <a:xfrm>
            <a:off x="428596" y="3643314"/>
            <a:ext cx="2500330" cy="3154795"/>
          </a:xfrm>
          <a:prstGeom prst="rect">
            <a:avLst/>
          </a:prstGeom>
          <a:noFill/>
        </p:spPr>
      </p:pic>
      <p:pic>
        <p:nvPicPr>
          <p:cNvPr id="15362" name="Picture 2" descr="C:\Users\ADmin\Desktop\Катюша\изображение_viber_2023-02-17_16-15-02-715.jpg"/>
          <p:cNvPicPr>
            <a:picLocks noChangeAspect="1" noChangeArrowheads="1"/>
          </p:cNvPicPr>
          <p:nvPr/>
        </p:nvPicPr>
        <p:blipFill>
          <a:blip r:embed="rId6" cstate="print"/>
          <a:srcRect l="10897" t="3269" r="12822" b="13367"/>
          <a:stretch>
            <a:fillRect/>
          </a:stretch>
        </p:blipFill>
        <p:spPr bwMode="auto">
          <a:xfrm>
            <a:off x="3357554" y="3627209"/>
            <a:ext cx="2500330" cy="3159377"/>
          </a:xfrm>
          <a:prstGeom prst="rect">
            <a:avLst/>
          </a:prstGeom>
          <a:noFill/>
        </p:spPr>
      </p:pic>
      <p:pic>
        <p:nvPicPr>
          <p:cNvPr id="15363" name="Picture 3" descr="C:\Users\ADmin\Desktop\Катюша\изображение_viber_2023-02-17_16-18-16-623.jpg"/>
          <p:cNvPicPr>
            <a:picLocks noChangeAspect="1" noChangeArrowheads="1"/>
          </p:cNvPicPr>
          <p:nvPr/>
        </p:nvPicPr>
        <p:blipFill>
          <a:blip r:embed="rId7"/>
          <a:srcRect t="17981" r="1924" b="18270"/>
          <a:stretch>
            <a:fillRect/>
          </a:stretch>
        </p:blipFill>
        <p:spPr bwMode="auto">
          <a:xfrm>
            <a:off x="6215074" y="3641008"/>
            <a:ext cx="2500330" cy="3145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всегда рады новым талантам!</a:t>
            </a:r>
            <a:endParaRPr lang="ru-RU" dirty="0"/>
          </a:p>
        </p:txBody>
      </p:sp>
      <p:pic>
        <p:nvPicPr>
          <p:cNvPr id="16386" name="Picture 2" descr="C:\Users\ADmin\Desktop\Селф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66" y="1978845"/>
            <a:ext cx="5934068" cy="445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Актуальность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«век гиподинамии», когда дети проводят большое количество времени сидя за партой, за компьютером или просто у телеэкрана, занятия хореографией становятся необходимостью.</a:t>
            </a:r>
          </a:p>
          <a:p>
            <a:r>
              <a:rPr lang="ru-RU" dirty="0" smtClean="0"/>
              <a:t>Учащиеся на занятиях хореографией приобретают знания не только в сфере танцевального искусства, но и в сфере истории, культуры, музыки, этики. </a:t>
            </a:r>
          </a:p>
          <a:p>
            <a:r>
              <a:rPr lang="ru-RU" dirty="0" smtClean="0"/>
              <a:t>Занятия прививают ребёнку вкус в восприятии разных направлений искусства. </a:t>
            </a:r>
          </a:p>
          <a:p>
            <a:r>
              <a:rPr lang="ru-RU" dirty="0" smtClean="0"/>
              <a:t>Занятия хореографией способствуют развитию общекультурного кругозора, формируют нравственные ценности.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Профориентационный</a:t>
            </a:r>
            <a:r>
              <a:rPr lang="ru-RU" b="1" i="1" dirty="0" smtClean="0"/>
              <a:t> компонент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1928802"/>
            <a:ext cx="3710014" cy="364333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 течение обучения учащиеся знакомятся с профессиями из области хореографии: балерина, артист мюзикла, гимнаст, актёр, исполнитель бальных танцев.</a:t>
            </a:r>
          </a:p>
          <a:p>
            <a:endParaRPr lang="ru-RU" dirty="0"/>
          </a:p>
        </p:txBody>
      </p:sp>
      <p:pic>
        <p:nvPicPr>
          <p:cNvPr id="2050" name="Picture 2" descr="C:\Users\ADmin\Desktop\image-2023-02-27 12_44_33.jpg"/>
          <p:cNvPicPr>
            <a:picLocks noChangeAspect="1" noChangeArrowheads="1"/>
          </p:cNvPicPr>
          <p:nvPr/>
        </p:nvPicPr>
        <p:blipFill>
          <a:blip r:embed="rId2"/>
          <a:srcRect l="11448" t="30410" r="9327"/>
          <a:stretch>
            <a:fillRect/>
          </a:stretch>
        </p:blipFill>
        <p:spPr bwMode="auto">
          <a:xfrm>
            <a:off x="3786182" y="2042454"/>
            <a:ext cx="5357818" cy="3529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Отличительные особенности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09542" y="1722437"/>
            <a:ext cx="4038600" cy="4525963"/>
          </a:xfrm>
        </p:spPr>
        <p:txBody>
          <a:bodyPr/>
          <a:lstStyle/>
          <a:p>
            <a:r>
              <a:rPr lang="ru-RU" dirty="0" smtClean="0"/>
              <a:t>заключаются в том, что</a:t>
            </a:r>
            <a:r>
              <a:rPr lang="ru-RU" b="1" dirty="0" smtClean="0"/>
              <a:t> </a:t>
            </a:r>
            <a:r>
              <a:rPr lang="ru-RU" dirty="0" smtClean="0"/>
              <a:t> она позволяет обучаться детям с любым уровнем исходных природных данных и обеспечивает  развитие  имеющихся навыков.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изображение_viber_2023-02-27_13-56-20-793.jpg"/>
          <p:cNvPicPr>
            <a:picLocks noChangeAspect="1" noChangeArrowheads="1"/>
          </p:cNvPicPr>
          <p:nvPr/>
        </p:nvPicPr>
        <p:blipFill>
          <a:blip r:embed="rId2"/>
          <a:srcRect l="3797" b="10386"/>
          <a:stretch>
            <a:fillRect/>
          </a:stretch>
        </p:blipFill>
        <p:spPr bwMode="auto">
          <a:xfrm>
            <a:off x="3786214" y="1928802"/>
            <a:ext cx="521494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Инновационность</a:t>
            </a:r>
            <a:r>
              <a:rPr lang="ru-RU" b="1" i="1" dirty="0" smtClean="0"/>
              <a:t>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785926"/>
            <a:ext cx="3500462" cy="46434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в использовании</a:t>
            </a:r>
            <a:r>
              <a:rPr lang="ru-RU" b="1" i="1" dirty="0" smtClean="0"/>
              <a:t> </a:t>
            </a:r>
            <a:r>
              <a:rPr lang="ru-RU" dirty="0" smtClean="0"/>
              <a:t>инновационных методов: </a:t>
            </a:r>
          </a:p>
          <a:p>
            <a:r>
              <a:rPr lang="ru-RU" dirty="0" smtClean="0"/>
              <a:t>игра и импровизация, </a:t>
            </a:r>
          </a:p>
          <a:p>
            <a:r>
              <a:rPr lang="ru-RU" dirty="0" smtClean="0"/>
              <a:t>изготовление и </a:t>
            </a:r>
            <a:r>
              <a:rPr lang="ru-RU" b="1" dirty="0" smtClean="0"/>
              <a:t>использование постановочного реквизита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электронное </a:t>
            </a:r>
            <a:r>
              <a:rPr lang="ru-RU" dirty="0" smtClean="0"/>
              <a:t>обучение.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857620" y="1974871"/>
            <a:ext cx="4038600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 descr="C:\Users\ADmin\Desktop\Балалай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928802"/>
            <a:ext cx="2786082" cy="2089561"/>
          </a:xfrm>
          <a:prstGeom prst="rect">
            <a:avLst/>
          </a:prstGeom>
          <a:noFill/>
        </p:spPr>
      </p:pic>
      <p:pic>
        <p:nvPicPr>
          <p:cNvPr id="4099" name="Picture 3" descr="D:\Видео\видео экспромт\IMG_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928802"/>
            <a:ext cx="2708218" cy="2344087"/>
          </a:xfrm>
          <a:prstGeom prst="rect">
            <a:avLst/>
          </a:prstGeom>
          <a:noFill/>
        </p:spPr>
      </p:pic>
      <p:pic>
        <p:nvPicPr>
          <p:cNvPr id="4100" name="Picture 4" descr="C:\Users\ADmin\Desktop\Свечи.jpg"/>
          <p:cNvPicPr>
            <a:picLocks noChangeAspect="1" noChangeArrowheads="1"/>
          </p:cNvPicPr>
          <p:nvPr/>
        </p:nvPicPr>
        <p:blipFill>
          <a:blip r:embed="rId5"/>
          <a:srcRect t="31107" r="22916" b="30220"/>
          <a:stretch>
            <a:fillRect/>
          </a:stretch>
        </p:blipFill>
        <p:spPr bwMode="auto">
          <a:xfrm>
            <a:off x="3571868" y="3929066"/>
            <a:ext cx="2643206" cy="2428892"/>
          </a:xfrm>
          <a:prstGeom prst="rect">
            <a:avLst/>
          </a:prstGeom>
          <a:noFill/>
        </p:spPr>
      </p:pic>
      <p:pic>
        <p:nvPicPr>
          <p:cNvPr id="4101" name="Picture 5" descr="C:\Users\ADmin\Desktop\Ленты.jpg"/>
          <p:cNvPicPr>
            <a:picLocks noChangeAspect="1" noChangeArrowheads="1"/>
          </p:cNvPicPr>
          <p:nvPr/>
        </p:nvPicPr>
        <p:blipFill>
          <a:blip r:embed="rId6"/>
          <a:srcRect l="29234" t="3226" r="9268"/>
          <a:stretch>
            <a:fillRect/>
          </a:stretch>
        </p:blipFill>
        <p:spPr bwMode="auto">
          <a:xfrm>
            <a:off x="6215074" y="3955070"/>
            <a:ext cx="2714644" cy="240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Адресат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71470" y="1722437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Учащиеся 5-17 лет.</a:t>
            </a:r>
          </a:p>
          <a:p>
            <a:r>
              <a:rPr lang="ru-RU" dirty="0" smtClean="0"/>
              <a:t> Для существенных результатов учащегося важно наличие актерских способностей, творческого восприятия окружающего мира, стремления к самостоятельности, физической активности, желания общаться. </a:t>
            </a:r>
          </a:p>
          <a:p>
            <a:r>
              <a:rPr lang="ru-RU" dirty="0" smtClean="0"/>
              <a:t>Желательно наличие нравственной воспитанности,  выражающейся в положительном поведении в коллективе,  трудолюбии, взаимопомощи и доброжелательности.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5122" name="Picture 2" descr="C:\Users\ADmin\Desktop\изображение_viber_2023-02-27_14-09-12-315.jpg"/>
          <p:cNvPicPr>
            <a:picLocks noChangeAspect="1" noChangeArrowheads="1"/>
          </p:cNvPicPr>
          <p:nvPr/>
        </p:nvPicPr>
        <p:blipFill>
          <a:blip r:embed="rId2"/>
          <a:srcRect l="14519" t="19916" r="8125" b="26333"/>
          <a:stretch>
            <a:fillRect/>
          </a:stretch>
        </p:blipFill>
        <p:spPr bwMode="auto">
          <a:xfrm>
            <a:off x="4500562" y="1500174"/>
            <a:ext cx="4214810" cy="2196464"/>
          </a:xfrm>
          <a:prstGeom prst="rect">
            <a:avLst/>
          </a:prstGeom>
          <a:noFill/>
        </p:spPr>
      </p:pic>
      <p:pic>
        <p:nvPicPr>
          <p:cNvPr id="5123" name="Picture 3" descr="C:\Users\ADmin\Desktop\изображение_viber_2023-02-27_14-09-50-053.jpg"/>
          <p:cNvPicPr>
            <a:picLocks noChangeAspect="1" noChangeArrowheads="1"/>
          </p:cNvPicPr>
          <p:nvPr/>
        </p:nvPicPr>
        <p:blipFill>
          <a:blip r:embed="rId3"/>
          <a:srcRect l="3979" t="26458" r="6958" b="5416"/>
          <a:stretch>
            <a:fillRect/>
          </a:stretch>
        </p:blipFill>
        <p:spPr bwMode="auto">
          <a:xfrm>
            <a:off x="4500562" y="3571876"/>
            <a:ext cx="4214810" cy="2417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Методы работы: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514353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Танцевальные игры (</a:t>
            </a:r>
            <a:r>
              <a:rPr lang="ru-RU" dirty="0" err="1" smtClean="0"/>
              <a:t>танцы-повторялки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Беседа</a:t>
            </a:r>
          </a:p>
          <a:p>
            <a:r>
              <a:rPr lang="ru-RU" dirty="0" smtClean="0"/>
              <a:t>Упражнение с проговариванием вспомогательных слов</a:t>
            </a:r>
          </a:p>
          <a:p>
            <a:r>
              <a:rPr lang="ru-RU" dirty="0" smtClean="0"/>
              <a:t>Наглядная демонстрация</a:t>
            </a:r>
          </a:p>
          <a:p>
            <a:r>
              <a:rPr lang="ru-RU" dirty="0" smtClean="0"/>
              <a:t>Индивидуальная консультация</a:t>
            </a:r>
          </a:p>
          <a:p>
            <a:r>
              <a:rPr lang="ru-RU" dirty="0" smtClean="0"/>
              <a:t>Тестирование</a:t>
            </a:r>
            <a:endParaRPr lang="ru-RU" dirty="0"/>
          </a:p>
        </p:txBody>
      </p:sp>
      <p:pic>
        <p:nvPicPr>
          <p:cNvPr id="6147" name="Picture 3" descr="C:\Users\ADmin\Desktop\метод2.jpg"/>
          <p:cNvPicPr>
            <a:picLocks noChangeAspect="1" noChangeArrowheads="1"/>
          </p:cNvPicPr>
          <p:nvPr/>
        </p:nvPicPr>
        <p:blipFill>
          <a:blip r:embed="rId2"/>
          <a:srcRect l="25711" t="54449" r="495" b="21289"/>
          <a:stretch>
            <a:fillRect/>
          </a:stretch>
        </p:blipFill>
        <p:spPr bwMode="auto">
          <a:xfrm>
            <a:off x="5341488" y="4357694"/>
            <a:ext cx="3516791" cy="2143140"/>
          </a:xfrm>
          <a:prstGeom prst="rect">
            <a:avLst/>
          </a:prstGeom>
          <a:noFill/>
        </p:spPr>
      </p:pic>
      <p:pic>
        <p:nvPicPr>
          <p:cNvPr id="6148" name="Picture 4" descr="C:\Users\ADmin\Desktop\повторялки.jpg"/>
          <p:cNvPicPr>
            <a:picLocks noChangeAspect="1" noChangeArrowheads="1"/>
          </p:cNvPicPr>
          <p:nvPr/>
        </p:nvPicPr>
        <p:blipFill>
          <a:blip r:embed="rId3"/>
          <a:srcRect t="48698" r="4907" b="20833"/>
          <a:stretch>
            <a:fillRect/>
          </a:stretch>
        </p:blipFill>
        <p:spPr bwMode="auto">
          <a:xfrm>
            <a:off x="5341489" y="428604"/>
            <a:ext cx="3516791" cy="2260794"/>
          </a:xfrm>
          <a:prstGeom prst="rect">
            <a:avLst/>
          </a:prstGeom>
          <a:noFill/>
        </p:spPr>
      </p:pic>
      <p:pic>
        <p:nvPicPr>
          <p:cNvPr id="6146" name="Picture 2" descr="C:\Users\ADmin\Desktop\Метод1.jpg"/>
          <p:cNvPicPr>
            <a:picLocks noChangeAspect="1" noChangeArrowheads="1"/>
          </p:cNvPicPr>
          <p:nvPr/>
        </p:nvPicPr>
        <p:blipFill>
          <a:blip r:embed="rId4"/>
          <a:srcRect l="28473" t="51882" r="16176"/>
          <a:stretch>
            <a:fillRect/>
          </a:stretch>
        </p:blipFill>
        <p:spPr bwMode="auto">
          <a:xfrm>
            <a:off x="5341489" y="2670737"/>
            <a:ext cx="3516790" cy="175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Особенности организации образовательного процесса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32" y="1903433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объединение принимаются желающие 5-17</a:t>
            </a:r>
            <a:r>
              <a:rPr lang="ru-RU" b="1" i="1" dirty="0" smtClean="0"/>
              <a:t> </a:t>
            </a:r>
            <a:r>
              <a:rPr lang="ru-RU" dirty="0" smtClean="0"/>
              <a:t>лет, не имеющие противопоказаний по состоянию здоровья. </a:t>
            </a:r>
          </a:p>
          <a:p>
            <a:r>
              <a:rPr lang="ru-RU" dirty="0" smtClean="0"/>
              <a:t>Постоянный состав учащихся формируется или изменяется в начале и середине учебного года.</a:t>
            </a:r>
            <a:r>
              <a:rPr lang="ru-RU" b="1" i="1" dirty="0" smtClean="0"/>
              <a:t> </a:t>
            </a:r>
          </a:p>
          <a:p>
            <a:r>
              <a:rPr lang="ru-RU" dirty="0" smtClean="0"/>
              <a:t>Поскольку программа является разновозрастной, целесообразно </a:t>
            </a:r>
            <a:r>
              <a:rPr lang="ru-RU" b="1" dirty="0" smtClean="0"/>
              <a:t>объединение учащихся в возрастные  подгруппы.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ADmin\Desktop\В черном.jpg"/>
          <p:cNvPicPr>
            <a:picLocks noChangeAspect="1" noChangeArrowheads="1"/>
          </p:cNvPicPr>
          <p:nvPr/>
        </p:nvPicPr>
        <p:blipFill>
          <a:blip r:embed="rId2"/>
          <a:srcRect l="1374" t="31404"/>
          <a:stretch>
            <a:fillRect/>
          </a:stretch>
        </p:blipFill>
        <p:spPr bwMode="auto">
          <a:xfrm>
            <a:off x="4214810" y="4000504"/>
            <a:ext cx="4500594" cy="2496733"/>
          </a:xfrm>
          <a:prstGeom prst="rect">
            <a:avLst/>
          </a:prstGeom>
          <a:noFill/>
        </p:spPr>
      </p:pic>
      <p:pic>
        <p:nvPicPr>
          <p:cNvPr id="7172" name="Picture 4" descr="C:\Users\ADmin\Desktop\Новый го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4500594" cy="233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585858"/>
      </a:dk1>
      <a:lt1>
        <a:sysClr val="window" lastClr="FCFCFC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509</TotalTime>
  <Words>920</Words>
  <PresentationFormat>Экран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МБУ ДО «Новоульяновский Дом творчества»</vt:lpstr>
      <vt:lpstr>Программа разработана  в соответствии с федеральными и локальными нормативно - правовыми документами: </vt:lpstr>
      <vt:lpstr>Актуальность программы:</vt:lpstr>
      <vt:lpstr>Профориентационный компонент программы:</vt:lpstr>
      <vt:lpstr>Отличительные особенности программы</vt:lpstr>
      <vt:lpstr>Инновационность программы</vt:lpstr>
      <vt:lpstr>Адресат программы</vt:lpstr>
      <vt:lpstr>Методы работы:</vt:lpstr>
      <vt:lpstr>Особенности организации образовательного процесса</vt:lpstr>
      <vt:lpstr>Наша деятельность в каникулярное время:</vt:lpstr>
      <vt:lpstr>Работа с родителями (законными представителями)  </vt:lpstr>
      <vt:lpstr>Цель</vt:lpstr>
      <vt:lpstr>                     Задачи:  Обучающие </vt:lpstr>
      <vt:lpstr>Развивающие </vt:lpstr>
      <vt:lpstr>Воспитательные</vt:lpstr>
      <vt:lpstr>ПЛАНИНУЕМЫЕ РЕЗУЛЬТАТЫ  Предметные </vt:lpstr>
      <vt:lpstr>Личностные</vt:lpstr>
      <vt:lpstr>Направления нашей работы:</vt:lpstr>
      <vt:lpstr>Формы контроля учащихся:</vt:lpstr>
      <vt:lpstr>Формы представления и демонстрации результатов  освоения программы: </vt:lpstr>
      <vt:lpstr>Методические материалы:</vt:lpstr>
      <vt:lpstr>Репертуар коллектива:  </vt:lpstr>
      <vt:lpstr>Наши достижения</vt:lpstr>
      <vt:lpstr>Слайд 24</vt:lpstr>
      <vt:lpstr>Мы всегда рады новым талантам!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ДО «Новоульяновский Дом творчества»</dc:title>
  <dc:creator>ADmin</dc:creator>
  <cp:lastModifiedBy>ADmin</cp:lastModifiedBy>
  <cp:revision>73</cp:revision>
  <dcterms:created xsi:type="dcterms:W3CDTF">2023-02-27T07:34:20Z</dcterms:created>
  <dcterms:modified xsi:type="dcterms:W3CDTF">2023-02-27T19:20:30Z</dcterms:modified>
</cp:coreProperties>
</file>