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56" r:id="rId7"/>
    <p:sldId id="275" r:id="rId8"/>
    <p:sldId id="267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2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05" autoAdjust="0"/>
    <p:restoredTop sz="86354" autoAdjust="0"/>
  </p:normalViewPr>
  <p:slideViewPr>
    <p:cSldViewPr>
      <p:cViewPr varScale="1">
        <p:scale>
          <a:sx n="79" d="100"/>
          <a:sy n="79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32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F2FA-64DF-4F53-9C0E-00757ECE4D0E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8707-0E0F-45B2-B2E5-51529BC0E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1B43-DBC3-481D-B681-EEFC024C1038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2E2E-BEEE-410F-B9C6-662091759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7CC4-5A05-4B97-A36D-035B78EDC977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DD93-3CEC-4A0D-B665-B311079E8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</a:blip>
          <a:srcRect/>
          <a:stretch>
            <a:fillRect l="-4000" t="-3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E0C8-EF43-4B1D-A1AE-15D847941F96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E900-7A65-44F7-A28D-B78DFF900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A5DF-0FFA-4173-B267-CC95E191BF9C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51BE-9EEA-45AA-987A-CF5FFD9BC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5E61-EB51-4358-945E-082B1F5870A4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E77C-EEED-43BB-9558-B570A74FF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1C6B-1E97-47CA-BA15-DDEED9C40487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5748-E855-4678-94F8-29B80D38E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65B2-4435-4315-A8AC-03D7C933AB82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0DFC-BCC6-4A11-91D1-905076309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CC99-880B-426A-A210-E8A700D2508B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2636-6BCA-4741-B6C8-E906EA47B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E96E-B46B-48CE-B514-69AFE498082D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7E31-5F68-4EBA-A28D-3D9ACB7E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6E0E-8FA4-4EC3-A323-A6ABB1BCDCE4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0C33-20AA-46AF-90C0-46AD4B905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37A9B-1EDA-422B-A9B9-59DA733CDFD1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E773C-FD6D-47CD-96DE-FB247295A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/>
          <a:lstStyle/>
          <a:p>
            <a:r>
              <a:rPr lang="ru-RU" sz="1800" dirty="0" smtClean="0"/>
              <a:t>МКОУ </a:t>
            </a:r>
            <a:r>
              <a:rPr lang="ru-RU" sz="1800" dirty="0" err="1" smtClean="0"/>
              <a:t>Бутурлиновская</a:t>
            </a:r>
            <a:r>
              <a:rPr lang="ru-RU" sz="1800" dirty="0" smtClean="0"/>
              <a:t> основная общеобразовательная школа №4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Создание проекта «Книга памяти»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учитель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начальных классов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Вараксина</a:t>
            </a:r>
            <a:r>
              <a:rPr lang="ru-RU" dirty="0" smtClean="0">
                <a:solidFill>
                  <a:schemeClr val="tx1"/>
                </a:solidFill>
              </a:rPr>
              <a:t> С.И.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850" y="32146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Segoe UI Light" pitchFamily="34" charset="0"/>
                <a:cs typeface="Segoe UI" pitchFamily="34" charset="0"/>
              </a:rPr>
              <a:t> </a:t>
            </a:r>
            <a:endParaRPr lang="ru-RU" sz="2400" b="1"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17410" name="Заголовок 7"/>
          <p:cNvSpPr>
            <a:spLocks noGrp="1"/>
          </p:cNvSpPr>
          <p:nvPr>
            <p:ph type="title"/>
          </p:nvPr>
        </p:nvSpPr>
        <p:spPr>
          <a:xfrm>
            <a:off x="468313" y="188913"/>
            <a:ext cx="3897312" cy="5818187"/>
          </a:xfrm>
        </p:spPr>
        <p:txBody>
          <a:bodyPr/>
          <a:lstStyle/>
          <a:p>
            <a:pPr algn="l" eaLnBrk="1" hangingPunct="1"/>
            <a:r>
              <a:rPr lang="ru-RU" sz="1800" b="1" smtClean="0"/>
              <a:t>                            Панченко Платонида </a:t>
            </a:r>
            <a:br>
              <a:rPr lang="ru-RU" sz="1800" b="1" smtClean="0"/>
            </a:br>
            <a:r>
              <a:rPr lang="ru-RU" sz="1800" b="1" smtClean="0"/>
              <a:t>                                          Антоновна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                      (05.04.1914г-25. 09.1995г) </a:t>
            </a:r>
            <a:br>
              <a:rPr lang="ru-RU" sz="1800" smtClean="0"/>
            </a:br>
            <a:r>
              <a:rPr lang="ru-RU" sz="1800" smtClean="0"/>
              <a:t>В годы Вов была водителем, подвозила патроны на передовую. Дошла до границы с Украиной.</a:t>
            </a:r>
            <a:br>
              <a:rPr lang="ru-RU" sz="1800" smtClean="0"/>
            </a:br>
            <a:r>
              <a:rPr lang="ru-RU" sz="1800" smtClean="0"/>
              <a:t>Награждена:</a:t>
            </a:r>
            <a:br>
              <a:rPr lang="ru-RU" sz="1800" smtClean="0"/>
            </a:br>
            <a:r>
              <a:rPr lang="ru-RU" sz="1800" smtClean="0"/>
              <a:t> юбилейной медалью «20 лет победы в Вов 1941-1945 гг.»</a:t>
            </a:r>
            <a:br>
              <a:rPr lang="ru-RU" sz="1800" smtClean="0"/>
            </a:br>
            <a:r>
              <a:rPr lang="ru-RU" sz="1800" smtClean="0"/>
              <a:t> юбилейной медалью «30 лет победы в Вов 1941-1945 гг.»</a:t>
            </a:r>
            <a:br>
              <a:rPr lang="ru-RU" sz="1800" smtClean="0"/>
            </a:br>
            <a:r>
              <a:rPr lang="ru-RU" sz="1800" smtClean="0"/>
              <a:t> юбилейной медалью «40 лет победы в Вов 1941-1945 гг.»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7411" name="Содержимое 8"/>
          <p:cNvSpPr>
            <a:spLocks noGrp="1"/>
          </p:cNvSpPr>
          <p:nvPr>
            <p:ph idx="1"/>
          </p:nvPr>
        </p:nvSpPr>
        <p:spPr>
          <a:xfrm>
            <a:off x="5003800" y="333375"/>
            <a:ext cx="36830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smtClean="0"/>
              <a:t>                                    </a:t>
            </a:r>
          </a:p>
          <a:p>
            <a:pPr eaLnBrk="1" hangingPunct="1">
              <a:buFont typeface="Arial" charset="0"/>
              <a:buNone/>
            </a:pPr>
            <a:endParaRPr lang="ru-RU" sz="1800" b="1" smtClean="0"/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                                 Андросов Иван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                                   Романович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</a:t>
            </a:r>
            <a:r>
              <a:rPr lang="ru-RU" sz="1800" b="1" smtClean="0"/>
              <a:t>                          </a:t>
            </a:r>
            <a:r>
              <a:rPr lang="ru-RU" sz="1600" smtClean="0"/>
              <a:t>(16.07.1926-27.08.2001)</a:t>
            </a:r>
            <a:endParaRPr lang="ru-RU" sz="1800" b="1" smtClean="0"/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Был призван в ряды Советской Армии в 1944 году.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  <a:p>
            <a:pPr eaLnBrk="1" hangingPunct="1">
              <a:buFont typeface="Arial" charset="0"/>
              <a:buNone/>
            </a:pPr>
            <a:endParaRPr lang="ru-RU" sz="1600" smtClean="0"/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</a:t>
            </a:r>
          </a:p>
        </p:txBody>
      </p:sp>
      <p:pic>
        <p:nvPicPr>
          <p:cNvPr id="10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18916823">
            <a:off x="-108449" y="16977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2646284">
            <a:off x="8100411" y="22758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7" descr="Изображение 199"/>
          <p:cNvPicPr>
            <a:picLocks noChangeAspect="1" noChangeArrowheads="1"/>
          </p:cNvPicPr>
          <p:nvPr/>
        </p:nvPicPr>
        <p:blipFill>
          <a:blip r:embed="rId3" cstate="print"/>
          <a:srcRect r="4034" b="20422"/>
          <a:stretch>
            <a:fillRect/>
          </a:stretch>
        </p:blipFill>
        <p:spPr bwMode="auto">
          <a:xfrm>
            <a:off x="827088" y="333375"/>
            <a:ext cx="10810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Изображение 202"/>
          <p:cNvPicPr>
            <a:picLocks noChangeAspect="1" noChangeArrowheads="1"/>
          </p:cNvPicPr>
          <p:nvPr/>
        </p:nvPicPr>
        <p:blipFill>
          <a:blip r:embed="rId4" cstate="print"/>
          <a:srcRect l="5765" t="9192" r="6894" b="12283"/>
          <a:stretch>
            <a:fillRect/>
          </a:stretch>
        </p:blipFill>
        <p:spPr bwMode="auto">
          <a:xfrm>
            <a:off x="5364163" y="476250"/>
            <a:ext cx="1079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850" y="32146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Segoe UI Light" pitchFamily="34" charset="0"/>
                <a:cs typeface="Segoe UI" pitchFamily="34" charset="0"/>
              </a:rPr>
              <a:t> </a:t>
            </a:r>
            <a:endParaRPr lang="ru-RU" sz="2400" b="1"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18434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5818187"/>
          </a:xfrm>
        </p:spPr>
        <p:txBody>
          <a:bodyPr/>
          <a:lstStyle/>
          <a:p>
            <a:pPr algn="l" eaLnBrk="1" hangingPunct="1"/>
            <a:r>
              <a:rPr lang="ru-RU" sz="1800" b="1" smtClean="0"/>
              <a:t>                                       Коротяев </a:t>
            </a:r>
            <a:br>
              <a:rPr lang="ru-RU" sz="1800" b="1" smtClean="0"/>
            </a:br>
            <a:r>
              <a:rPr lang="ru-RU" sz="1800" b="1" smtClean="0"/>
              <a:t>                                 Михаил Матвеевич  </a:t>
            </a:r>
            <a:br>
              <a:rPr lang="ru-RU" sz="1800" b="1" smtClean="0"/>
            </a:br>
            <a:r>
              <a:rPr lang="ru-RU" sz="1600" smtClean="0"/>
              <a:t> </a:t>
            </a:r>
            <a:r>
              <a:rPr lang="ru-RU" sz="1800" b="1" smtClean="0"/>
              <a:t>                                           </a:t>
            </a:r>
            <a:r>
              <a:rPr lang="ru-RU" sz="1600" smtClean="0"/>
              <a:t>(1924-1972) </a:t>
            </a:r>
            <a:br>
              <a:rPr lang="ru-RU" sz="1600" smtClean="0"/>
            </a:br>
            <a:r>
              <a:rPr lang="ru-RU" sz="1600" smtClean="0"/>
              <a:t>       В ноябре 1941 года был призван в ряды Советской Армии, был активным участником Великой Отечественной войны. После окончания курсов младших политруков, его направляют на Северо- Кавказский фронт, где он занимал должность политрука отдельного саперного батальона, затем комсорга отдельного штурмового инженерно-саперного батальона 1-го Украинского фронта, с октября 1944 года –командира саперного взвода. </a:t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18435" name="Содержимое 8"/>
          <p:cNvSpPr>
            <a:spLocks noGrp="1"/>
          </p:cNvSpPr>
          <p:nvPr>
            <p:ph idx="1"/>
          </p:nvPr>
        </p:nvSpPr>
        <p:spPr>
          <a:xfrm>
            <a:off x="5003800" y="333375"/>
            <a:ext cx="36830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smtClean="0"/>
              <a:t>       Награжден: </a:t>
            </a:r>
            <a:br>
              <a:rPr lang="ru-RU" sz="1600" smtClean="0"/>
            </a:br>
            <a:r>
              <a:rPr lang="ru-RU" sz="1600" smtClean="0"/>
              <a:t>орденом «Красной Звезды и Трудового Красного Знамени»</a:t>
            </a:r>
            <a:br>
              <a:rPr lang="ru-RU" sz="1600" smtClean="0"/>
            </a:br>
            <a:r>
              <a:rPr lang="ru-RU" sz="1600" smtClean="0"/>
              <a:t>юбилейной медалью «Двадцать лет  победы в Вов 1941-1945гг.»</a:t>
            </a:r>
            <a:br>
              <a:rPr lang="ru-RU" sz="1600" smtClean="0"/>
            </a:br>
            <a:r>
              <a:rPr lang="ru-RU" sz="1600" smtClean="0"/>
              <a:t>юбилейной медалью «50 лет Вооруженных сил СССР»</a:t>
            </a:r>
            <a:br>
              <a:rPr lang="ru-RU" sz="1600" smtClean="0"/>
            </a:br>
            <a:r>
              <a:rPr lang="ru-RU" sz="1600" smtClean="0"/>
              <a:t>юбилейной медалью «Тридцать лет победы  в Вов 1941-1945 гг. »</a:t>
            </a:r>
            <a:br>
              <a:rPr lang="ru-RU" sz="1600" smtClean="0"/>
            </a:br>
            <a:r>
              <a:rPr lang="ru-RU" sz="1600" smtClean="0"/>
              <a:t>медаль «</a:t>
            </a:r>
            <a:r>
              <a:rPr lang="en-US" sz="1600" smtClean="0"/>
              <a:t>XX</a:t>
            </a:r>
            <a:r>
              <a:rPr lang="ru-RU" sz="1600" smtClean="0"/>
              <a:t> лет победы в Великой Отечественной войне 1941-1945 гг.»</a:t>
            </a:r>
          </a:p>
        </p:txBody>
      </p:sp>
      <p:pic>
        <p:nvPicPr>
          <p:cNvPr id="10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18916823">
            <a:off x="-108449" y="16977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2646284">
            <a:off x="8028402" y="9476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7" descr="Изображение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4813"/>
            <a:ext cx="11303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850" y="32146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Segoe UI Light" pitchFamily="34" charset="0"/>
                <a:cs typeface="Segoe UI" pitchFamily="34" charset="0"/>
              </a:rPr>
              <a:t> </a:t>
            </a:r>
            <a:endParaRPr lang="ru-RU" sz="2400" b="1"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19458" name="Заголовок 7"/>
          <p:cNvSpPr>
            <a:spLocks noGrp="1"/>
          </p:cNvSpPr>
          <p:nvPr>
            <p:ph type="title"/>
          </p:nvPr>
        </p:nvSpPr>
        <p:spPr>
          <a:xfrm>
            <a:off x="468313" y="260350"/>
            <a:ext cx="3898900" cy="5818188"/>
          </a:xfrm>
        </p:spPr>
        <p:txBody>
          <a:bodyPr/>
          <a:lstStyle/>
          <a:p>
            <a:pPr algn="l" eaLnBrk="1" hangingPunct="1"/>
            <a:r>
              <a:rPr lang="ru-RU" sz="1800" b="1" smtClean="0"/>
              <a:t>              Золотарева Анна Савельевна</a:t>
            </a:r>
            <a:br>
              <a:rPr lang="ru-RU" sz="1800" b="1" smtClean="0"/>
            </a:br>
            <a:r>
              <a:rPr lang="ru-RU" sz="1800" b="1" smtClean="0"/>
              <a:t>                        </a:t>
            </a:r>
            <a:r>
              <a:rPr lang="ru-RU" sz="1600" smtClean="0"/>
              <a:t>(1923-2008гг.)</a:t>
            </a:r>
            <a:br>
              <a:rPr lang="ru-RU" sz="1600" smtClean="0"/>
            </a:br>
            <a:r>
              <a:rPr lang="ru-RU" sz="1600" smtClean="0"/>
              <a:t>В годы войны в г. Златоусте на военном заводе заготавливала торф, делала патроны и снаряды для фронта.</a:t>
            </a:r>
          </a:p>
        </p:txBody>
      </p:sp>
      <p:sp>
        <p:nvSpPr>
          <p:cNvPr id="19459" name="Содержимое 8"/>
          <p:cNvSpPr>
            <a:spLocks noGrp="1"/>
          </p:cNvSpPr>
          <p:nvPr>
            <p:ph idx="1"/>
          </p:nvPr>
        </p:nvSpPr>
        <p:spPr>
          <a:xfrm>
            <a:off x="5003800" y="333375"/>
            <a:ext cx="36830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smtClean="0"/>
              <a:t>    </a:t>
            </a:r>
          </a:p>
          <a:p>
            <a:pPr eaLnBrk="1" hangingPunct="1">
              <a:buFont typeface="Arial" charset="0"/>
              <a:buNone/>
            </a:pPr>
            <a:endParaRPr lang="ru-RU" sz="1800" b="1" smtClean="0"/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                       </a:t>
            </a:r>
            <a:r>
              <a:rPr lang="ru-RU" sz="2000" b="1" smtClean="0"/>
              <a:t>Шинелев Федор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/>
              <a:t>                        Тимофеевич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                     (17.09.1913-05.02.1977)</a:t>
            </a:r>
          </a:p>
          <a:p>
            <a:pPr eaLnBrk="1" hangingPunct="1">
              <a:buFont typeface="Arial" charset="0"/>
              <a:buNone/>
            </a:pPr>
            <a:endParaRPr lang="ru-RU" sz="1800" b="1" smtClean="0"/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Воевал на Украине.  Во время Вов был ранен в глаз на вылет. Остался без глаза. Долго лежал в госпитале.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Награды: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орденом «Красной Звезды и Трудового Красного Знамени»</a:t>
            </a:r>
            <a:br>
              <a:rPr lang="ru-RU" sz="1600" smtClean="0"/>
            </a:br>
            <a:r>
              <a:rPr lang="ru-RU" sz="1600" smtClean="0"/>
              <a:t>юбилейной медалью «Двадцать лет  победы в Вов 1941-1945гг.»</a:t>
            </a:r>
            <a:br>
              <a:rPr lang="ru-RU" sz="1600" smtClean="0"/>
            </a:br>
            <a:r>
              <a:rPr lang="ru-RU" sz="1600" smtClean="0"/>
              <a:t>юбилейной медалью «50 лет Вооруженных сил СССР»</a:t>
            </a:r>
            <a:br>
              <a:rPr lang="ru-RU" sz="1600" smtClean="0"/>
            </a:br>
            <a:r>
              <a:rPr lang="ru-RU" sz="1600" smtClean="0"/>
              <a:t>юбилейной медалью «Тридцать лет победы  в Вов 1941-1945 гг. »</a:t>
            </a:r>
            <a:br>
              <a:rPr lang="ru-RU" sz="1600" smtClean="0"/>
            </a:br>
            <a:r>
              <a:rPr lang="ru-RU" sz="1600" smtClean="0"/>
              <a:t>медаль «</a:t>
            </a:r>
            <a:r>
              <a:rPr lang="en-US" sz="1600" smtClean="0"/>
              <a:t>XX</a:t>
            </a:r>
            <a:r>
              <a:rPr lang="ru-RU" sz="1600" smtClean="0"/>
              <a:t> лет победы в Великой Отечественной войне 1941-1945 гг.» </a:t>
            </a:r>
          </a:p>
        </p:txBody>
      </p:sp>
      <p:pic>
        <p:nvPicPr>
          <p:cNvPr id="10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18916823">
            <a:off x="-108449" y="16977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2646284">
            <a:off x="8028402" y="9476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7" descr="Изображение 198"/>
          <p:cNvPicPr>
            <a:picLocks noChangeAspect="1" noChangeArrowheads="1"/>
          </p:cNvPicPr>
          <p:nvPr/>
        </p:nvPicPr>
        <p:blipFill>
          <a:blip r:embed="rId3" cstate="print"/>
          <a:srcRect l="62706" b="13573"/>
          <a:stretch>
            <a:fillRect/>
          </a:stretch>
        </p:blipFill>
        <p:spPr bwMode="auto">
          <a:xfrm>
            <a:off x="5148263" y="549275"/>
            <a:ext cx="898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Изображение 206"/>
          <p:cNvPicPr>
            <a:picLocks noChangeAspect="1" noChangeArrowheads="1"/>
          </p:cNvPicPr>
          <p:nvPr/>
        </p:nvPicPr>
        <p:blipFill>
          <a:blip r:embed="rId4" cstate="print"/>
          <a:srcRect r="60609" b="66516"/>
          <a:stretch>
            <a:fillRect/>
          </a:stretch>
        </p:blipFill>
        <p:spPr bwMode="auto">
          <a:xfrm>
            <a:off x="900113" y="476250"/>
            <a:ext cx="11509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850" y="32146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Segoe UI Light" pitchFamily="34" charset="0"/>
                <a:cs typeface="Segoe UI" pitchFamily="34" charset="0"/>
              </a:rPr>
              <a:t> </a:t>
            </a:r>
            <a:endParaRPr lang="ru-RU" sz="2400" b="1"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20482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5818187"/>
          </a:xfrm>
        </p:spPr>
        <p:txBody>
          <a:bodyPr/>
          <a:lstStyle/>
          <a:p>
            <a:pPr algn="l" eaLnBrk="1" hangingPunct="1"/>
            <a:r>
              <a:rPr lang="ru-RU" sz="1800" b="1" smtClean="0"/>
              <a:t>        Сокарчук Григорий Иванович</a:t>
            </a:r>
            <a:br>
              <a:rPr lang="ru-RU" sz="1800" b="1" smtClean="0"/>
            </a:br>
            <a:r>
              <a:rPr lang="ru-RU" sz="1600" smtClean="0"/>
              <a:t>(1918-1965гг.)</a:t>
            </a:r>
            <a:br>
              <a:rPr lang="ru-RU" sz="1600" smtClean="0"/>
            </a:br>
            <a:r>
              <a:rPr lang="ru-RU" sz="1600" smtClean="0"/>
              <a:t>В 1942 году был призван на фронт летчиком-истребителем. Через полгода отправили на Карело-Финский фронт, где он пробыл почти год. В 1943 году его полк перебросили под г. Хельсинки, где шли ожесточенный бои. Там он получил тяжелое ранение. В госпитале пробыл 3 месяца. После выздоровления отправился в танковые войска. Был в боях за Кенигсберг, дошел до Берлина.</a:t>
            </a:r>
            <a:br>
              <a:rPr lang="ru-RU" sz="1600" smtClean="0"/>
            </a:br>
            <a:r>
              <a:rPr lang="ru-RU" sz="1600" smtClean="0"/>
              <a:t>Награды:</a:t>
            </a:r>
            <a:br>
              <a:rPr lang="ru-RU" sz="1600" smtClean="0"/>
            </a:br>
            <a:r>
              <a:rPr lang="ru-RU" sz="1600" smtClean="0"/>
              <a:t> орденом «Красной Звезды и Трудового Красного Знамени»</a:t>
            </a:r>
            <a:br>
              <a:rPr lang="ru-RU" sz="1600" smtClean="0"/>
            </a:br>
            <a:r>
              <a:rPr lang="ru-RU" sz="1600" smtClean="0"/>
              <a:t>юбилейной медалью «Двадцать лет  победы в Вов 1941-1945гг.»</a:t>
            </a:r>
            <a:br>
              <a:rPr lang="ru-RU" sz="1600" smtClean="0"/>
            </a:br>
            <a:r>
              <a:rPr lang="ru-RU" sz="1600" smtClean="0"/>
              <a:t>юбилейной медалью «50 лет Вооруженных сил СССР»</a:t>
            </a:r>
            <a:br>
              <a:rPr lang="ru-RU" sz="1600" smtClean="0"/>
            </a:br>
            <a:r>
              <a:rPr lang="ru-RU" sz="1600" smtClean="0"/>
              <a:t>юбилейной медалью «Тридцать лет победы  в Вов 1941-1945 гг. »</a:t>
            </a:r>
            <a:br>
              <a:rPr lang="ru-RU" sz="1600" smtClean="0"/>
            </a:br>
            <a:r>
              <a:rPr lang="ru-RU" sz="1600" smtClean="0"/>
              <a:t>медаль «</a:t>
            </a:r>
            <a:r>
              <a:rPr lang="en-US" sz="1600" smtClean="0"/>
              <a:t>XX</a:t>
            </a:r>
            <a:r>
              <a:rPr lang="ru-RU" sz="1600" smtClean="0"/>
              <a:t> лет победы в Великой Отечественной войне 1941-1945 гг.» </a:t>
            </a:r>
            <a:br>
              <a:rPr lang="ru-RU" sz="1600" smtClean="0"/>
            </a:br>
            <a:endParaRPr lang="ru-RU" sz="1800" b="1" smtClean="0"/>
          </a:p>
        </p:txBody>
      </p:sp>
      <p:sp>
        <p:nvSpPr>
          <p:cNvPr id="20483" name="Содержимое 8"/>
          <p:cNvSpPr>
            <a:spLocks noGrp="1"/>
          </p:cNvSpPr>
          <p:nvPr>
            <p:ph idx="1"/>
          </p:nvPr>
        </p:nvSpPr>
        <p:spPr>
          <a:xfrm>
            <a:off x="5003800" y="333375"/>
            <a:ext cx="36830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smtClean="0"/>
              <a:t>         Русаков Александр Ильич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                 (1919-1977гг.)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Родился в с. Бурное республика Казахстан. Был призван в 1941 году. Работал в госпитале, лечил раненых. Под Сталинградом был ранен и контужен. 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Награды: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орденом «Красной Звезды и Трудового Красного Знамени»</a:t>
            </a:r>
            <a:br>
              <a:rPr lang="ru-RU" sz="1600" smtClean="0"/>
            </a:br>
            <a:r>
              <a:rPr lang="ru-RU" sz="1600" smtClean="0"/>
              <a:t>юбилейной медалью «Двадцать лет  победы в Вов 1941-1945гг.»</a:t>
            </a:r>
            <a:br>
              <a:rPr lang="ru-RU" sz="1600" smtClean="0"/>
            </a:br>
            <a:r>
              <a:rPr lang="ru-RU" sz="1600" smtClean="0"/>
              <a:t>юбилейной медалью «50 лет Вооруженных сил СССР»</a:t>
            </a:r>
            <a:br>
              <a:rPr lang="ru-RU" sz="1600" smtClean="0"/>
            </a:br>
            <a:r>
              <a:rPr lang="ru-RU" sz="1600" smtClean="0"/>
              <a:t>юбилейной медалью «Тридцать лет победы  в Вов 1941-1945 гг. »</a:t>
            </a:r>
            <a:br>
              <a:rPr lang="ru-RU" sz="1600" smtClean="0"/>
            </a:br>
            <a:r>
              <a:rPr lang="ru-RU" sz="1600" smtClean="0"/>
              <a:t>медаль «</a:t>
            </a:r>
            <a:r>
              <a:rPr lang="en-US" sz="1600" smtClean="0"/>
              <a:t>XX</a:t>
            </a:r>
            <a:r>
              <a:rPr lang="ru-RU" sz="1600" smtClean="0"/>
              <a:t> лет победы в Великой Отечественной войне 1941-1945 гг.»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 </a:t>
            </a:r>
          </a:p>
        </p:txBody>
      </p:sp>
      <p:pic>
        <p:nvPicPr>
          <p:cNvPr id="10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18916823">
            <a:off x="-108449" y="16977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2646284">
            <a:off x="8028402" y="9476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850" y="32146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Segoe UI Light" pitchFamily="34" charset="0"/>
                <a:cs typeface="Segoe UI" pitchFamily="34" charset="0"/>
              </a:rPr>
              <a:t> </a:t>
            </a:r>
            <a:endParaRPr lang="ru-RU" sz="2400" b="1"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21506" name="Заголовок 7"/>
          <p:cNvSpPr>
            <a:spLocks noGrp="1"/>
          </p:cNvSpPr>
          <p:nvPr>
            <p:ph type="title"/>
          </p:nvPr>
        </p:nvSpPr>
        <p:spPr>
          <a:xfrm>
            <a:off x="468313" y="260350"/>
            <a:ext cx="3898900" cy="5818188"/>
          </a:xfrm>
        </p:spPr>
        <p:txBody>
          <a:bodyPr/>
          <a:lstStyle/>
          <a:p>
            <a:pPr algn="l" eaLnBrk="1" hangingPunct="1"/>
            <a:r>
              <a:rPr lang="ru-RU" sz="1600" b="1" smtClean="0"/>
              <a:t>                     Селин Александр Петрович</a:t>
            </a:r>
            <a:br>
              <a:rPr lang="ru-RU" sz="1600" b="1" smtClean="0"/>
            </a:br>
            <a:r>
              <a:rPr lang="ru-RU" sz="1600" b="1" smtClean="0"/>
              <a:t>                                     </a:t>
            </a:r>
            <a:r>
              <a:rPr lang="ru-RU" sz="1400" smtClean="0"/>
              <a:t>(1911-2007гг.) </a:t>
            </a:r>
            <a:br>
              <a:rPr lang="ru-RU" sz="1400" smtClean="0"/>
            </a:br>
            <a:r>
              <a:rPr lang="ru-RU" sz="1600" smtClean="0"/>
              <a:t>В ряды Советской Армии был призван в 1941 году. Воевал на 1-м Белорусском фронте. Дошел до Берлина. </a:t>
            </a:r>
            <a:br>
              <a:rPr lang="ru-RU" sz="1600" smtClean="0"/>
            </a:br>
            <a:r>
              <a:rPr lang="ru-RU" sz="1600" smtClean="0"/>
              <a:t> </a:t>
            </a:r>
            <a:endParaRPr lang="ru-RU" sz="1600" b="1" smtClean="0"/>
          </a:p>
        </p:txBody>
      </p:sp>
      <p:sp>
        <p:nvSpPr>
          <p:cNvPr id="21507" name="Содержимое 8"/>
          <p:cNvSpPr>
            <a:spLocks noGrp="1"/>
          </p:cNvSpPr>
          <p:nvPr>
            <p:ph idx="1"/>
          </p:nvPr>
        </p:nvSpPr>
        <p:spPr>
          <a:xfrm>
            <a:off x="5003800" y="333375"/>
            <a:ext cx="36830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smtClean="0"/>
              <a:t>        Награжден: </a:t>
            </a:r>
            <a:br>
              <a:rPr lang="ru-RU" sz="1600" smtClean="0"/>
            </a:br>
            <a:r>
              <a:rPr lang="ru-RU" sz="1600" smtClean="0"/>
              <a:t>орденом «Красной Звезды»</a:t>
            </a:r>
            <a:br>
              <a:rPr lang="ru-RU" sz="1600" smtClean="0"/>
            </a:br>
            <a:r>
              <a:rPr lang="ru-RU" sz="1600" smtClean="0"/>
              <a:t>юбилейной медалью «Двадцать лет  победы в Вов 1941-1945гг.»</a:t>
            </a:r>
            <a:br>
              <a:rPr lang="ru-RU" sz="1600" smtClean="0"/>
            </a:br>
            <a:r>
              <a:rPr lang="ru-RU" sz="1600" smtClean="0"/>
              <a:t>юбилейной медалью «50 лет Вооруженных сил СССР»</a:t>
            </a:r>
            <a:br>
              <a:rPr lang="ru-RU" sz="1600" smtClean="0"/>
            </a:br>
            <a:r>
              <a:rPr lang="ru-RU" sz="1600" smtClean="0"/>
              <a:t>юбилейной медалью «Тридцать лет победы  в Вов 1941-1945 гг. »</a:t>
            </a:r>
            <a:br>
              <a:rPr lang="ru-RU" sz="1600" smtClean="0"/>
            </a:br>
            <a:r>
              <a:rPr lang="ru-RU" sz="1600" smtClean="0"/>
              <a:t>  юбилейной медалью  «60 лет Вооруженных сил СССР»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юбилейной медалью «Сорок лет победы в Вов 1941-1945 гг.»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юбилейной медалью «70 лет Вооруженных сил СССР»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юбилейной медалью « 50 лет победы в Вов 1941-1945 гг.»</a:t>
            </a:r>
          </a:p>
        </p:txBody>
      </p:sp>
      <p:pic>
        <p:nvPicPr>
          <p:cNvPr id="10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18916823">
            <a:off x="-108449" y="16977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2646284">
            <a:off x="8028402" y="9476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7" descr="Изображение 207"/>
          <p:cNvPicPr>
            <a:picLocks noChangeAspect="1" noChangeArrowheads="1"/>
          </p:cNvPicPr>
          <p:nvPr/>
        </p:nvPicPr>
        <p:blipFill>
          <a:blip r:embed="rId3" cstate="print"/>
          <a:srcRect l="17973" t="8386" r="21948" b="41447"/>
          <a:stretch>
            <a:fillRect/>
          </a:stretch>
        </p:blipFill>
        <p:spPr bwMode="auto">
          <a:xfrm>
            <a:off x="755650" y="476250"/>
            <a:ext cx="11525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23850" y="32146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Segoe UI Light" pitchFamily="34" charset="0"/>
                <a:cs typeface="Segoe UI" pitchFamily="34" charset="0"/>
              </a:rPr>
              <a:t> </a:t>
            </a:r>
            <a:endParaRPr lang="ru-RU" sz="2400" b="1"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26627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3898900" cy="5818188"/>
          </a:xfrm>
        </p:spPr>
        <p:txBody>
          <a:bodyPr/>
          <a:lstStyle/>
          <a:p>
            <a:pPr eaLnBrk="1" hangingPunct="1"/>
            <a:r>
              <a:rPr lang="ru-RU" sz="1600" b="1" dirty="0" smtClean="0"/>
              <a:t>          </a:t>
            </a:r>
            <a:r>
              <a:rPr lang="ru-RU" sz="1600" b="1" dirty="0" smtClean="0">
                <a:latin typeface="Arial" charset="0"/>
              </a:rPr>
              <a:t>Черкасов </a:t>
            </a:r>
            <a:r>
              <a:rPr lang="ru-RU" sz="1600" b="1" dirty="0" err="1" smtClean="0">
                <a:latin typeface="Arial" charset="0"/>
              </a:rPr>
              <a:t>Митрофан</a:t>
            </a:r>
            <a:r>
              <a:rPr lang="ru-RU" sz="1600" b="1" dirty="0" smtClean="0">
                <a:latin typeface="Arial" charset="0"/>
              </a:rPr>
              <a:t> Никитович </a:t>
            </a:r>
            <a:r>
              <a:rPr lang="ru-RU" sz="1600" b="1" dirty="0" smtClean="0"/>
              <a:t>                                     </a:t>
            </a:r>
            <a:r>
              <a:rPr lang="ru-RU" sz="1400" dirty="0" smtClean="0"/>
              <a:t>(</a:t>
            </a:r>
            <a:r>
              <a:rPr lang="ru-RU" sz="1400" dirty="0" smtClean="0">
                <a:latin typeface="Arial" charset="0"/>
              </a:rPr>
              <a:t>24.12.1924</a:t>
            </a:r>
            <a:r>
              <a:rPr lang="ru-RU" sz="1400" dirty="0" smtClean="0"/>
              <a:t>-</a:t>
            </a:r>
            <a:r>
              <a:rPr lang="ru-RU" sz="1400" dirty="0" smtClean="0">
                <a:latin typeface="Arial" charset="0"/>
              </a:rPr>
              <a:t>16.04.1984</a:t>
            </a:r>
            <a:r>
              <a:rPr lang="ru-RU" sz="1400" dirty="0" smtClean="0"/>
              <a:t>гг.) </a:t>
            </a:r>
            <a:br>
              <a:rPr lang="ru-RU" sz="1400" dirty="0" smtClean="0"/>
            </a:br>
            <a:r>
              <a:rPr lang="ru-RU" sz="1600" dirty="0" smtClean="0"/>
              <a:t>В ряды Советской Армии был призван в </a:t>
            </a:r>
            <a:r>
              <a:rPr lang="ru-RU" sz="1600" dirty="0" smtClean="0">
                <a:latin typeface="Arial" charset="0"/>
              </a:rPr>
              <a:t>1942</a:t>
            </a:r>
            <a:r>
              <a:rPr lang="ru-RU" sz="1600" dirty="0" smtClean="0"/>
              <a:t> году. </a:t>
            </a:r>
            <a:r>
              <a:rPr lang="ru-RU" sz="1600" dirty="0" smtClean="0">
                <a:latin typeface="Arial" charset="0"/>
              </a:rPr>
              <a:t>В годы войны подносил заряды.</a:t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Награды были утеряны.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 </a:t>
            </a:r>
          </a:p>
        </p:txBody>
      </p:sp>
      <p:sp>
        <p:nvSpPr>
          <p:cNvPr id="26628" name="Содержимое 8"/>
          <p:cNvSpPr>
            <a:spLocks noGrp="1"/>
          </p:cNvSpPr>
          <p:nvPr>
            <p:ph idx="4294967295"/>
          </p:nvPr>
        </p:nvSpPr>
        <p:spPr>
          <a:xfrm>
            <a:off x="5003800" y="476250"/>
            <a:ext cx="36830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smtClean="0"/>
              <a:t>        </a:t>
            </a:r>
            <a:r>
              <a:rPr lang="ru-RU" sz="1600" smtClean="0">
                <a:latin typeface="Arial" charset="0"/>
              </a:rPr>
              <a:t>        </a:t>
            </a:r>
          </a:p>
          <a:p>
            <a:pPr eaLnBrk="1" hangingPunct="1">
              <a:buFont typeface="Arial" charset="0"/>
              <a:buNone/>
            </a:pPr>
            <a:endParaRPr lang="ru-RU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6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600" smtClean="0">
                <a:latin typeface="Arial" charset="0"/>
              </a:rPr>
              <a:t> </a:t>
            </a:r>
            <a:r>
              <a:rPr lang="ru-RU" sz="1600" b="1" smtClean="0">
                <a:latin typeface="Arial" charset="0"/>
              </a:rPr>
              <a:t>Уваров Михаил Иванович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>
                <a:latin typeface="Arial" charset="0"/>
              </a:rPr>
              <a:t>                   (1926-2010гг.)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>
                <a:latin typeface="Arial" charset="0"/>
              </a:rPr>
              <a:t>Был призван 8ноября 1943 года.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>
                <a:latin typeface="Arial" charset="0"/>
              </a:rPr>
              <a:t>Служил в отдельном полку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>
                <a:latin typeface="Arial" charset="0"/>
              </a:rPr>
              <a:t>минометчиком.</a:t>
            </a:r>
          </a:p>
        </p:txBody>
      </p:sp>
      <p:pic>
        <p:nvPicPr>
          <p:cNvPr id="10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18916823">
            <a:off x="-108449" y="16977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2646284">
            <a:off x="8028402" y="9476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Изображение 196"/>
          <p:cNvPicPr>
            <a:picLocks noChangeAspect="1" noChangeArrowheads="1"/>
          </p:cNvPicPr>
          <p:nvPr/>
        </p:nvPicPr>
        <p:blipFill>
          <a:blip r:embed="rId3" cstate="print"/>
          <a:srcRect r="52258" b="2470"/>
          <a:stretch>
            <a:fillRect/>
          </a:stretch>
        </p:blipFill>
        <p:spPr bwMode="auto">
          <a:xfrm>
            <a:off x="1476375" y="620713"/>
            <a:ext cx="1023923" cy="1379527"/>
          </a:xfrm>
          <a:prstGeom prst="rect">
            <a:avLst/>
          </a:prstGeom>
          <a:noFill/>
        </p:spPr>
      </p:pic>
      <p:pic>
        <p:nvPicPr>
          <p:cNvPr id="26633" name="Picture 9" descr="Изображение 1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57166"/>
            <a:ext cx="1093787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850" y="32146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Segoe UI Light" pitchFamily="34" charset="0"/>
                <a:cs typeface="Segoe UI" pitchFamily="34" charset="0"/>
              </a:rPr>
              <a:t> </a:t>
            </a:r>
            <a:endParaRPr lang="ru-RU" sz="2400" b="1"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22530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5818187"/>
          </a:xfrm>
        </p:spPr>
        <p:txBody>
          <a:bodyPr/>
          <a:lstStyle/>
          <a:p>
            <a:pPr algn="l" eaLnBrk="1" hangingPunct="1"/>
            <a:r>
              <a:rPr lang="ru-RU" sz="1800" b="1" smtClean="0"/>
              <a:t>     </a:t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/>
            </a:r>
            <a:br>
              <a:rPr lang="ru-RU" sz="1800" b="1" smtClean="0">
                <a:latin typeface="Arial" charset="0"/>
              </a:rPr>
            </a:br>
            <a:r>
              <a:rPr lang="ru-RU" sz="2000" smtClean="0"/>
              <a:t>Награжден: </a:t>
            </a:r>
            <a:br>
              <a:rPr lang="ru-RU" sz="2000" smtClean="0"/>
            </a:br>
            <a:r>
              <a:rPr lang="ru-RU" sz="2000" smtClean="0"/>
              <a:t>орденом «Красной Звезды»</a:t>
            </a:r>
            <a:br>
              <a:rPr lang="ru-RU" sz="2000" smtClean="0"/>
            </a:br>
            <a:r>
              <a:rPr lang="ru-RU" sz="2000" smtClean="0"/>
              <a:t>юбилейной медалью «Двадцать лет  победы в Вов 1941-1945гг.»</a:t>
            </a:r>
            <a:br>
              <a:rPr lang="ru-RU" sz="2000" smtClean="0"/>
            </a:br>
            <a:r>
              <a:rPr lang="ru-RU" sz="2000" smtClean="0"/>
              <a:t>юбилейной медалью «50 лет Вооруженных сил СССР»</a:t>
            </a:r>
            <a:br>
              <a:rPr lang="ru-RU" sz="2000" smtClean="0"/>
            </a:br>
            <a:r>
              <a:rPr lang="ru-RU" sz="2000" smtClean="0"/>
              <a:t>юбилейной медалью «Тридцать лет победы  в Вов 1941-1945 гг. » юбилейной медалью  «60 лет Вооруженных сил СССР»</a:t>
            </a:r>
            <a:br>
              <a:rPr lang="ru-RU" sz="2000" smtClean="0"/>
            </a:br>
            <a:r>
              <a:rPr lang="ru-RU" sz="2000" smtClean="0"/>
              <a:t>юбилейной медалью «Сорок лет победы в Вов 1941-1945 гг.»</a:t>
            </a:r>
            <a:br>
              <a:rPr lang="ru-RU" sz="2000" smtClean="0"/>
            </a:br>
            <a:r>
              <a:rPr lang="ru-RU" sz="2000" smtClean="0"/>
              <a:t> юбилейной медалью «70 лет Вооруженных сил СССР»</a:t>
            </a:r>
            <a:br>
              <a:rPr lang="ru-RU" sz="2000" smtClean="0"/>
            </a:br>
            <a:r>
              <a:rPr lang="ru-RU" sz="2000" smtClean="0"/>
              <a:t>юбилейной медалью « 50 лет победы в Вов 1941-1945 гг.»</a:t>
            </a:r>
            <a:br>
              <a:rPr lang="ru-RU" sz="2000" smtClean="0"/>
            </a:br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>
                <a:latin typeface="Arial" charset="0"/>
              </a:rPr>
              <a:t>                       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>
                <a:latin typeface="Arial" charset="0"/>
              </a:rPr>
              <a:t>                       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   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    </a:t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22531" name="Содержимое 8"/>
          <p:cNvSpPr>
            <a:spLocks noGrp="1"/>
          </p:cNvSpPr>
          <p:nvPr>
            <p:ph idx="1"/>
          </p:nvPr>
        </p:nvSpPr>
        <p:spPr>
          <a:xfrm>
            <a:off x="5003800" y="260350"/>
            <a:ext cx="36830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Arial" charset="0"/>
              </a:rPr>
              <a:t>                                Чурбаков Петр</a:t>
            </a:r>
            <a:r>
              <a:rPr lang="ru-RU" sz="1400" b="1" smtClean="0"/>
              <a:t> </a:t>
            </a:r>
            <a:r>
              <a:rPr lang="ru-RU" sz="1400" b="1" smtClean="0">
                <a:latin typeface="Arial" charset="0"/>
              </a:rPr>
              <a:t> </a:t>
            </a:r>
            <a:br>
              <a:rPr lang="ru-RU" sz="1400" b="1" smtClean="0">
                <a:latin typeface="Arial" charset="0"/>
              </a:rPr>
            </a:br>
            <a:r>
              <a:rPr lang="ru-RU" sz="1400" b="1" smtClean="0">
                <a:latin typeface="Arial" charset="0"/>
              </a:rPr>
              <a:t>                         Иванович                                                               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             </a:t>
            </a:r>
            <a:r>
              <a:rPr lang="ru-RU" sz="1200" smtClean="0">
                <a:latin typeface="Arial" charset="0"/>
              </a:rPr>
              <a:t>                     </a:t>
            </a:r>
            <a:r>
              <a:rPr lang="ru-RU" sz="1200" smtClean="0"/>
              <a:t>(1922г-1984г)</a:t>
            </a:r>
            <a:br>
              <a:rPr lang="ru-RU" sz="1200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>         </a:t>
            </a:r>
            <a:endParaRPr lang="ru-RU" sz="1400" b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400" b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Arial" charset="0"/>
              </a:rPr>
              <a:t>       </a:t>
            </a:r>
            <a:r>
              <a:rPr lang="ru-RU" sz="1400" b="1" smtClean="0"/>
              <a:t> </a:t>
            </a:r>
            <a:r>
              <a:rPr lang="ru-RU" sz="1200" smtClean="0"/>
              <a:t>В годы Вов воевал в разведке.</a:t>
            </a:r>
            <a:br>
              <a:rPr lang="ru-RU" sz="1200" smtClean="0"/>
            </a:br>
            <a:r>
              <a:rPr lang="ru-RU" sz="1200" smtClean="0"/>
              <a:t>Награжден: </a:t>
            </a:r>
            <a:br>
              <a:rPr lang="ru-RU" sz="1200" smtClean="0"/>
            </a:br>
            <a:r>
              <a:rPr lang="ru-RU" sz="1200" smtClean="0"/>
              <a:t>орденом «Красной Звезды»</a:t>
            </a:r>
            <a:br>
              <a:rPr lang="ru-RU" sz="1200" smtClean="0"/>
            </a:br>
            <a:r>
              <a:rPr lang="ru-RU" sz="1200" smtClean="0"/>
              <a:t>юбилейной медалью «Двадцать лет  победы в Вов 1941-1945гг.»</a:t>
            </a:r>
            <a:br>
              <a:rPr lang="ru-RU" sz="1200" smtClean="0"/>
            </a:br>
            <a:r>
              <a:rPr lang="ru-RU" sz="1200" smtClean="0"/>
              <a:t>юбилейной медалью «50 лет Вооруженных сил СССР»</a:t>
            </a:r>
            <a:br>
              <a:rPr lang="ru-RU" sz="1200" smtClean="0"/>
            </a:br>
            <a:r>
              <a:rPr lang="ru-RU" sz="1200" smtClean="0"/>
              <a:t>юбилейной медалью «Тридцать лет победы  в Вов 1941-1945 гг. »</a:t>
            </a:r>
            <a:br>
              <a:rPr lang="ru-RU" sz="1200" smtClean="0"/>
            </a:br>
            <a:r>
              <a:rPr lang="ru-RU" sz="1200" smtClean="0"/>
              <a:t> юбилейной медалью  «60 лет Вооруженных сил СССР»</a:t>
            </a:r>
            <a:br>
              <a:rPr lang="ru-RU" sz="1200" smtClean="0"/>
            </a:br>
            <a:r>
              <a:rPr lang="ru-RU" sz="1200" smtClean="0"/>
              <a:t> юбилейной медалью «Сорок лет победы в Вов 1941-1945 гг.»</a:t>
            </a:r>
            <a:br>
              <a:rPr lang="ru-RU" sz="1200" smtClean="0"/>
            </a:br>
            <a:r>
              <a:rPr lang="ru-RU" sz="1200" smtClean="0"/>
              <a:t> юбилейной медалью «70 лет Вооруженных сил СССР»</a:t>
            </a:r>
            <a:br>
              <a:rPr lang="ru-RU" sz="1200" smtClean="0"/>
            </a:br>
            <a:r>
              <a:rPr lang="ru-RU" sz="1200" smtClean="0"/>
              <a:t> юбилейной медалью « 50 лет победы в Вов 1941-1945 гг.»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endParaRPr lang="ru-RU" sz="1200" smtClean="0"/>
          </a:p>
        </p:txBody>
      </p:sp>
      <p:pic>
        <p:nvPicPr>
          <p:cNvPr id="10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18916823">
            <a:off x="-52886" y="72938"/>
            <a:ext cx="1115615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2646284">
            <a:off x="8028402" y="9476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7" descr="Изображение 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88913"/>
            <a:ext cx="11604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038725" y="620713"/>
            <a:ext cx="4105275" cy="5329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600" dirty="0" smtClean="0"/>
              <a:t>Я родилась после войны,</a:t>
            </a:r>
            <a:br>
              <a:rPr lang="ru-RU" sz="1600" dirty="0" smtClean="0"/>
            </a:br>
            <a:r>
              <a:rPr lang="ru-RU" sz="1600" dirty="0" smtClean="0"/>
              <a:t>Я выросла под светлым небом.</a:t>
            </a:r>
            <a:br>
              <a:rPr lang="ru-RU" sz="1600" dirty="0" smtClean="0"/>
            </a:br>
            <a:r>
              <a:rPr lang="ru-RU" sz="1600" dirty="0" smtClean="0"/>
              <a:t>Каким живу духовным хлебом?</a:t>
            </a:r>
            <a:br>
              <a:rPr lang="ru-RU" sz="1600" dirty="0" smtClean="0"/>
            </a:br>
            <a:r>
              <a:rPr lang="ru-RU" sz="1600" dirty="0" smtClean="0"/>
              <a:t>Чем дорожу я в эти дни?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Мы не слышали взрывов бомб,</a:t>
            </a:r>
            <a:br>
              <a:rPr lang="ru-RU" sz="1600" dirty="0" smtClean="0"/>
            </a:br>
            <a:r>
              <a:rPr lang="ru-RU" sz="1600" dirty="0" smtClean="0"/>
              <a:t>Не стояли холодными ночами за хлебом.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Мы не заем, что такое похоронки.</a:t>
            </a:r>
            <a:br>
              <a:rPr lang="ru-RU" sz="1600" dirty="0" smtClean="0"/>
            </a:br>
            <a:r>
              <a:rPr lang="ru-RU" sz="1600" dirty="0" smtClean="0"/>
              <a:t>Но, когда мы расспрашивали взрослых о войне,</a:t>
            </a:r>
            <a:br>
              <a:rPr lang="ru-RU" sz="1600" dirty="0" smtClean="0"/>
            </a:br>
            <a:r>
              <a:rPr lang="ru-RU" sz="1600" dirty="0" smtClean="0"/>
              <a:t>То почти в каждой семье кто-то погиб.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Пропал без вести</a:t>
            </a:r>
            <a:br>
              <a:rPr lang="ru-RU" sz="1600" dirty="0" smtClean="0"/>
            </a:br>
            <a:r>
              <a:rPr lang="ru-RU" sz="1600" dirty="0" smtClean="0"/>
              <a:t>Был в плену</a:t>
            </a:r>
            <a:br>
              <a:rPr lang="ru-RU" sz="1600" dirty="0" smtClean="0"/>
            </a:br>
            <a:r>
              <a:rPr lang="ru-RU" sz="1600" dirty="0" smtClean="0"/>
              <a:t>Умер от ран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В наших сердцах с огромной силой</a:t>
            </a:r>
            <a:br>
              <a:rPr lang="ru-RU" sz="1600" dirty="0" smtClean="0"/>
            </a:br>
            <a:r>
              <a:rPr lang="ru-RU" sz="1600" dirty="0" smtClean="0"/>
              <a:t>Стучат более 20 миллионов жизней погибших.</a:t>
            </a:r>
            <a:br>
              <a:rPr lang="ru-RU" sz="1600" dirty="0" smtClean="0"/>
            </a:br>
            <a:r>
              <a:rPr lang="ru-RU" sz="1600" dirty="0" smtClean="0"/>
              <a:t>Помните их!!!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latin typeface="Segoe UI Light" pitchFamily="34" charset="0"/>
            </a:endParaRPr>
          </a:p>
        </p:txBody>
      </p:sp>
      <p:pic>
        <p:nvPicPr>
          <p:cNvPr id="23554" name="Picture 2" descr="C:\Users\Светлана\Desktop\буклет ученика 1.jpg"/>
          <p:cNvPicPr>
            <a:picLocks noChangeAspect="1" noChangeArrowheads="1"/>
          </p:cNvPicPr>
          <p:nvPr/>
        </p:nvPicPr>
        <p:blipFill>
          <a:blip r:embed="rId2" cstate="print"/>
          <a:srcRect l="6688" t="83417" r="72836" b="9898"/>
          <a:stretch>
            <a:fillRect/>
          </a:stretch>
        </p:blipFill>
        <p:spPr bwMode="auto">
          <a:xfrm>
            <a:off x="5940425" y="6092825"/>
            <a:ext cx="18716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539750" y="260350"/>
            <a:ext cx="3744913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 sz="1600"/>
              <a:t>Родился в с. Клеповка Воронежской области. На фронт ушел в 1943 году. Воевал на Курской дуге.</a:t>
            </a:r>
          </a:p>
          <a:p>
            <a:r>
              <a:rPr lang="ru-RU" sz="1600"/>
              <a:t> Награжден: </a:t>
            </a:r>
            <a:br>
              <a:rPr lang="ru-RU" sz="1600"/>
            </a:br>
            <a:r>
              <a:rPr lang="ru-RU" sz="1600"/>
              <a:t>орденом «Красной Звезды» и орденом «Славы»</a:t>
            </a:r>
            <a:br>
              <a:rPr lang="ru-RU" sz="1600"/>
            </a:br>
            <a:r>
              <a:rPr lang="ru-RU" sz="1600"/>
              <a:t>юбилейной медалью «Двадцать лет  победы в Вов 1941-1945гг.»</a:t>
            </a:r>
            <a:br>
              <a:rPr lang="ru-RU" sz="1600"/>
            </a:br>
            <a:r>
              <a:rPr lang="ru-RU" sz="1600"/>
              <a:t>юбилейной медалью «50 лет Вооруженных сил СССР»</a:t>
            </a:r>
            <a:br>
              <a:rPr lang="ru-RU" sz="1600"/>
            </a:br>
            <a:r>
              <a:rPr lang="ru-RU" sz="1600"/>
              <a:t>юбилейной медалью «Тридцать лет победы  в Вов 1941-1945 гг. »</a:t>
            </a:r>
            <a:br>
              <a:rPr lang="ru-RU" sz="1600"/>
            </a:br>
            <a:r>
              <a:rPr lang="ru-RU" sz="1600"/>
              <a:t>  юбилейной медалью  «60 лет Вооруженных сил СССР»</a:t>
            </a:r>
          </a:p>
          <a:p>
            <a:r>
              <a:rPr lang="ru-RU" sz="1600"/>
              <a:t> юбилейной медалью «Сорок лет победы в Вов 1941-1945 гг.»</a:t>
            </a:r>
          </a:p>
          <a:p>
            <a:r>
              <a:rPr lang="ru-RU" sz="1600"/>
              <a:t>юбилейной медалью « 50 лет победы в Вов 1941-1945 гг.»</a:t>
            </a:r>
          </a:p>
          <a:p>
            <a:endParaRPr lang="ru-RU"/>
          </a:p>
        </p:txBody>
      </p:sp>
      <p:pic>
        <p:nvPicPr>
          <p:cNvPr id="6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3" cstate="print"/>
          <a:srcRect l="10211" t="4641" r="13828" b="9680"/>
          <a:stretch>
            <a:fillRect/>
          </a:stretch>
        </p:blipFill>
        <p:spPr bwMode="auto">
          <a:xfrm rot="18916823">
            <a:off x="-108449" y="16977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6" descr="ЧЕРКАСОВ 196"/>
          <p:cNvPicPr>
            <a:picLocks noChangeAspect="1" noChangeArrowheads="1"/>
          </p:cNvPicPr>
          <p:nvPr/>
        </p:nvPicPr>
        <p:blipFill>
          <a:blip r:embed="rId4" cstate="print"/>
          <a:srcRect r="54268" b="19965"/>
          <a:stretch>
            <a:fillRect/>
          </a:stretch>
        </p:blipFill>
        <p:spPr bwMode="auto">
          <a:xfrm>
            <a:off x="1042988" y="333375"/>
            <a:ext cx="936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2124075" y="404813"/>
            <a:ext cx="2376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Черкасов Василий Федорович</a:t>
            </a:r>
          </a:p>
          <a:p>
            <a:r>
              <a:rPr lang="ru-RU"/>
              <a:t>( род. 1925)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000" b="1" dirty="0" smtClean="0"/>
              <a:t>Актуальность</a:t>
            </a:r>
            <a:r>
              <a:rPr lang="ru-RU" sz="2000" b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Современное поколение часто упрекают в том, что оно не знает прошлого нашей страны, в том числе и событий Великой Отечественной войны. Для многих нынешних детей и подростков эта война и в самом деле далекая история… </a:t>
            </a:r>
            <a:br>
              <a:rPr lang="ru-RU" sz="2000" dirty="0" smtClean="0"/>
            </a:br>
            <a:r>
              <a:rPr lang="ru-RU" sz="2000" dirty="0" smtClean="0"/>
              <a:t>Ребенок, который узнаёт о войне из книг, воспринимает ее лишь как одно из многих в бесконечной цепи исторических событий, а не как нечто чрезвычайное, имеющее отношение ко всем и каждому, и что не имеет срока давности. В ходе беседы с учениками выяснилось, что они имеют ничтожно малое представление о Великой Отечественной войне, либо, не имеют его вообще. Но самое страшное – большинство из них не знали, какой след оставила война в их семьях, кто из родственников воевал, погиб или был ранен, какие имел награды.</a:t>
            </a:r>
            <a:br>
              <a:rPr lang="ru-RU" sz="2000" dirty="0" smtClean="0"/>
            </a:br>
            <a:r>
              <a:rPr lang="ru-RU" sz="2000" dirty="0" smtClean="0"/>
              <a:t>Таким образом, существует угроза утраты исторической памяти о самом важном и трагичном событии нашей Родины и всего мира в 20 веке – Великой Отечественной войне.</a:t>
            </a:r>
            <a:br>
              <a:rPr lang="ru-RU" sz="2000" dirty="0" smtClean="0"/>
            </a:br>
            <a:r>
              <a:rPr lang="ru-RU" sz="2000" dirty="0" smtClean="0"/>
              <a:t>Творческий проект  по созданию рукописной книги («Книги памяти») был успешно осуществлен в период с  января по май  2015 года.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5" y="642918"/>
            <a:ext cx="750099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Рукописной книги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Книги памяти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духовно-нравственных качеств личности учащихся; сохранение преемственности поколений; развитие навыков проектно - исследовательской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Универсальные учебные действия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регулятивные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определяет цель деятельности на уроке с помощью учителя;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учиться работать по предложенному учителем плану;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познавательные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ученик делает выводы о результате совместной работы класса и учителя;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ученик составляет алгоритм под руководством учителя;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коммуникативные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ученик слушает и понимает речь других;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ученик  договаривается и приходит к общему решению в совместной деятельности с одноклассниками, в том числе в ситуации столкновения интересов.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u="sng" dirty="0" smtClean="0"/>
              <a:t>1 этап Начальный</a:t>
            </a:r>
            <a:r>
              <a:rPr lang="ru-RU" sz="1800" dirty="0" smtClean="0"/>
              <a:t>  Цель: Формулировка проблемы, темы по нравственно-патриотическому воспитанию.</a:t>
            </a:r>
          </a:p>
          <a:p>
            <a:r>
              <a:rPr lang="ru-RU" sz="1800" dirty="0" smtClean="0"/>
              <a:t>Данный этап позволил определить проблему, тему и выбор участников данного проекта.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u="sng" dirty="0" smtClean="0"/>
              <a:t>2 этап  Планирование </a:t>
            </a:r>
            <a:r>
              <a:rPr lang="ru-RU" sz="1800" dirty="0" smtClean="0"/>
              <a:t>  Цель: Формулировка цели, задач и методов для их достижения</a:t>
            </a:r>
          </a:p>
          <a:p>
            <a:r>
              <a:rPr lang="ru-RU" sz="1800" dirty="0" smtClean="0"/>
              <a:t>Использованная форма работы позволила получить первый результат. Разработана теоретическая часть проекта и оформлена в соответствии с требованиями.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u="sng" dirty="0" smtClean="0"/>
              <a:t>3 этап Принятие решения</a:t>
            </a:r>
            <a:r>
              <a:rPr lang="ru-RU" sz="1800" dirty="0" smtClean="0"/>
              <a:t>  Цель: Выбор оптимального варианта планов деятельности.</a:t>
            </a:r>
          </a:p>
          <a:p>
            <a:r>
              <a:rPr lang="ru-RU" sz="1800" dirty="0" smtClean="0"/>
              <a:t>Работа с информацией, синтез и анализ идей  позволил выбрать оптимальный вариант плана деятельности</a:t>
            </a:r>
          </a:p>
          <a:p>
            <a:r>
              <a:rPr lang="ru-RU" sz="1800" u="sng" dirty="0" smtClean="0"/>
              <a:t>4 этап Выполнение</a:t>
            </a:r>
            <a:r>
              <a:rPr lang="ru-RU" sz="1800" dirty="0" smtClean="0"/>
              <a:t>  Цель: Реализация проекта в образовательную практику.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sz="2000" dirty="0" smtClean="0"/>
              <a:t>В результате работы над проектом школьники достигли </a:t>
            </a:r>
            <a:r>
              <a:rPr lang="ru-RU" sz="2000" b="1" dirty="0" smtClean="0"/>
              <a:t>следующих результатов</a:t>
            </a:r>
            <a:r>
              <a:rPr lang="ru-RU" sz="2000" dirty="0" smtClean="0"/>
              <a:t>:</a:t>
            </a:r>
          </a:p>
          <a:p>
            <a:pPr lvl="0"/>
            <a:r>
              <a:rPr lang="ru-RU" sz="2000" dirty="0" smtClean="0"/>
              <a:t>- сохранили память о тех, кто воевал на фронтах Великой Отечественной войны 1941-1945гг и добывал Победу в тылу;</a:t>
            </a:r>
          </a:p>
          <a:p>
            <a:pPr lvl="0"/>
            <a:r>
              <a:rPr lang="ru-RU" sz="2000" dirty="0" smtClean="0"/>
              <a:t>- появился интерес к изучению истории Российского государства на примерах участия родственников в войне;</a:t>
            </a:r>
          </a:p>
          <a:p>
            <a:pPr lvl="0"/>
            <a:r>
              <a:rPr lang="ru-RU" sz="2000" dirty="0" smtClean="0"/>
              <a:t>- возникло чувство уважения к ветеранам войны;</a:t>
            </a:r>
          </a:p>
          <a:p>
            <a:pPr lvl="0"/>
            <a:r>
              <a:rPr lang="ru-RU" sz="2000" dirty="0" smtClean="0"/>
              <a:t>- приобрели навыки поисково-исследовательской </a:t>
            </a:r>
            <a:r>
              <a:rPr lang="ru-RU" sz="2000" dirty="0" smtClean="0"/>
              <a:t>работы.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076056" y="260648"/>
            <a:ext cx="3744416" cy="60486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КНИГА ПАМЯТИ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«Мы помним, гордимся, благодарим…»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49275"/>
            <a:ext cx="2840038" cy="5089525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Авторы: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Андросов Алексей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Беликова Дарья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Беликова Мария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Воробцов Артем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err="1" smtClean="0">
                <a:solidFill>
                  <a:schemeClr val="tx1"/>
                </a:solidFill>
              </a:rPr>
              <a:t>Гаценко</a:t>
            </a:r>
            <a:r>
              <a:rPr lang="ru-RU" sz="1600" dirty="0" smtClean="0">
                <a:solidFill>
                  <a:schemeClr val="tx1"/>
                </a:solidFill>
              </a:rPr>
              <a:t> Виктория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err="1" smtClean="0">
                <a:solidFill>
                  <a:schemeClr val="tx1"/>
                </a:solidFill>
              </a:rPr>
              <a:t>Григоренко</a:t>
            </a:r>
            <a:r>
              <a:rPr lang="ru-RU" sz="1600" dirty="0" smtClean="0">
                <a:solidFill>
                  <a:schemeClr val="tx1"/>
                </a:solidFill>
              </a:rPr>
              <a:t> Антон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Гончаренко Анатолий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err="1" smtClean="0">
                <a:solidFill>
                  <a:schemeClr val="tx1"/>
                </a:solidFill>
              </a:rPr>
              <a:t>Ильяшенко</a:t>
            </a:r>
            <a:r>
              <a:rPr lang="ru-RU" sz="1600" dirty="0" smtClean="0">
                <a:solidFill>
                  <a:schemeClr val="tx1"/>
                </a:solidFill>
              </a:rPr>
              <a:t> Екатерина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Кузнецова Анна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err="1" smtClean="0">
                <a:solidFill>
                  <a:schemeClr val="tx1"/>
                </a:solidFill>
              </a:rPr>
              <a:t>Кичапов</a:t>
            </a:r>
            <a:r>
              <a:rPr lang="ru-RU" sz="1600" dirty="0" smtClean="0">
                <a:solidFill>
                  <a:schemeClr val="tx1"/>
                </a:solidFill>
              </a:rPr>
              <a:t> Александр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Лепехина Яна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err="1" smtClean="0">
                <a:solidFill>
                  <a:schemeClr val="tx1"/>
                </a:solidFill>
              </a:rPr>
              <a:t>Милованова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smtClean="0">
                <a:solidFill>
                  <a:schemeClr val="tx1"/>
                </a:solidFill>
              </a:rPr>
              <a:t>Кристинар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Терентьев Сергей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Уварова Анастасия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Хаустова Татьяна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8" name="Picture 2" descr="C:\Users\Светлана\Desktop\i8HN88X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5085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827088" y="333375"/>
            <a:ext cx="3673475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1600" smtClean="0"/>
              <a:t>Хранить нам славу предков надлежит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600" smtClean="0"/>
              <a:t>И ты не гость, не временный посредник,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600" smtClean="0"/>
              <a:t>История тебе принадлежит!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600" smtClean="0"/>
              <a:t>России прозревающий наследник!</a:t>
            </a:r>
          </a:p>
          <a:p>
            <a:pPr algn="r" eaLnBrk="1" hangingPunct="1">
              <a:buFont typeface="Arial" charset="0"/>
              <a:buNone/>
            </a:pPr>
            <a:r>
              <a:rPr lang="ru-RU" altLang="ru-RU" sz="1600" smtClean="0"/>
              <a:t>В.Сорокин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             Прошло много времени со Дня Победы нашего народа в Великой Отечественной войне, и учащиеся нашего класса и их родители мало знают об этой войне, не задумываются, какой след оставила война в их семьях?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             Живых свидетелей событий военного времени с каждым годом становится все меньше. Это люди преклонного возраста - прадедушки и прабабушки учащихся нашего класса. Возможно, их родственники были участниками Великой Отечественной войны, работали в тылу и внесли вклад в Победу над фашистской Германией.</a:t>
            </a:r>
          </a:p>
          <a:p>
            <a:pPr eaLnBrk="1" hangingPunct="1">
              <a:buFont typeface="Arial" charset="0"/>
              <a:buNone/>
            </a:pPr>
            <a:endParaRPr lang="ru-RU" altLang="ru-RU" sz="1600" smtClean="0"/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5003800" y="765175"/>
            <a:ext cx="3924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50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18916823">
            <a:off x="-108449" y="16977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2646284">
            <a:off x="8028402" y="9476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5148263" y="1196975"/>
            <a:ext cx="37449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/>
              <a:t>     </a:t>
            </a:r>
            <a:r>
              <a:rPr lang="ru-RU" sz="1600" b="1"/>
              <a:t>Донская Ольга </a:t>
            </a:r>
          </a:p>
          <a:p>
            <a:pPr algn="ctr"/>
            <a:r>
              <a:rPr lang="ru-RU" sz="1600" b="1"/>
              <a:t>Кузьминична                  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>(24.07.1919г-12.01.2011) </a:t>
            </a:r>
          </a:p>
          <a:p>
            <a:r>
              <a:rPr lang="ru-RU" sz="1600"/>
              <a:t>В годы Вов копала окопы. Награждена удостоверением за доблестный труд, юбилейной медалью «50 лет победы в Великой Отечественной войне»,</a:t>
            </a:r>
            <a:br>
              <a:rPr lang="ru-RU" sz="1600"/>
            </a:br>
            <a:r>
              <a:rPr lang="ru-RU" sz="1600"/>
              <a:t>юбилейной медалью «60 лет победы в Великой Отечественной войне» .</a:t>
            </a:r>
          </a:p>
        </p:txBody>
      </p:sp>
      <p:pic>
        <p:nvPicPr>
          <p:cNvPr id="14342" name="Picture 7" descr="Изображение 205"/>
          <p:cNvPicPr>
            <a:picLocks noChangeAspect="1" noChangeArrowheads="1"/>
          </p:cNvPicPr>
          <p:nvPr/>
        </p:nvPicPr>
        <p:blipFill>
          <a:blip r:embed="rId3" cstate="print"/>
          <a:srcRect l="11377" t="15863" r="9145" b="10297"/>
          <a:stretch>
            <a:fillRect/>
          </a:stretch>
        </p:blipFill>
        <p:spPr bwMode="auto">
          <a:xfrm>
            <a:off x="5219700" y="83661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850" y="32146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Segoe UI Light" pitchFamily="34" charset="0"/>
                <a:cs typeface="Segoe UI" pitchFamily="34" charset="0"/>
              </a:rPr>
              <a:t> </a:t>
            </a:r>
            <a:endParaRPr lang="ru-RU" sz="2400" b="1"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15362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5818187"/>
          </a:xfrm>
        </p:spPr>
        <p:txBody>
          <a:bodyPr/>
          <a:lstStyle/>
          <a:p>
            <a:pPr algn="l" eaLnBrk="1" hangingPunct="1"/>
            <a:r>
              <a:rPr lang="ru-RU" sz="1600" smtClean="0"/>
              <a:t>                           </a:t>
            </a:r>
            <a:r>
              <a:rPr lang="ru-RU" sz="1600" b="1" smtClean="0"/>
              <a:t>Манжурин Порфирий</a:t>
            </a:r>
            <a:br>
              <a:rPr lang="ru-RU" sz="1600" b="1" smtClean="0"/>
            </a:br>
            <a:r>
              <a:rPr lang="ru-RU" sz="1600" b="1" smtClean="0"/>
              <a:t>                                  Филиппович </a:t>
            </a:r>
            <a:br>
              <a:rPr lang="ru-RU" sz="1600" b="1" smtClean="0"/>
            </a:br>
            <a:r>
              <a:rPr lang="ru-RU" sz="1600" b="1" smtClean="0"/>
              <a:t>                         </a:t>
            </a:r>
            <a:r>
              <a:rPr lang="ru-RU" sz="1600" smtClean="0"/>
              <a:t> (15.02.1915г-09.08.1996)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В годы ВОв  воевал под Сталинградом в «447стрелковом полку»-был стрелком с октября 1941 года по июнь 1942 года. С июня 1942 года по август 1942 года в «27 стрелковой дивизии». С августа 1942 года по январь 1943 года был минометчиком в «414 запасном батальоне». С января 1943 года попадает в 3-ю  парашютно-десантную бригаду.   В этом же году попадает в плен.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15363" name="Содержимое 8"/>
          <p:cNvSpPr>
            <a:spLocks noGrp="1"/>
          </p:cNvSpPr>
          <p:nvPr>
            <p:ph idx="1"/>
          </p:nvPr>
        </p:nvSpPr>
        <p:spPr>
          <a:xfrm>
            <a:off x="5003800" y="333375"/>
            <a:ext cx="36830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smtClean="0"/>
              <a:t>      Награжден: </a:t>
            </a:r>
            <a:br>
              <a:rPr lang="ru-RU" sz="1600" smtClean="0"/>
            </a:br>
            <a:r>
              <a:rPr lang="ru-RU" sz="1600" smtClean="0"/>
              <a:t>орденом «Красной Звезды»</a:t>
            </a:r>
            <a:br>
              <a:rPr lang="ru-RU" sz="1600" smtClean="0"/>
            </a:br>
            <a:r>
              <a:rPr lang="ru-RU" sz="1600" smtClean="0"/>
              <a:t>юбилейной медалью «Двадцать лет  победы в Вов 1941-1945гг.»</a:t>
            </a:r>
            <a:br>
              <a:rPr lang="ru-RU" sz="1600" smtClean="0"/>
            </a:br>
            <a:r>
              <a:rPr lang="ru-RU" sz="1600" smtClean="0"/>
              <a:t>юбилейной медалью «50 лет Вооруженных сил СССР»</a:t>
            </a:r>
            <a:br>
              <a:rPr lang="ru-RU" sz="1600" smtClean="0"/>
            </a:br>
            <a:r>
              <a:rPr lang="ru-RU" sz="1600" smtClean="0"/>
              <a:t>юбилейной медалью «Тридцать лет победы  в Вов 1941-1945 гг. »</a:t>
            </a:r>
            <a:br>
              <a:rPr lang="ru-RU" sz="1600" smtClean="0"/>
            </a:br>
            <a:r>
              <a:rPr lang="ru-RU" sz="1600" smtClean="0"/>
              <a:t>  юбилейной медалью  «60 лет Вооруженных сил СССР»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юбилейной медалью «Сорок лет победы в Вов 1941-1945 гг.»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орденом «Отечественной войны </a:t>
            </a:r>
            <a:r>
              <a:rPr lang="en-US" sz="1600" smtClean="0"/>
              <a:t>I</a:t>
            </a:r>
            <a:r>
              <a:rPr lang="ru-RU" sz="1600" smtClean="0"/>
              <a:t> степени»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юбилейной медалью «70 лет Вооруженных сил СССР»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юбилейной медалью « 50 лет победы в Вов 1941-1945 гг.»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медалью «Жукова»</a:t>
            </a:r>
          </a:p>
        </p:txBody>
      </p:sp>
      <p:pic>
        <p:nvPicPr>
          <p:cNvPr id="10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18916823">
            <a:off x="-108449" y="16977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2646284">
            <a:off x="8028402" y="9476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7" descr="Изображение 203"/>
          <p:cNvPicPr>
            <a:picLocks noChangeAspect="1" noChangeArrowheads="1"/>
          </p:cNvPicPr>
          <p:nvPr/>
        </p:nvPicPr>
        <p:blipFill>
          <a:blip r:embed="rId3" cstate="print"/>
          <a:srcRect l="13470" t="6163" r="12720" b="13828"/>
          <a:stretch>
            <a:fillRect/>
          </a:stretch>
        </p:blipFill>
        <p:spPr bwMode="auto">
          <a:xfrm>
            <a:off x="827088" y="908050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850" y="32146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Segoe UI Light" pitchFamily="34" charset="0"/>
                <a:cs typeface="Segoe UI" pitchFamily="34" charset="0"/>
              </a:rPr>
              <a:t> </a:t>
            </a:r>
            <a:endParaRPr lang="ru-RU" sz="2400" b="1">
              <a:solidFill>
                <a:srgbClr val="C00000"/>
              </a:solidFill>
              <a:latin typeface="Segoe UI Light" pitchFamily="34" charset="0"/>
            </a:endParaRPr>
          </a:p>
        </p:txBody>
      </p:sp>
      <p:sp>
        <p:nvSpPr>
          <p:cNvPr id="16386" name="Заголовок 7"/>
          <p:cNvSpPr>
            <a:spLocks noGrp="1"/>
          </p:cNvSpPr>
          <p:nvPr>
            <p:ph type="title"/>
          </p:nvPr>
        </p:nvSpPr>
        <p:spPr>
          <a:xfrm>
            <a:off x="468313" y="260350"/>
            <a:ext cx="3898900" cy="5818188"/>
          </a:xfrm>
        </p:spPr>
        <p:txBody>
          <a:bodyPr/>
          <a:lstStyle/>
          <a:p>
            <a:pPr algn="l" eaLnBrk="1" hangingPunct="1"/>
            <a:r>
              <a:rPr lang="ru-RU" sz="1800" b="1" smtClean="0"/>
              <a:t>Молибога Матрена Лазаревна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          (15.03.1912г-05.10.1995г)</a:t>
            </a:r>
            <a:br>
              <a:rPr lang="ru-RU" sz="1600" smtClean="0"/>
            </a:br>
            <a:r>
              <a:rPr lang="ru-RU" sz="1600" smtClean="0"/>
              <a:t>В годы Вов под г. Курск работала поваром в эшелоне, привозящем солдат на фронт .</a:t>
            </a:r>
            <a:br>
              <a:rPr lang="ru-RU" sz="1600" smtClean="0"/>
            </a:br>
            <a:r>
              <a:rPr lang="ru-RU" sz="1600" smtClean="0"/>
              <a:t>Награды были утеряны.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   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                      </a:t>
            </a:r>
            <a:r>
              <a:rPr lang="ru-RU" sz="1800" b="1" smtClean="0"/>
              <a:t>Лепехин Алексей</a:t>
            </a:r>
            <a:br>
              <a:rPr lang="ru-RU" sz="1800" b="1" smtClean="0"/>
            </a:br>
            <a:r>
              <a:rPr lang="ru-RU" sz="1800" b="1" smtClean="0"/>
              <a:t>                               Иванович</a:t>
            </a:r>
            <a:br>
              <a:rPr lang="ru-RU" sz="1800" b="1" smtClean="0"/>
            </a:br>
            <a:r>
              <a:rPr lang="ru-RU" sz="1600" smtClean="0"/>
              <a:t>                           (26.03.1921Г-23.05.2007) </a:t>
            </a:r>
            <a:br>
              <a:rPr lang="ru-RU" sz="1600" smtClean="0"/>
            </a:br>
            <a:r>
              <a:rPr lang="ru-RU" sz="1600" smtClean="0"/>
              <a:t>Прошел всю войну разведчиком в              звании сержант.</a:t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16387" name="Содержимое 8"/>
          <p:cNvSpPr>
            <a:spLocks noGrp="1"/>
          </p:cNvSpPr>
          <p:nvPr>
            <p:ph idx="1"/>
          </p:nvPr>
        </p:nvSpPr>
        <p:spPr>
          <a:xfrm>
            <a:off x="5003800" y="333375"/>
            <a:ext cx="36830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smtClean="0"/>
              <a:t>Награжден: </a:t>
            </a:r>
            <a:br>
              <a:rPr lang="ru-RU" sz="1600" smtClean="0"/>
            </a:br>
            <a:r>
              <a:rPr lang="ru-RU" sz="1600" smtClean="0"/>
              <a:t>орденом «Красной Звезды»</a:t>
            </a:r>
            <a:br>
              <a:rPr lang="ru-RU" sz="1600" smtClean="0"/>
            </a:br>
            <a:r>
              <a:rPr lang="ru-RU" sz="1600" smtClean="0"/>
              <a:t>юбилейной медалью «Двадцать лет  победы в Вов 1941-1945гг.»</a:t>
            </a:r>
            <a:br>
              <a:rPr lang="ru-RU" sz="1600" smtClean="0"/>
            </a:br>
            <a:r>
              <a:rPr lang="ru-RU" sz="1600" smtClean="0"/>
              <a:t>юбилейной медалью «50 лет Вооруженных сил СССР»</a:t>
            </a:r>
            <a:br>
              <a:rPr lang="ru-RU" sz="1600" smtClean="0"/>
            </a:br>
            <a:r>
              <a:rPr lang="ru-RU" sz="1600" smtClean="0"/>
              <a:t>юбилейной медалью «Тридцать лет победы  в Вов 1941-1945 гг. »</a:t>
            </a:r>
            <a:br>
              <a:rPr lang="ru-RU" sz="1600" smtClean="0"/>
            </a:br>
            <a:r>
              <a:rPr lang="ru-RU" sz="1600" smtClean="0"/>
              <a:t> юбилейной медалью  «60 лет Вооруженных сил СССР»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юбилейной медалью «Сорок лет победы в Вов 1941-1945 гг.»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орденом «Отечественной войны </a:t>
            </a:r>
            <a:r>
              <a:rPr lang="en-US" sz="1600" smtClean="0"/>
              <a:t>I</a:t>
            </a:r>
            <a:r>
              <a:rPr lang="ru-RU" sz="1600" smtClean="0"/>
              <a:t> степени»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юбилейной медалью «70 лет Вооруженных сил СССР»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юбилейной медалью « 50 лет победы в Вов 1941-1945 гг.»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медалью «Жукова»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знаком «Фронтовик»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юбилейной медалью «60 лет победы в Вов 1941-1945 гг.»</a:t>
            </a:r>
          </a:p>
        </p:txBody>
      </p:sp>
      <p:pic>
        <p:nvPicPr>
          <p:cNvPr id="10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18916823">
            <a:off x="-108449" y="16977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Светлана\Desktop\iR0CZFL1V.jpg"/>
          <p:cNvPicPr>
            <a:picLocks noChangeAspect="1" noChangeArrowheads="1"/>
          </p:cNvPicPr>
          <p:nvPr/>
        </p:nvPicPr>
        <p:blipFill>
          <a:blip r:embed="rId2" cstate="print"/>
          <a:srcRect l="10211" t="4641" r="13828" b="9680"/>
          <a:stretch>
            <a:fillRect/>
          </a:stretch>
        </p:blipFill>
        <p:spPr bwMode="auto">
          <a:xfrm rot="2646284">
            <a:off x="8028402" y="94766"/>
            <a:ext cx="1115616" cy="86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7" descr="Изображение 197"/>
          <p:cNvPicPr>
            <a:picLocks noChangeAspect="1" noChangeArrowheads="1"/>
          </p:cNvPicPr>
          <p:nvPr/>
        </p:nvPicPr>
        <p:blipFill>
          <a:blip r:embed="rId3" cstate="print"/>
          <a:srcRect r="45113"/>
          <a:stretch>
            <a:fillRect/>
          </a:stretch>
        </p:blipFill>
        <p:spPr bwMode="auto">
          <a:xfrm>
            <a:off x="611188" y="3068638"/>
            <a:ext cx="9366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426</TotalTime>
  <Words>573</Words>
  <Application>Microsoft Office PowerPoint</Application>
  <PresentationFormat>Экран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Книга</vt:lpstr>
      <vt:lpstr>МКОУ Бутурлиновская основная общеобразовательная школа №4     Создание проекта «Книга памяти» </vt:lpstr>
      <vt:lpstr>                    Актуальность. Современное поколение часто упрекают в том, что оно не знает прошлого нашей страны, в том числе и событий Великой Отечественной войны. Для многих нынешних детей и подростков эта война и в самом деле далекая история…  Ребенок, который узнаёт о войне из книг, воспринимает ее лишь как одно из многих в бесконечной цепи исторических событий, а не как нечто чрезвычайное, имеющее отношение ко всем и каждому, и что не имеет срока давности. В ходе беседы с учениками выяснилось, что они имеют ничтожно малое представление о Великой Отечественной войне, либо, не имеют его вообще. Но самое страшное – большинство из них не знали, какой след оставила война в их семьях, кто из родственников воевал, погиб или был ранен, какие имел награды. Таким образом, существует угроза утраты исторической памяти о самом важном и трагичном событии нашей Родины и всего мира в 20 веке – Великой Отечественной войне. Творческий проект  по созданию рукописной книги («Книги памяти») был успешно осуществлен в период с  января по май  2015 года.</vt:lpstr>
      <vt:lpstr>Слайд 3</vt:lpstr>
      <vt:lpstr>План работы:</vt:lpstr>
      <vt:lpstr>Слайд 5</vt:lpstr>
      <vt:lpstr>КНИГА ПАМЯТИ «Мы помним, гордимся, благодарим…»</vt:lpstr>
      <vt:lpstr>Слайд 7</vt:lpstr>
      <vt:lpstr>                           Манжурин Порфирий                                   Филиппович                            (15.02.1915г-09.08.1996)  В годы ВОв  воевал под Сталинградом в «447стрелковом полку»-был стрелком с октября 1941 года по июнь 1942 года. С июня 1942 года по август 1942 года в «27 стрелковой дивизии». С августа 1942 года по январь 1943 года был минометчиком в «414 запасном батальоне». С января 1943 года попадает в 3-ю  парашютно-десантную бригаду.   В этом же году попадает в плен.   </vt:lpstr>
      <vt:lpstr>Молибога Матрена Лазаревна              (15.03.1912г-05.10.1995г) В годы Вов под г. Курск работала поваром в эшелоне, привозящем солдат на фронт . Награды были утеряны.                                      Лепехин Алексей                                Иванович                            (26.03.1921Г-23.05.2007)  Прошел всю войну разведчиком в              звании сержант. </vt:lpstr>
      <vt:lpstr>                            Панченко Платонида                                            Антоновна                       (05.04.1914г-25. 09.1995г)  В годы Вов была водителем, подвозила патроны на передовую. Дошла до границы с Украиной. Награждена:  юбилейной медалью «20 лет победы в Вов 1941-1945 гг.»  юбилейной медалью «30 лет победы в Вов 1941-1945 гг.»  юбилейной медалью «40 лет победы в Вов 1941-1945 гг.»  </vt:lpstr>
      <vt:lpstr>                                       Коротяев                                   Михаил Матвеевич                                               (1924-1972)         В ноябре 1941 года был призван в ряды Советской Армии, был активным участником Великой Отечественной войны. После окончания курсов младших политруков, его направляют на Северо- Кавказский фронт, где он занимал должность политрука отдельного саперного батальона, затем комсорга отдельного штурмового инженерно-саперного батальона 1-го Украинского фронта, с октября 1944 года –командира саперного взвода.  </vt:lpstr>
      <vt:lpstr>              Золотарева Анна Савельевна                         (1923-2008гг.) В годы войны в г. Златоусте на военном заводе заготавливала торф, делала патроны и снаряды для фронта.</vt:lpstr>
      <vt:lpstr>        Сокарчук Григорий Иванович (1918-1965гг.) В 1942 году был призван на фронт летчиком-истребителем. Через полгода отправили на Карело-Финский фронт, где он пробыл почти год. В 1943 году его полк перебросили под г. Хельсинки, где шли ожесточенный бои. Там он получил тяжелое ранение. В госпитале пробыл 3 месяца. После выздоровления отправился в танковые войска. Был в боях за Кенигсберг, дошел до Берлина. Награды:  орденом «Красной Звезды и Трудового Красного Знамени» юбилейной медалью «Двадцать лет  победы в Вов 1941-1945гг.» юбилейной медалью «50 лет Вооруженных сил СССР» юбилейной медалью «Тридцать лет победы  в Вов 1941-1945 гг. » медаль «XX лет победы в Великой Отечественной войне 1941-1945 гг.»  </vt:lpstr>
      <vt:lpstr>                     Селин Александр Петрович                                      (1911-2007гг.)  В ряды Советской Армии был призван в 1941 году. Воевал на 1-м Белорусском фронте. Дошел до Берлина.   </vt:lpstr>
      <vt:lpstr>          Черкасов Митрофан Никитович                                      (24.12.1924-16.04.1984гг.)  В ряды Советской Армии был призван в 1942 году. В годы войны подносил заряды. Награды были утеряны.   </vt:lpstr>
      <vt:lpstr>                         Награжден:  орденом «Красной Звезды» юбилейной медалью «Двадцать лет  победы в Вов 1941-1945гг.» юбилейной медалью «50 лет Вооруженных сил СССР» юбилейной медалью «Тридцать лет победы  в Вов 1941-1945 гг. » юбилейной медалью  «60 лет Вооруженных сил СССР» юбилейной медалью «Сорок лет победы в Вов 1941-1945 гг.»  юбилейной медалью «70 лет Вооруженных сил СССР» юбилейной медалью « 50 лет победы в Вов 1941-1945 гг.»                                                                               </vt:lpstr>
      <vt:lpstr>Я родилась после войны, Я выросла под светлым небом. Каким живу духовным хлебом? Чем дорожу я в эти дни?   Мы не слышали взрывов бомб, Не стояли холодными ночами за хлебом.   Мы не заем, что такое похоронки. Но, когда мы расспрашивали взрослых о войне, То почти в каждой семье кто-то погиб.   Пропал без вести Был в плену Умер от ран   В наших сердцах с огромной силой Стучат более 20 миллионов жизней погибших. Помните их!!!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ПPОЕКТ  «Книжка - малышка» 3 класс</dc:title>
  <dc:creator>Vlad</dc:creator>
  <cp:lastModifiedBy>ultraa</cp:lastModifiedBy>
  <cp:revision>53</cp:revision>
  <dcterms:created xsi:type="dcterms:W3CDTF">2013-07-08T13:04:43Z</dcterms:created>
  <dcterms:modified xsi:type="dcterms:W3CDTF">2016-02-06T07:15:46Z</dcterms:modified>
</cp:coreProperties>
</file>