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57" r:id="rId4"/>
    <p:sldId id="258" r:id="rId5"/>
    <p:sldId id="259" r:id="rId6"/>
    <p:sldId id="260" r:id="rId7"/>
    <p:sldId id="261" r:id="rId8"/>
    <p:sldId id="271" r:id="rId9"/>
    <p:sldId id="267" r:id="rId10"/>
    <p:sldId id="268" r:id="rId11"/>
    <p:sldId id="269"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79198-285E-4743-AA6E-BB8738C51BE7}" type="datetimeFigureOut">
              <a:rPr lang="ru-RU" smtClean="0"/>
              <a:pPr/>
              <a:t>19.01.2023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FB5E0-2B17-4E0B-87EE-AAAF7F9DFB9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9FB5E0-2B17-4E0B-87EE-AAAF7F9DFB9B}"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9FB5E0-2B17-4E0B-87EE-AAAF7F9DFB9B}"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одительское собрание в старшей группе на тему &amp;quot;Как помочь ребенку стать  внимательным&amp;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1763688" y="796291"/>
            <a:ext cx="5976664" cy="44627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Arial"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Arial"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200" dirty="0" smtClean="0">
                <a:solidFill>
                  <a:srgbClr val="FF0000"/>
                </a:solidFill>
                <a:latin typeface="Arial" pitchFamily="34" charset="0"/>
                <a:ea typeface="Times New Roman" pitchFamily="18" charset="0"/>
                <a:cs typeface="Calibri" pitchFamily="34" charset="0"/>
              </a:rPr>
              <a:t>Родительское собрание</a:t>
            </a:r>
            <a:endParaRPr kumimoji="0" lang="ru-RU" sz="2200" i="0" u="none" strike="noStrike" cap="none" normalizeH="0" baseline="0" dirty="0" smtClean="0">
              <a:ln>
                <a:noFill/>
              </a:ln>
              <a:solidFill>
                <a:srgbClr val="FF0000"/>
              </a:solidFill>
              <a:effectLst/>
              <a:latin typeface="Arial"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200" dirty="0" smtClean="0">
                <a:solidFill>
                  <a:srgbClr val="FF0000"/>
                </a:solidFill>
                <a:latin typeface="Arial" pitchFamily="34" charset="0"/>
                <a:ea typeface="Times New Roman" pitchFamily="18" charset="0"/>
                <a:cs typeface="Calibri" pitchFamily="34" charset="0"/>
              </a:rPr>
              <a:t>Тема: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FF0000"/>
                </a:solidFill>
                <a:effectLst/>
                <a:latin typeface="Arial" pitchFamily="34" charset="0"/>
                <a:ea typeface="Times New Roman" pitchFamily="18" charset="0"/>
                <a:cs typeface="Calibri" pitchFamily="34" charset="0"/>
              </a:rPr>
              <a:t/>
            </a:r>
            <a:br>
              <a:rPr kumimoji="0" lang="ru-RU" sz="2200" b="1" i="0" u="none" strike="noStrike" cap="none" normalizeH="0" baseline="0" dirty="0" smtClean="0">
                <a:ln>
                  <a:noFill/>
                </a:ln>
                <a:solidFill>
                  <a:srgbClr val="FF0000"/>
                </a:solidFill>
                <a:effectLst/>
                <a:latin typeface="Arial" pitchFamily="34" charset="0"/>
                <a:ea typeface="Times New Roman" pitchFamily="18" charset="0"/>
                <a:cs typeface="Calibri" pitchFamily="34" charset="0"/>
              </a:rPr>
            </a:br>
            <a:r>
              <a:rPr kumimoji="0" lang="ru-RU" sz="2200" b="1" i="0" u="none" strike="noStrike" cap="none" normalizeH="0" baseline="0" dirty="0" smtClean="0">
                <a:ln>
                  <a:noFill/>
                </a:ln>
                <a:solidFill>
                  <a:srgbClr val="FF0000"/>
                </a:solidFill>
                <a:effectLst/>
                <a:latin typeface="Arial" pitchFamily="34" charset="0"/>
                <a:ea typeface="Times New Roman" pitchFamily="18" charset="0"/>
                <a:cs typeface="Calibri" pitchFamily="34" charset="0"/>
              </a:rPr>
              <a:t>«Значение конструирования для всестороннего развития детей»</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200" b="1" dirty="0" smtClean="0">
              <a:solidFill>
                <a:srgbClr val="FF0000"/>
              </a:solidFill>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Старшая группа №13 «Почемучки»</a:t>
            </a:r>
          </a:p>
          <a:p>
            <a:pPr marL="0" marR="0" lvl="0" indent="0" algn="r" defTabSz="914400" rtl="0" eaLnBrk="1" fontAlgn="base" latinLnBrk="0" hangingPunct="1">
              <a:lnSpc>
                <a:spcPct val="100000"/>
              </a:lnSpc>
              <a:spcBef>
                <a:spcPct val="0"/>
              </a:spcBef>
              <a:spcAft>
                <a:spcPct val="0"/>
              </a:spcAft>
              <a:buClrTx/>
              <a:buSzTx/>
              <a:buFontTx/>
              <a:buNone/>
              <a:tabLst/>
            </a:pPr>
            <a:r>
              <a:rPr lang="ru-RU" sz="1600" b="1" dirty="0" smtClean="0">
                <a:solidFill>
                  <a:srgbClr val="FF0000"/>
                </a:solidFill>
                <a:latin typeface="Arial" pitchFamily="34" charset="0"/>
                <a:cs typeface="Arial" pitchFamily="34" charset="0"/>
              </a:rPr>
              <a:t>Воспитатель: Соколова А.А.</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                            </a:t>
            </a:r>
            <a:endParaRPr lang="ru-RU" sz="1600" b="1" dirty="0" smtClean="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smtClean="0">
                <a:solidFill>
                  <a:srgbClr val="FF0000"/>
                </a:solidFill>
                <a:latin typeface="Arial" pitchFamily="34" charset="0"/>
                <a:cs typeface="Arial" pitchFamily="34" charset="0"/>
              </a:rPr>
              <a:t>г </a:t>
            </a:r>
            <a:r>
              <a:rPr kumimoji="0" lang="ru-RU" sz="1600" b="1" i="0" u="none" strike="noStrike" cap="none" normalizeH="0" baseline="0" dirty="0" smtClean="0">
                <a:ln>
                  <a:noFill/>
                </a:ln>
                <a:solidFill>
                  <a:srgbClr val="FF0000"/>
                </a:solidFill>
                <a:effectLst/>
                <a:latin typeface="Arial" pitchFamily="34" charset="0"/>
                <a:cs typeface="Arial" pitchFamily="34" charset="0"/>
              </a:rPr>
              <a:t>. Барнаул</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Для </a:t>
            </a:r>
            <a:r>
              <a:rPr lang="ru-RU" sz="2700" b="1" dirty="0">
                <a:solidFill>
                  <a:srgbClr val="C00000"/>
                </a:solidFill>
                <a:latin typeface="Times New Roman" pitchFamily="18" charset="0"/>
                <a:cs typeface="Times New Roman" pitchFamily="18" charset="0"/>
              </a:rPr>
              <a:t>художественного  конструирования</a:t>
            </a:r>
            <a:r>
              <a:rPr lang="ru-RU" sz="2700" dirty="0">
                <a:solidFill>
                  <a:srgbClr val="C00000"/>
                </a:solidFill>
                <a:latin typeface="Times New Roman" pitchFamily="18" charset="0"/>
                <a:cs typeface="Times New Roman" pitchFamily="18" charset="0"/>
              </a:rPr>
              <a:t> </a:t>
            </a:r>
            <a:r>
              <a:rPr lang="ru-RU" sz="2700" dirty="0">
                <a:latin typeface="Times New Roman" pitchFamily="18" charset="0"/>
                <a:cs typeface="Times New Roman" pitchFamily="18" charset="0"/>
              </a:rPr>
              <a:t>в группах необходимо иметь следующий материал: </a:t>
            </a:r>
            <a:r>
              <a:rPr lang="ru-RU" dirty="0"/>
              <a:t/>
            </a:r>
            <a:br>
              <a:rPr lang="ru-RU" dirty="0"/>
            </a:br>
            <a:endParaRPr lang="ru-RU" dirty="0"/>
          </a:p>
        </p:txBody>
      </p:sp>
      <p:sp>
        <p:nvSpPr>
          <p:cNvPr id="3" name="Содержимое 2"/>
          <p:cNvSpPr>
            <a:spLocks noGrp="1"/>
          </p:cNvSpPr>
          <p:nvPr>
            <p:ph sz="half" idx="1"/>
          </p:nvPr>
        </p:nvSpPr>
        <p:spPr>
          <a:xfrm>
            <a:off x="457200" y="1052736"/>
            <a:ext cx="4038600" cy="5073427"/>
          </a:xfrm>
        </p:spPr>
        <p:txBody>
          <a:bodyPr>
            <a:normAutofit fontScale="55000" lnSpcReduction="20000"/>
          </a:bodyPr>
          <a:lstStyle/>
          <a:p>
            <a:r>
              <a:rPr lang="ru-RU" dirty="0" smtClean="0">
                <a:latin typeface="Times New Roman" pitchFamily="18" charset="0"/>
                <a:cs typeface="Times New Roman" pitchFamily="18" charset="0"/>
              </a:rPr>
              <a:t>бумага</a:t>
            </a:r>
            <a:r>
              <a:rPr lang="ru-RU" dirty="0">
                <a:latin typeface="Times New Roman" pitchFamily="18" charset="0"/>
                <a:cs typeface="Times New Roman" pitchFamily="18" charset="0"/>
              </a:rPr>
              <a:t>, природный и бросовый материал (наборы цветных бумаг и тонкого картона с разной фактурой поверхности (глянцевая, матовая, с тиснением, гофрированная, прозрачная, шероховатая, блестящая и т.п.)</a:t>
            </a:r>
          </a:p>
          <a:p>
            <a:r>
              <a:rPr lang="ru-RU" dirty="0">
                <a:latin typeface="Times New Roman" pitchFamily="18" charset="0"/>
                <a:cs typeface="Times New Roman" pitchFamily="18" charset="0"/>
              </a:rPr>
              <a:t>Подборка из бросового материала: бумажные коробки, цилиндры, катушки, конусы, пластиковые бутылки, пробки и т.п.</a:t>
            </a:r>
          </a:p>
          <a:p>
            <a:r>
              <a:rPr lang="ru-RU" dirty="0">
                <a:latin typeface="Times New Roman" pitchFamily="18" charset="0"/>
                <a:cs typeface="Times New Roman" pitchFamily="18" charset="0"/>
              </a:rPr>
              <a:t>Подборка из фантиков от конфет и других кондитерских изделий и упаковочных материалов (фольга, бантики, ленты и т.п.)</a:t>
            </a:r>
          </a:p>
          <a:p>
            <a:r>
              <a:rPr lang="ru-RU" dirty="0">
                <a:latin typeface="Times New Roman" pitchFamily="18" charset="0"/>
                <a:cs typeface="Times New Roman" pitchFamily="18" charset="0"/>
              </a:rPr>
              <a:t>Подборка из природного материала (шишки, мох, желуди, морские камешки,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мочало, семена подсолнечника, арбуза, дыни, </a:t>
            </a:r>
            <a:r>
              <a:rPr lang="ru-RU" dirty="0" smtClean="0">
                <a:latin typeface="Times New Roman" pitchFamily="18" charset="0"/>
                <a:cs typeface="Times New Roman" pitchFamily="18" charset="0"/>
              </a:rPr>
              <a:t>остатки </a:t>
            </a:r>
            <a:r>
              <a:rPr lang="ru-RU" dirty="0">
                <a:latin typeface="Times New Roman" pitchFamily="18" charset="0"/>
                <a:cs typeface="Times New Roman" pitchFamily="18" charset="0"/>
              </a:rPr>
              <a:t>цветных ниток, кусочки меха, ткани, пробки, сухоцветы, орехи, соломенные обрезки, желуди, ягоды рябины и др., бечевка, шпагат, тесьма, рогожка.</a:t>
            </a:r>
          </a:p>
          <a:p>
            <a:r>
              <a:rPr lang="ru-RU" dirty="0">
                <a:latin typeface="Times New Roman" pitchFamily="18" charset="0"/>
                <a:cs typeface="Times New Roman" pitchFamily="18" charset="0"/>
              </a:rPr>
              <a:t>Бумага, тонкий картон.</a:t>
            </a:r>
          </a:p>
          <a:p>
            <a:r>
              <a:rPr lang="ru-RU" dirty="0">
                <a:latin typeface="Times New Roman" pitchFamily="18" charset="0"/>
                <a:cs typeface="Times New Roman" pitchFamily="18" charset="0"/>
              </a:rPr>
              <a:t>Ткань, кожа, тесьма, пуговицы, нитки.</a:t>
            </a:r>
          </a:p>
          <a:p>
            <a:r>
              <a:rPr lang="ru-RU" dirty="0">
                <a:latin typeface="Times New Roman" pitchFamily="18" charset="0"/>
                <a:cs typeface="Times New Roman" pitchFamily="18" charset="0"/>
              </a:rPr>
              <a:t>Проволока в полихлорвиниловой оболочке, фольга, поролон, </a:t>
            </a:r>
            <a:r>
              <a:rPr lang="ru-RU" dirty="0" smtClean="0">
                <a:latin typeface="Times New Roman" pitchFamily="18" charset="0"/>
                <a:cs typeface="Times New Roman" pitchFamily="18" charset="0"/>
              </a:rPr>
              <a:t>пенопласт.</a:t>
            </a:r>
            <a:endParaRPr lang="ru-RU" dirty="0">
              <a:latin typeface="Times New Roman" pitchFamily="18" charset="0"/>
              <a:cs typeface="Times New Roman" pitchFamily="18" charset="0"/>
            </a:endParaRPr>
          </a:p>
        </p:txBody>
      </p:sp>
      <p:pic>
        <p:nvPicPr>
          <p:cNvPr id="20482" name="Picture 2"/>
          <p:cNvPicPr>
            <a:picLocks noGrp="1" noChangeAspect="1" noChangeArrowheads="1"/>
          </p:cNvPicPr>
          <p:nvPr>
            <p:ph sz="half" idx="2"/>
          </p:nvPr>
        </p:nvPicPr>
        <p:blipFill>
          <a:blip r:embed="rId2" cstate="print"/>
          <a:srcRect/>
          <a:stretch>
            <a:fillRect/>
          </a:stretch>
        </p:blipFill>
        <p:spPr bwMode="auto">
          <a:xfrm>
            <a:off x="4716016" y="1196752"/>
            <a:ext cx="4038600" cy="1800199"/>
          </a:xfrm>
          <a:prstGeom prst="rect">
            <a:avLst/>
          </a:prstGeom>
          <a:noFill/>
          <a:ln w="9525">
            <a:noFill/>
            <a:miter lim="800000"/>
            <a:headEnd/>
            <a:tailEnd/>
          </a:ln>
        </p:spPr>
      </p:pic>
      <p:pic>
        <p:nvPicPr>
          <p:cNvPr id="6" name="Рисунок 5"/>
          <p:cNvPicPr/>
          <p:nvPr/>
        </p:nvPicPr>
        <p:blipFill>
          <a:blip r:embed="rId3" cstate="print"/>
          <a:stretch>
            <a:fillRect/>
          </a:stretch>
        </p:blipFill>
        <p:spPr>
          <a:xfrm>
            <a:off x="5364088" y="3284984"/>
            <a:ext cx="2736304" cy="31683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C00000"/>
                </a:solidFill>
                <a:latin typeface="Times New Roman" pitchFamily="18" charset="0"/>
                <a:cs typeface="Times New Roman" pitchFamily="18" charset="0"/>
              </a:rPr>
              <a:t>Необходимо помнить, </a:t>
            </a:r>
            <a:r>
              <a:rPr lang="ru-RU" sz="2000" b="1" dirty="0">
                <a:solidFill>
                  <a:srgbClr val="C00000"/>
                </a:solidFill>
                <a:latin typeface="Times New Roman" pitchFamily="18" charset="0"/>
                <a:cs typeface="Times New Roman" pitchFamily="18" charset="0"/>
              </a:rPr>
              <a:t>что в целях охраны и здоровья детям не предлагают</a:t>
            </a:r>
            <a:r>
              <a:rPr lang="ru-RU" sz="2000" b="1" dirty="0" smtClean="0">
                <a:solidFill>
                  <a:srgbClr val="C00000"/>
                </a:solidFill>
                <a:latin typeface="Times New Roman" pitchFamily="18" charset="0"/>
                <a:cs typeface="Times New Roman" pitchFamily="18" charset="0"/>
              </a:rPr>
              <a:t>:</a:t>
            </a:r>
            <a:endParaRPr lang="ru-RU" sz="2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62500" lnSpcReduction="20000"/>
          </a:bodyPr>
          <a:lstStyle/>
          <a:p>
            <a:pPr>
              <a:buNone/>
            </a:pP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бархатную </a:t>
            </a:r>
            <a:r>
              <a:rPr lang="ru-RU" dirty="0">
                <a:latin typeface="Times New Roman" pitchFamily="18" charset="0"/>
                <a:cs typeface="Times New Roman" pitchFamily="18" charset="0"/>
              </a:rPr>
              <a:t>бумагу</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-проволоку </a:t>
            </a:r>
            <a:r>
              <a:rPr lang="ru-RU" dirty="0">
                <a:latin typeface="Times New Roman" pitchFamily="18" charset="0"/>
                <a:cs typeface="Times New Roman" pitchFamily="18" charset="0"/>
              </a:rPr>
              <a:t>без оболочки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-канцелярский </a:t>
            </a:r>
            <a:r>
              <a:rPr lang="ru-RU" dirty="0">
                <a:latin typeface="Times New Roman" pitchFamily="18" charset="0"/>
                <a:cs typeface="Times New Roman" pitchFamily="18" charset="0"/>
              </a:rPr>
              <a:t>клей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-коробки </a:t>
            </a:r>
            <a:r>
              <a:rPr lang="ru-RU" dirty="0">
                <a:latin typeface="Times New Roman" pitchFamily="18" charset="0"/>
                <a:cs typeface="Times New Roman" pitchFamily="18" charset="0"/>
              </a:rPr>
              <a:t>от </a:t>
            </a:r>
            <a:r>
              <a:rPr lang="ru-RU" dirty="0" smtClean="0">
                <a:latin typeface="Times New Roman" pitchFamily="18" charset="0"/>
                <a:cs typeface="Times New Roman" pitchFamily="18" charset="0"/>
              </a:rPr>
              <a:t>сыпучих </a:t>
            </a:r>
          </a:p>
          <a:p>
            <a:pPr>
              <a:buNone/>
            </a:pPr>
            <a:r>
              <a:rPr lang="ru-RU" dirty="0" smtClean="0">
                <a:latin typeface="Times New Roman" pitchFamily="18" charset="0"/>
                <a:cs typeface="Times New Roman" pitchFamily="18" charset="0"/>
              </a:rPr>
              <a:t>лекарственных </a:t>
            </a:r>
            <a:r>
              <a:rPr lang="ru-RU" dirty="0">
                <a:latin typeface="Times New Roman" pitchFamily="18" charset="0"/>
                <a:cs typeface="Times New Roman" pitchFamily="18" charset="0"/>
              </a:rPr>
              <a:t>средств, </a:t>
            </a:r>
            <a:endParaRPr lang="ru-RU" dirty="0" smtClean="0">
              <a:latin typeface="Times New Roman" pitchFamily="18" charset="0"/>
              <a:cs typeface="Times New Roman" pitchFamily="18" charset="0"/>
            </a:endParaRPr>
          </a:p>
          <a:p>
            <a:pPr>
              <a:buNone/>
            </a:pP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плоды </a:t>
            </a:r>
            <a:r>
              <a:rPr lang="ru-RU" dirty="0">
                <a:latin typeface="Times New Roman" pitchFamily="18" charset="0"/>
                <a:cs typeface="Times New Roman" pitchFamily="18" charset="0"/>
              </a:rPr>
              <a:t>репейника, колосья,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-ядовитые </a:t>
            </a:r>
            <a:r>
              <a:rPr lang="ru-RU" dirty="0">
                <a:latin typeface="Times New Roman" pitchFamily="18" charset="0"/>
                <a:cs typeface="Times New Roman" pitchFamily="18" charset="0"/>
              </a:rPr>
              <a:t>растения</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-скорлупу </a:t>
            </a:r>
            <a:r>
              <a:rPr lang="ru-RU" dirty="0">
                <a:latin typeface="Times New Roman" pitchFamily="18" charset="0"/>
                <a:cs typeface="Times New Roman" pitchFamily="18" charset="0"/>
              </a:rPr>
              <a:t>пустых яиц, </a:t>
            </a:r>
            <a:endParaRPr lang="ru-RU" dirty="0" smtClean="0">
              <a:latin typeface="Times New Roman" pitchFamily="18" charset="0"/>
              <a:cs typeface="Times New Roman" pitchFamily="18" charset="0"/>
            </a:endParaRPr>
          </a:p>
          <a:p>
            <a:pPr>
              <a:buNone/>
            </a:pP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спичечные </a:t>
            </a:r>
            <a:r>
              <a:rPr lang="ru-RU" dirty="0">
                <a:latin typeface="Times New Roman" pitchFamily="18" charset="0"/>
                <a:cs typeface="Times New Roman" pitchFamily="18" charset="0"/>
              </a:rPr>
              <a:t>коробки и спички, </a:t>
            </a:r>
          </a:p>
          <a:p>
            <a:pPr>
              <a:buNone/>
            </a:pPr>
            <a:r>
              <a:rPr lang="ru-RU" dirty="0" smtClean="0">
                <a:latin typeface="Times New Roman" pitchFamily="18" charset="0"/>
                <a:cs typeface="Times New Roman" pitchFamily="18" charset="0"/>
              </a:rPr>
              <a:t>-коробки </a:t>
            </a:r>
            <a:r>
              <a:rPr lang="ru-RU" dirty="0">
                <a:latin typeface="Times New Roman" pitchFamily="18" charset="0"/>
                <a:cs typeface="Times New Roman" pitchFamily="18" charset="0"/>
              </a:rPr>
              <a:t>из-под сигарет, </a:t>
            </a:r>
            <a:r>
              <a:rPr lang="ru-RU" dirty="0" smtClean="0">
                <a:latin typeface="Times New Roman" pitchFamily="18" charset="0"/>
                <a:cs typeface="Times New Roman" pitchFamily="18" charset="0"/>
              </a:rPr>
              <a:t>папирос,</a:t>
            </a:r>
          </a:p>
          <a:p>
            <a:pPr>
              <a:buNone/>
            </a:pPr>
            <a:r>
              <a:rPr lang="ru-RU" dirty="0" smtClean="0">
                <a:latin typeface="Times New Roman" pitchFamily="18" charset="0"/>
                <a:cs typeface="Times New Roman" pitchFamily="18" charset="0"/>
              </a:rPr>
              <a:t> -скрепки</a:t>
            </a:r>
            <a:r>
              <a:rPr lang="ru-RU" dirty="0">
                <a:latin typeface="Times New Roman" pitchFamily="18" charset="0"/>
                <a:cs typeface="Times New Roman" pitchFamily="18" charset="0"/>
              </a:rPr>
              <a:t>, булавки, кнопки </a:t>
            </a:r>
            <a:r>
              <a:rPr lang="ru-RU" dirty="0" smtClean="0">
                <a:latin typeface="Times New Roman" pitchFamily="18" charset="0"/>
                <a:cs typeface="Times New Roman" pitchFamily="18" charset="0"/>
              </a:rPr>
              <a:t>и</a:t>
            </a:r>
          </a:p>
          <a:p>
            <a:pPr>
              <a:buNone/>
            </a:pPr>
            <a:r>
              <a:rPr lang="ru-RU" dirty="0" smtClean="0">
                <a:latin typeface="Times New Roman" pitchFamily="18" charset="0"/>
                <a:cs typeface="Times New Roman" pitchFamily="18" charset="0"/>
              </a:rPr>
              <a:t>другие </a:t>
            </a:r>
            <a:r>
              <a:rPr lang="ru-RU" dirty="0">
                <a:latin typeface="Times New Roman" pitchFamily="18" charset="0"/>
                <a:cs typeface="Times New Roman" pitchFamily="18" charset="0"/>
              </a:rPr>
              <a:t>колющие предметы (</a:t>
            </a:r>
            <a:r>
              <a:rPr lang="ru-RU" dirty="0" smtClean="0">
                <a:latin typeface="Times New Roman" pitchFamily="18" charset="0"/>
                <a:cs typeface="Times New Roman" pitchFamily="18" charset="0"/>
              </a:rPr>
              <a:t>кроме</a:t>
            </a:r>
          </a:p>
          <a:p>
            <a:pPr>
              <a:buNone/>
            </a:pPr>
            <a:r>
              <a:rPr lang="ru-RU" dirty="0" smtClean="0">
                <a:latin typeface="Times New Roman" pitchFamily="18" charset="0"/>
                <a:cs typeface="Times New Roman" pitchFamily="18" charset="0"/>
              </a:rPr>
              <a:t>иголок</a:t>
            </a:r>
            <a:r>
              <a:rPr lang="ru-RU" dirty="0">
                <a:latin typeface="Times New Roman" pitchFamily="18" charset="0"/>
                <a:cs typeface="Times New Roman" pitchFamily="18" charset="0"/>
              </a:rPr>
              <a:t>, хранящихся у воспитателя</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баллоны </a:t>
            </a:r>
            <a:r>
              <a:rPr lang="ru-RU" dirty="0">
                <a:latin typeface="Times New Roman" pitchFamily="18" charset="0"/>
                <a:cs typeface="Times New Roman" pitchFamily="18" charset="0"/>
              </a:rPr>
              <a:t>от аэрозолей.</a:t>
            </a:r>
          </a:p>
          <a:p>
            <a:endParaRPr lang="ru-RU" dirty="0"/>
          </a:p>
        </p:txBody>
      </p:sp>
      <p:pic>
        <p:nvPicPr>
          <p:cNvPr id="21507" name="Picture 3"/>
          <p:cNvPicPr>
            <a:picLocks noGrp="1" noChangeAspect="1" noChangeArrowheads="1"/>
          </p:cNvPicPr>
          <p:nvPr>
            <p:ph sz="half" idx="2"/>
          </p:nvPr>
        </p:nvPicPr>
        <p:blipFill>
          <a:blip r:embed="rId2" cstate="print"/>
          <a:srcRect/>
          <a:stretch>
            <a:fillRect/>
          </a:stretch>
        </p:blipFill>
        <p:spPr bwMode="auto">
          <a:xfrm>
            <a:off x="4648200" y="1628800"/>
            <a:ext cx="4038600" cy="1656184"/>
          </a:xfrm>
          <a:prstGeom prst="rect">
            <a:avLst/>
          </a:prstGeom>
          <a:noFill/>
          <a:ln w="9525">
            <a:noFill/>
            <a:miter lim="800000"/>
            <a:headEnd/>
            <a:tailEnd/>
          </a:ln>
        </p:spPr>
      </p:pic>
      <p:pic>
        <p:nvPicPr>
          <p:cNvPr id="21509" name="Picture 5" descr="Годовалый малыш и опасности в доме – Обучалки и развивалки для детей"/>
          <p:cNvPicPr>
            <a:picLocks noChangeAspect="1" noChangeArrowheads="1"/>
          </p:cNvPicPr>
          <p:nvPr/>
        </p:nvPicPr>
        <p:blipFill>
          <a:blip r:embed="rId3" cstate="print"/>
          <a:srcRect/>
          <a:stretch>
            <a:fillRect/>
          </a:stretch>
        </p:blipFill>
        <p:spPr bwMode="auto">
          <a:xfrm>
            <a:off x="5076056" y="3429000"/>
            <a:ext cx="3312368" cy="27622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3" name="Rectangle 5"/>
          <p:cNvSpPr>
            <a:spLocks noChangeArrowheads="1"/>
          </p:cNvSpPr>
          <p:nvPr/>
        </p:nvSpPr>
        <p:spPr bwMode="auto">
          <a:xfrm>
            <a:off x="1259632" y="1108780"/>
            <a:ext cx="61206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7838" algn="l"/>
              </a:tabLst>
            </a:pPr>
            <a:r>
              <a:rPr kumimoji="0" lang="ru-RU" sz="36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Спасибо за внимание!</a:t>
            </a:r>
            <a:endParaRPr kumimoji="0" lang="ru-RU" sz="36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22537" name="Picture 9" descr="Почемучки."/>
          <p:cNvPicPr>
            <a:picLocks noChangeAspect="1" noChangeArrowheads="1"/>
          </p:cNvPicPr>
          <p:nvPr/>
        </p:nvPicPr>
        <p:blipFill>
          <a:blip r:embed="rId3" cstate="print"/>
          <a:srcRect/>
          <a:stretch>
            <a:fillRect/>
          </a:stretch>
        </p:blipFill>
        <p:spPr bwMode="auto">
          <a:xfrm>
            <a:off x="2051720" y="2564904"/>
            <a:ext cx="5040560" cy="28038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61" name="Rectangle 5"/>
          <p:cNvSpPr>
            <a:spLocks noChangeArrowheads="1"/>
          </p:cNvSpPr>
          <p:nvPr/>
        </p:nvSpPr>
        <p:spPr bwMode="auto">
          <a:xfrm>
            <a:off x="0" y="177281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7838" algn="l"/>
              </a:tabLst>
            </a:pPr>
            <a:r>
              <a:rPr kumimoji="0" lang="ru-RU" sz="72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Лекторий</a:t>
            </a:r>
            <a:endParaRPr kumimoji="0" lang="ru-RU" sz="72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19463" name="Picture 7" descr="Возрастные особенности детей 2-3 лет.. Новости 11 &amp;quot;Старшая&amp;quot;. ГУО &amp;quot;Ясли -  сад № 108 г. Гродно&amp;quot;"/>
          <p:cNvPicPr>
            <a:picLocks noChangeAspect="1" noChangeArrowheads="1"/>
          </p:cNvPicPr>
          <p:nvPr/>
        </p:nvPicPr>
        <p:blipFill>
          <a:blip r:embed="rId3" cstate="print"/>
          <a:srcRect/>
          <a:stretch>
            <a:fillRect/>
          </a:stretch>
        </p:blipFill>
        <p:spPr bwMode="auto">
          <a:xfrm>
            <a:off x="2555776" y="3068960"/>
            <a:ext cx="3408313" cy="250511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0" y="33217"/>
            <a:ext cx="9144000" cy="6824783"/>
          </a:xfrm>
          <a:prstGeom prst="rect">
            <a:avLst/>
          </a:prstGeom>
          <a:noFill/>
        </p:spPr>
      </p:pic>
      <p:sp>
        <p:nvSpPr>
          <p:cNvPr id="14342" name="Rectangle 6"/>
          <p:cNvSpPr>
            <a:spLocks noChangeArrowheads="1"/>
          </p:cNvSpPr>
          <p:nvPr/>
        </p:nvSpPr>
        <p:spPr bwMode="auto">
          <a:xfrm>
            <a:off x="899592" y="757630"/>
            <a:ext cx="7344816" cy="532453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Конструирование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является практической деятельностью, направленной на получение определенного, заранее задуманного продукта. Детское конструирование (создание различных построек из строительного материала, изготовление поделок и игрушек из бумаги, картона, дерева и т. п.) тесно связано с игрой и является деятельностью, отвечающей интересам детей.</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детском саду конструирование рассматривается как средство всестороннего развития ребенка.</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Конструирование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прежде всего важное средство умственного воспитания детей. В системе умственного воспитания большая роль принадлежит формированию сенсорных способностей.</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Конструируя, ребенок учится не только различать внешние качества предмета, образца (форму, величину, строение и пр.); у него развиваются познавательные и практические действия. В конструировании ребенок, помимо зрительного восприятия качества предмета, реально, практически разбирает образец на детали, а затем собирает их в модель (так в действии он осуществляет и анализ и синтез).</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деятельности, направленной на достижение определенной цели, совершенствуются не только сама эта деятельность, но и зрительное восприятие ребенком предметов окружающего мира. Оно становится более целенаправленным. Создается также предпосылка для приобретения способности уже в дошкольном возрасте производить более глубокий зрительный анализ модели и предмета, не обращаясь к реальному расчленению. Таким образом, формируется способность сравнивать, производить зрительный анализ, включая в процесс восприятия процессы мышления.</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58971" y="-48544"/>
            <a:ext cx="9202971" cy="6906544"/>
          </a:xfrm>
          <a:prstGeom prst="rect">
            <a:avLst/>
          </a:prstGeom>
          <a:noFill/>
        </p:spPr>
      </p:pic>
      <p:sp>
        <p:nvSpPr>
          <p:cNvPr id="3" name="Прямоугольник 2"/>
          <p:cNvSpPr/>
          <p:nvPr/>
        </p:nvSpPr>
        <p:spPr>
          <a:xfrm>
            <a:off x="611560" y="908720"/>
            <a:ext cx="7776864" cy="5478423"/>
          </a:xfrm>
          <a:prstGeom prst="rect">
            <a:avLst/>
          </a:prstGeom>
        </p:spPr>
        <p:txBody>
          <a:bodyPr wrap="square">
            <a:spAutoFit/>
          </a:bodyPr>
          <a:lstStyle/>
          <a:p>
            <a:pPr algn="just"/>
            <a:r>
              <a:rPr lang="ru-RU" sz="1400" dirty="0" smtClean="0">
                <a:latin typeface="Times New Roman" pitchFamily="18" charset="0"/>
                <a:cs typeface="Times New Roman" pitchFamily="18" charset="0"/>
              </a:rPr>
              <a:t>Сооружая конструкцию (постройку), ребенок уточняет и пополняет представления, предварительно намечая ее положение в пространстве, расположение частей; совершенствуются эти представления и тогда, когда он создает игрушку, размещая и наклеивая мелкие детали (украшения на стенках корзинки, окна у домика и др.) на плоскостной развертке (выкройке) перед тем, как сложить и склеить выкройку в готовую объемную игрушку, и когда конструкции размещаются на определенной плоскости («на улице», «на ферме» и т. д.).Таким образом, формирование пространственных представлений в конструировании происходит на наглядном материале, однако более сложные конструктивные задачи (выполнение модели в новом положении, работа с выкройкой) требуют уже некоторого отвлечения от непосредственно воспринимаемого, т. е. более сложной мыслительной деятельности.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процессе конструктивной деятельности у детей формируются обобщенные представления. Эти обобщения возникают на основе представлений, получаемых от непосредственного восприятия различных сооружении и создания собственных построек. Дети познают, что множество предметов в окружающем составляют группы однородных предметов, объединенных одним понятием: здания, мосты, транспорт и др. В каждой группе предметы имеют и общие и различные признаки. Общие признаки свидетельствуют о наличии одинаковых составных частей: в зданиях — фундамент, стены, окна, двери, крыша; в машинах — мотор, кабина, кузов, колеса и т. д. Части различаются по форме, величине и отделке. Зависят эти различия от назначения: здания школы, детского сада имеют большое количество широких окон, чтобы в помещениях было много света; здания жилых домов имеют более узкие окна с балконами; здание магазина—широкие витрины и т.д. Форма и величина частей различная, однако основные части остаются одними и теми же. Формирование такого рода представлений способствует усвоению детьми основной конструктивной зависимости — </a:t>
            </a:r>
            <a:r>
              <a:rPr lang="ru-RU" sz="1400" dirty="0" err="1" smtClean="0">
                <a:latin typeface="Times New Roman" pitchFamily="18" charset="0"/>
                <a:cs typeface="Times New Roman" pitchFamily="18" charset="0"/>
              </a:rPr>
              <a:t>зависимости</a:t>
            </a:r>
            <a:r>
              <a:rPr lang="ru-RU" sz="1400" dirty="0" smtClean="0">
                <a:latin typeface="Times New Roman" pitchFamily="18" charset="0"/>
                <a:cs typeface="Times New Roman" pitchFamily="18" charset="0"/>
              </a:rPr>
              <a:t> конструкции от ее практического назначения, что оказывает существенное влияние на развитие мышления детей.</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115616" y="476673"/>
            <a:ext cx="7200800" cy="5047536"/>
          </a:xfrm>
          <a:prstGeom prst="rect">
            <a:avLst/>
          </a:prstGeom>
        </p:spPr>
        <p:txBody>
          <a:bodyPr wrap="square">
            <a:spAutoFit/>
          </a:bodyPr>
          <a:lstStyle/>
          <a:p>
            <a:pPr algn="just"/>
            <a:r>
              <a:rPr lang="ru-RU" sz="1400" dirty="0" smtClean="0">
                <a:latin typeface="Times New Roman" pitchFamily="18" charset="0"/>
                <a:cs typeface="Times New Roman" pitchFamily="18" charset="0"/>
              </a:rPr>
              <a:t>В процессе обучения детей сооружению разных конструкций однородных построек или игрушек (жилой дом, школа, детский сад; коробочка, домик, корзиночка) создаются условия для развития творческих умений в конструировании. Ребенок усваивает как бы схему изготовления постройки или игрушки, передавая в них и общие и различные признаки, и осуществляет это в определенной последовательности. Такой характер деятельности является основой, позволяющей детям искать способ самостоятельного изготовления нового варианта предмета, что часто требуется в игре.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процессе обучения конструированию у детей вырабатываются и обобщенные способы действий, умение целенаправленно обследовать предметы или образцы построек, игрушек. Дети учатся планировать работу, представляя ее в целом, учатся контролировать свои действия, самостоятельно исправлять ошибки. Все это делает процесс конструирования организованным, продуманным.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процессе занятий конструированием дети усваивают правильные геометрические названия деталей строительного набора (куб, брусок, пластина и т.д.), узнают об особенностях геометрических тел: у куба все стороны квадратные, у бруска квадратные две торцовые, а остальные прямоугольные, у прямоугольника противоположные стороны равны и т. д. </a:t>
            </a:r>
          </a:p>
          <a:p>
            <a:pPr algn="just"/>
            <a:r>
              <a:rPr lang="ru-RU" sz="1400" b="1" dirty="0" smtClean="0">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Конструирование</a:t>
            </a:r>
            <a:r>
              <a:rPr lang="ru-RU" sz="1400" dirty="0" smtClean="0">
                <a:latin typeface="Times New Roman" pitchFamily="18" charset="0"/>
                <a:cs typeface="Times New Roman" pitchFamily="18" charset="0"/>
              </a:rPr>
              <a:t> способствует совершенствованию речи детей, так как в процессе работы дети делятся своими замыслами, учатся мотивировать их, общаясь друг с другом. В процессе конструирования дети учатся правильно обозначать в слове названия направлений (вверх, вниз, далеко, сзади, слева, справа и т.п.), овладевают и такими понятиями, как «высокий — низкий», «широкий — узкий», «длинный — короткий».</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3" cstate="print"/>
          <a:srcRect/>
          <a:stretch>
            <a:fillRect/>
          </a:stretch>
        </p:blipFill>
        <p:spPr bwMode="auto">
          <a:xfrm>
            <a:off x="-47909" y="-27384"/>
            <a:ext cx="9152091" cy="6868361"/>
          </a:xfrm>
          <a:prstGeom prst="rect">
            <a:avLst/>
          </a:prstGeom>
          <a:noFill/>
        </p:spPr>
      </p:pic>
      <p:sp>
        <p:nvSpPr>
          <p:cNvPr id="3" name="Прямоугольник 2"/>
          <p:cNvSpPr/>
          <p:nvPr/>
        </p:nvSpPr>
        <p:spPr>
          <a:xfrm>
            <a:off x="683568" y="548680"/>
            <a:ext cx="7848872" cy="4247317"/>
          </a:xfrm>
          <a:prstGeom prst="rect">
            <a:avLst/>
          </a:prstGeom>
        </p:spPr>
        <p:txBody>
          <a:bodyPr wrap="square">
            <a:spAutoFit/>
          </a:bodyPr>
          <a:lstStyle/>
          <a:p>
            <a:r>
              <a:rPr lang="ru-RU" sz="1400" b="1" dirty="0" smtClean="0">
                <a:latin typeface="Times New Roman" pitchFamily="18" charset="0"/>
                <a:cs typeface="Times New Roman" pitchFamily="18" charset="0"/>
              </a:rPr>
              <a:t>Конструирование</a:t>
            </a:r>
            <a:r>
              <a:rPr lang="ru-RU" sz="1400" dirty="0" smtClean="0">
                <a:latin typeface="Times New Roman" pitchFamily="18" charset="0"/>
                <a:cs typeface="Times New Roman" pitchFamily="18" charset="0"/>
              </a:rPr>
              <a:t> на занятиях и в играх является средством не только умственного воспитания, но и формирования моральных качеств личности ребенка. Обучение старших дошкольников сооружению построек, изготовлению различных игрушек из бумаги и других материалов для подарка малышам, маме, бабушке, домиков для птиц и животных воспитывает у детей определенную направленность нравственных чувств (заботу о людях, птицах, животных). Конструирование на занятиях и в игре имеет большое значение для организации дружного детского коллектива. На занятиях дети учатся совместно выполнять общую работу (вместе готовят игрушки для елки, для макетов на разные темы, например «Наша улица», вместе строят мост, театр и др.). В этом случае деятельность детей направлена на достижение общей цели. Для этого требуется умение договариваться о предстоящей работе, распределять обязанности, в нужный момент оказать помощь товарищам, мотивировать свои предложения.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играх эти умения углубляются и закрепляются. Таким образом, при определенной направленности обучения конструированию и руководства конструктивными играми детей совместная их деятельность предоставляет большие возможности для воспитания первоначальных навыков работы в коллективе.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коллективном труде развертываются лучшие способности творческого проявления ребенка. Надо дать детям навыки того, как надо жить и работать сообща... Построй домик, сделай садик, но не в одиночку, а вдвоем, втроем, вчетвером.</a:t>
            </a: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2" cstate="print"/>
          <a:srcRect/>
          <a:stretch>
            <a:fillRect/>
          </a:stretch>
        </p:blipFill>
        <p:spPr bwMode="auto">
          <a:xfrm>
            <a:off x="0" y="-14129"/>
            <a:ext cx="9144000" cy="6872129"/>
          </a:xfrm>
          <a:prstGeom prst="rect">
            <a:avLst/>
          </a:prstGeom>
          <a:noFill/>
        </p:spPr>
      </p:pic>
      <p:sp>
        <p:nvSpPr>
          <p:cNvPr id="18435" name="Rectangle 3"/>
          <p:cNvSpPr>
            <a:spLocks noChangeArrowheads="1"/>
          </p:cNvSpPr>
          <p:nvPr/>
        </p:nvSpPr>
        <p:spPr bwMode="auto">
          <a:xfrm>
            <a:off x="539552" y="230007"/>
            <a:ext cx="8064896" cy="64633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838" algn="l"/>
              </a:tabLst>
            </a:pPr>
            <a:endPar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77838" algn="l"/>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Нравственное совершенствование происходит в тесном взаимодействии с умственным воспитанием, и в этом едином процессе решается задача всестороннего, гармонического развития ребенка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Немаловажную роль в этом играет конструирование. Оно способствует формированию таких ценных качеств личности, как самостоятельность, инициатива, организованность и ответственность при выполнении задания. На занятиях конструированием и в игре у детей воспитывают волю, сдержанность, умение выслушивать объяснение воспитателя и работать в соответствии с его указаниями, в совместной работе согласовывать друг с другом действия, преодолевать трудности в достижении цели.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процессе конструирования осуществляется физическое совершенствование ребенка. Постоянные упражнения в самых разнообразных движениях, сопровождающиеся эмоциональным подъемом, способствуют тому, что эти движения становятся быстрыми, ловкими, легко подчиняющимися контролю глаза. Улучшается согласованная работа отдельных мышц.</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Конструирование является и эффективным средством эстетического воспитания.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Знакомя детей на экскурсиях с некоторыми сооружениями и постройками (каналы, жилые дома, здания детских садов, школ, театров, воспитатель имеет возможность развивать художественный вкус ребят, вызывая у них эстетическое наслаждение при рассматривании красивых сооружений, формировать умение ценить созданное творческим трудом людей, беречь их. Кроме того, у детей развивается понимание целесообразности архитектурных решений.</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Целенаправленное и систематическое обучение детей конструированию играет большую роль в подготовке детей к школе.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Оно способствует формированию у ребят умения учиться, раскрывает им, что основной смысл деятельности не только в получении результата, но и в приобретении знаний и умений. Такой познавательный мотив вызывает существенные изменения в психических процессах. Эти изменения состоят в основном в способности произвольно управлять своими познавательными процессами (направлять их на решение учебных задач), в достижении определенного уровня развития мыслительных операций, способности систематически выполнять умственную работу, необходимую для сознательного усвоения знаний.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7838" algn="l"/>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7838"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Шаблоны презентаций по ИЗО | Презентация к уроку на тему: | Образовательная  социальная сеть"/>
          <p:cNvPicPr>
            <a:picLocks noChangeAspect="1" noChangeArrowheads="1"/>
          </p:cNvPicPr>
          <p:nvPr/>
        </p:nvPicPr>
        <p:blipFill>
          <a:blip r:embed="rId3" cstate="print"/>
          <a:srcRect/>
          <a:stretch>
            <a:fillRect/>
          </a:stretch>
        </p:blipFill>
        <p:spPr bwMode="auto">
          <a:xfrm>
            <a:off x="-217040" y="-243408"/>
            <a:ext cx="9468544" cy="7101408"/>
          </a:xfrm>
          <a:prstGeom prst="rect">
            <a:avLst/>
          </a:prstGeom>
          <a:noFill/>
        </p:spPr>
      </p:pic>
      <p:sp>
        <p:nvSpPr>
          <p:cNvPr id="27649" name="Rectangle 1"/>
          <p:cNvSpPr>
            <a:spLocks noChangeArrowheads="1"/>
          </p:cNvSpPr>
          <p:nvPr/>
        </p:nvSpPr>
        <p:spPr bwMode="auto">
          <a:xfrm>
            <a:off x="755576" y="371429"/>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Выводы:</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 </a:t>
            </a: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конструктивно-модельной деятельностью</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принято понимать создание разных конструкций и моделей из строительного материала и деталей конструкторов, изготовление поделок из бумаги, картона, различного природного (ветки, шишки, камни и т. п.) и бросового (картонные коробки, катушки и т.п.) материала. Она способствует развитию мелкой моторики и накоплению сенсорного опыта для формирования сложных мыслительных действий, творческого воображения и механизмов управления собственным поведением. Именно в процессе конструирования возможно эффективное освоение математических представлений. Таким образом, данная деятельность способствует становлению важнейшего умственного действия – наглядного моделирования – основы образного мышления.</a:t>
            </a:r>
          </a:p>
          <a:p>
            <a:pPr marL="0" marR="0" lvl="0" indent="450850" algn="ctr" defTabSz="914400" rtl="0" eaLnBrk="1" fontAlgn="base" latinLnBrk="0" hangingPunct="1">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Виды конструирования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Конструирование делится на два вида:</a:t>
            </a:r>
          </a:p>
          <a:p>
            <a:pPr marL="0" marR="0" lvl="0" indent="450850" algn="just" defTabSz="914400" rtl="0" eaLnBrk="1" fontAlgn="base" latinLnBrk="0" hangingPunct="1">
              <a:lnSpc>
                <a:spcPct val="100000"/>
              </a:lnSpc>
              <a:spcBef>
                <a:spcPct val="0"/>
              </a:spcBef>
              <a:spcAft>
                <a:spcPct val="0"/>
              </a:spcAft>
              <a:buClrTx/>
              <a:buSzTx/>
              <a:buFontTx/>
              <a:buNone/>
              <a:tabLst/>
            </a:pPr>
            <a:r>
              <a:rPr lang="ru-RU" sz="1600" dirty="0" smtClean="0">
                <a:latin typeface="Times New Roman" pitchFamily="18" charset="0"/>
                <a:cs typeface="Times New Roman" pitchFamily="18" charset="0"/>
              </a:rPr>
              <a:t>-техническое конструирование,</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-художественное конструирование.</a:t>
            </a:r>
          </a:p>
        </p:txBody>
      </p:sp>
      <p:pic>
        <p:nvPicPr>
          <p:cNvPr id="27651" name="Picture 3" descr="схемы для лего дупло: 21 тыс изображений найдено в Яндекс.Картинках | Лего  дупло, Лего, Лего игры"/>
          <p:cNvPicPr>
            <a:picLocks noChangeAspect="1" noChangeArrowheads="1"/>
          </p:cNvPicPr>
          <p:nvPr/>
        </p:nvPicPr>
        <p:blipFill>
          <a:blip r:embed="rId4" cstate="print"/>
          <a:srcRect/>
          <a:stretch>
            <a:fillRect/>
          </a:stretch>
        </p:blipFill>
        <p:spPr bwMode="auto">
          <a:xfrm>
            <a:off x="5004048" y="3933056"/>
            <a:ext cx="2909900" cy="2327921"/>
          </a:xfrm>
          <a:prstGeom prst="rect">
            <a:avLst/>
          </a:prstGeom>
          <a:noFill/>
        </p:spPr>
      </p:pic>
      <p:pic>
        <p:nvPicPr>
          <p:cNvPr id="27653" name="Picture 5" descr="Конструирование из бумаги в подготовительной группе: как грамотно построить  занятие"/>
          <p:cNvPicPr>
            <a:picLocks noChangeAspect="1" noChangeArrowheads="1"/>
          </p:cNvPicPr>
          <p:nvPr/>
        </p:nvPicPr>
        <p:blipFill>
          <a:blip r:embed="rId5" cstate="print"/>
          <a:srcRect/>
          <a:stretch>
            <a:fillRect/>
          </a:stretch>
        </p:blipFill>
        <p:spPr bwMode="auto">
          <a:xfrm>
            <a:off x="1043608" y="4509120"/>
            <a:ext cx="3026848" cy="14874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solidFill>
                  <a:srgbClr val="C00000"/>
                </a:solidFill>
                <a:latin typeface="Times New Roman" pitchFamily="18" charset="0"/>
                <a:cs typeface="Times New Roman" pitchFamily="18" charset="0"/>
              </a:rPr>
              <a:t>Примерные </a:t>
            </a:r>
            <a:r>
              <a:rPr lang="ru-RU" sz="1800" dirty="0">
                <a:solidFill>
                  <a:srgbClr val="C00000"/>
                </a:solidFill>
                <a:latin typeface="Times New Roman" pitchFamily="18" charset="0"/>
                <a:cs typeface="Times New Roman" pitchFamily="18" charset="0"/>
              </a:rPr>
              <a:t>варианты подбора материалов и оборудования.</a:t>
            </a:r>
          </a:p>
        </p:txBody>
      </p:sp>
      <p:sp>
        <p:nvSpPr>
          <p:cNvPr id="4" name="Текст 3"/>
          <p:cNvSpPr>
            <a:spLocks noGrp="1"/>
          </p:cNvSpPr>
          <p:nvPr>
            <p:ph type="body" sz="half" idx="2"/>
          </p:nvPr>
        </p:nvSpPr>
        <p:spPr/>
        <p:txBody>
          <a:bodyPr>
            <a:normAutofit/>
          </a:bodyPr>
          <a:lstStyle/>
          <a:p>
            <a:pPr algn="just"/>
            <a:r>
              <a:rPr lang="ru-RU" b="1" dirty="0">
                <a:solidFill>
                  <a:srgbClr val="C00000"/>
                </a:solidFill>
                <a:latin typeface="Times New Roman" pitchFamily="18" charset="0"/>
                <a:cs typeface="Times New Roman" pitchFamily="18" charset="0"/>
              </a:rPr>
              <a:t>Для</a:t>
            </a:r>
            <a:r>
              <a:rPr lang="ru-RU" dirty="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технического конструирования</a:t>
            </a:r>
            <a:r>
              <a:rPr lang="ru-RU" dirty="0">
                <a:solidFill>
                  <a:srgbClr val="C00000"/>
                </a:solidFill>
                <a:latin typeface="Times New Roman" pitchFamily="18" charset="0"/>
                <a:cs typeface="Times New Roman" pitchFamily="18" charset="0"/>
              </a:rPr>
              <a:t>, </a:t>
            </a:r>
            <a:r>
              <a:rPr lang="ru-RU" dirty="0">
                <a:latin typeface="Times New Roman" pitchFamily="18" charset="0"/>
                <a:cs typeface="Times New Roman" pitchFamily="18" charset="0"/>
              </a:rPr>
              <a:t>прежде всего, должно быть достаточное количество строительного материала, чтобы одновременно могли заниматься все дети или половина группы.</a:t>
            </a:r>
          </a:p>
          <a:p>
            <a:pPr algn="just"/>
            <a:r>
              <a:rPr lang="ru-RU" dirty="0">
                <a:latin typeface="Times New Roman" pitchFamily="18" charset="0"/>
                <a:cs typeface="Times New Roman" pitchFamily="18" charset="0"/>
              </a:rPr>
              <a:t>Для конструирования во всех возрастных группах используется мелкий (настольный) и крупный (напольный) строительный материал, а также конструкторы, имеющие различные по сложности способы соединения деталей: от элементарных игрушек - вкладышей и </a:t>
            </a:r>
            <a:r>
              <a:rPr lang="ru-RU" dirty="0" err="1">
                <a:latin typeface="Times New Roman" pitchFamily="18" charset="0"/>
                <a:cs typeface="Times New Roman" pitchFamily="18" charset="0"/>
              </a:rPr>
              <a:t>нанизывателей</a:t>
            </a:r>
            <a:r>
              <a:rPr lang="ru-RU" dirty="0">
                <a:latin typeface="Times New Roman" pitchFamily="18" charset="0"/>
                <a:cs typeface="Times New Roman" pitchFamily="18" charset="0"/>
              </a:rPr>
              <a:t>, используемых в группах раннего возраста, - до довольно сложных по сборке деревянных и пластмассовых конструкторов для детей младшего дошкольного возраста.</a:t>
            </a:r>
          </a:p>
        </p:txBody>
      </p:sp>
      <p:pic>
        <p:nvPicPr>
          <p:cNvPr id="4097" name="Picture 1"/>
          <p:cNvPicPr>
            <a:picLocks noGrp="1" noChangeAspect="1" noChangeArrowheads="1"/>
          </p:cNvPicPr>
          <p:nvPr>
            <p:ph idx="1"/>
          </p:nvPr>
        </p:nvPicPr>
        <p:blipFill>
          <a:blip r:embed="rId2" cstate="print"/>
          <a:srcRect/>
          <a:stretch>
            <a:fillRect/>
          </a:stretch>
        </p:blipFill>
        <p:spPr bwMode="auto">
          <a:xfrm>
            <a:off x="4211960" y="476672"/>
            <a:ext cx="4068278" cy="2288406"/>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211960" y="3356992"/>
            <a:ext cx="4509792" cy="25367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919</Words>
  <Application>Microsoft Office PowerPoint</Application>
  <PresentationFormat>Экран (4:3)</PresentationFormat>
  <Paragraphs>56</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Примерные варианты подбора материалов и оборудования.</vt:lpstr>
      <vt:lpstr>  Для художественного  конструирования в группах необходимо иметь следующий материал:  </vt:lpstr>
      <vt:lpstr>Необходимо помнить, что в целях охраны и здоровья детям не предлагают:</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48</cp:revision>
  <dcterms:created xsi:type="dcterms:W3CDTF">2022-01-30T04:52:24Z</dcterms:created>
  <dcterms:modified xsi:type="dcterms:W3CDTF">2023-01-19T14:24:29Z</dcterms:modified>
</cp:coreProperties>
</file>