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7" r:id="rId5"/>
    <p:sldId id="261" r:id="rId6"/>
    <p:sldId id="259" r:id="rId7"/>
    <p:sldId id="260" r:id="rId8"/>
    <p:sldId id="262" r:id="rId9"/>
    <p:sldId id="271" r:id="rId10"/>
    <p:sldId id="272" r:id="rId11"/>
    <p:sldId id="263" r:id="rId12"/>
    <p:sldId id="264" r:id="rId13"/>
    <p:sldId id="281" r:id="rId14"/>
    <p:sldId id="268" r:id="rId15"/>
    <p:sldId id="269" r:id="rId16"/>
    <p:sldId id="273" r:id="rId17"/>
    <p:sldId id="266" r:id="rId18"/>
    <p:sldId id="270" r:id="rId19"/>
    <p:sldId id="274" r:id="rId20"/>
    <p:sldId id="275" r:id="rId21"/>
    <p:sldId id="283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89855" autoAdjust="0"/>
  </p:normalViewPr>
  <p:slideViewPr>
    <p:cSldViewPr>
      <p:cViewPr varScale="1">
        <p:scale>
          <a:sx n="57" d="100"/>
          <a:sy n="57" d="100"/>
        </p:scale>
        <p:origin x="4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A4EF-4FC8-4801-AEC6-764B50BB4B70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0F6AC-A46F-4378-8201-BEFC4B584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27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620688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«Наши истоки»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5229200"/>
            <a:ext cx="29063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Разработала:  Орехова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Светлана Валентиновна –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воспитатель МБДОУ  –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детского сада №347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7" name="Picture 1" descr="C:\Users\User\Desktop\УГ 2017г\метод раб\DSC04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248472" cy="45091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Прямоугольник 6"/>
          <p:cNvSpPr/>
          <p:nvPr/>
        </p:nvSpPr>
        <p:spPr>
          <a:xfrm>
            <a:off x="827584" y="548680"/>
            <a:ext cx="295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Подготовительный этап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 descr="C:\Users\User\Desktop\УГ 2017г\Фото на флешку\DSC00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6672"/>
            <a:ext cx="4256021" cy="3192016"/>
          </a:xfrm>
          <a:prstGeom prst="rect">
            <a:avLst/>
          </a:prstGeom>
          <a:noFill/>
        </p:spPr>
      </p:pic>
      <p:pic>
        <p:nvPicPr>
          <p:cNvPr id="4100" name="Picture 4" descr="C:\Users\User\Desktop\УГ 2017г\Фото на флешку\IMG_1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0"/>
            <a:ext cx="40640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0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40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04664"/>
            <a:ext cx="388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Подготовительный этап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User\Desktop\УГ 2017г\Фото на флешку\DSC09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118992" cy="23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УГ 2017г\Фото на флешку\DSC09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4736075" cy="3552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C:\Users\User\Desktop\УГ 2017г\Фото на флешку\DSC00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5024"/>
            <a:ext cx="3936437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C:\Users\User\Desktop\УГ 2017г\Фото на флешку\DSC00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861048"/>
            <a:ext cx="3600400" cy="2795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3" descr="C:\Users\User\Desktop\УГ 2017г\Фото на флешку\DSC00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59888">
            <a:off x="5359218" y="344658"/>
            <a:ext cx="2880320" cy="3648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46" y="3717030"/>
            <a:ext cx="4176464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Светлана\фото к проекту\DSC00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3" y="333350"/>
            <a:ext cx="4599064" cy="30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Светлана\фото к проекту\DSC008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3" y="3717031"/>
            <a:ext cx="3888725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D:\Светлана\фото к проекту\photo_14807695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876"/>
            <a:ext cx="4064000" cy="283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Светлана\фото к проекту\photo_1480769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4064000" cy="275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ветлана\фото к проекту\DSC099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31" y="641088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C:\Users\User\Desktop\УГ 2017г\рисунки\DSC04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08920"/>
            <a:ext cx="4536504" cy="3528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323528" y="1052736"/>
            <a:ext cx="4248472" cy="954107"/>
          </a:xfrm>
          <a:prstGeom prst="homePlate">
            <a:avLst>
              <a:gd name="adj" fmla="val 87651"/>
            </a:avLst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РУССКАЯ ДЕРЕВЯННАЯ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ИГРУШКА - МАТРЁШКИ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9" name="Picture 5" descr="C:\Users\User\Desktop\УГ 2017г\метод раб\DSC04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12868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08316"/>
            <a:ext cx="3627437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3265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56" name="Picture 12" descr="J:\DCIM\100MSDCF\DSC0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980728"/>
            <a:ext cx="2520280" cy="33603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8" name="Picture 14" descr="C:\Users\User\Desktop\УГ 2017г\рисунки\DSC042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620688"/>
            <a:ext cx="4224470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9" name="Picture 15" descr="C:\Users\User\Desktop\УГ 2017г\рисунки\DSC042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933056"/>
            <a:ext cx="6120680" cy="270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3265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2" name="Picture 2" descr="C:\Users\User\Desktop\УГ 2017г\рисунки\DSC04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191" y="908720"/>
            <a:ext cx="3111809" cy="414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C:\Users\User\Desktop\УГ 2017г\рисунки\DSC04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92696"/>
            <a:ext cx="3899926" cy="29249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4" name="Picture 4" descr="C:\Users\User\Desktop\УГ 2017г\рисунки\DSC04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12976"/>
            <a:ext cx="2463738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0725" name="Picture 5" descr="C:\Users\User\Desktop\УГ 2017г\рисунки\DSC04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2517744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6" name="Picture 6" descr="C:\Users\User\Desktop\УГ 2017г\рисунки\DSC043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4293096"/>
            <a:ext cx="3168352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69269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5" name="Picture 3" descr="C:\Users\User\Desktop\УГ 2017г\Мини-музей\Фото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1552" y="3833664"/>
            <a:ext cx="4032448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Picture 2" descr="D:\Светлана\Фото 2015-2016 Работа\DSC001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2" y="1178704"/>
            <a:ext cx="413600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Светлана\фото к проекту\DSC02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1178704"/>
            <a:ext cx="3708920" cy="25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Светлана\фото к проекту\DSC020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2" y="4365104"/>
            <a:ext cx="413600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332656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User\Desktop\УГ 2017г\Фото на флешку\DSC09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597864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User\Desktop\УГ 2017г\Фото на флешку\DSC09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60648"/>
            <a:ext cx="4860032" cy="3645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 descr="C:\Users\User\Desktop\УГ 2017г\Фото на флешку\DSC092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861048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1965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Основной этап: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1746" name="Picture 2" descr="C:\Users\User\Desktop\УГ 2017г\Фото на флешку\DSC0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391925" cy="254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3" descr="C:\Users\User\Desktop\УГ 2017г\Фото на флешку\DSC00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1000"/>
            <a:ext cx="4352032" cy="3264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9" name="Picture 5" descr="C:\Users\User\Desktop\УГ 2017г\Фото на флешку\DSC002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89040"/>
            <a:ext cx="3668464" cy="275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D:\Светлана\фото к проекту\photo_14807710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20" y="3809802"/>
            <a:ext cx="4320480" cy="27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317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для презентации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5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640913"/>
            <a:ext cx="6546792" cy="6217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«Только тот, кто любит,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 ценит и уважает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накопленное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и сохраненное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предшествующим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поколениями, 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может любить Родину, 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узнать ее, стать подлинным </a:t>
            </a:r>
          </a:p>
          <a:p>
            <a:r>
              <a:rPr lang="ru-RU" sz="4000" b="1" dirty="0" smtClean="0">
                <a:solidFill>
                  <a:srgbClr val="FFFF00"/>
                </a:solidFill>
              </a:rPr>
              <a:t>патриотом».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                                                          С. Михалков.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245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ОБОБЩАЮЩИЙ ЭТАП: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2770" name="Picture 2" descr="C:\Users\User\Desktop\УГ 2017г\Фото на флешку\DSC08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3941" y="476672"/>
            <a:ext cx="492054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1" name="Picture 3" descr="C:\Users\User\Desktop\УГ 2017г\Фото на флешку\DSC084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536504" cy="2551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2" name="Picture 4" descr="C:\Users\User\Desktop\УГ 2017г\Фото на флешку\DSC08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933056"/>
            <a:ext cx="4828029" cy="2715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9" y="28037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76672"/>
            <a:ext cx="245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ОБОБЩАЮЩИЙ ЭТАП: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C:\Users\90C5~1\AppData\Local\Temp\Rar$DI08.014\DSC01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81642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Светлана\фото к проекту\DSC081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"/>
          <a:stretch/>
        </p:blipFill>
        <p:spPr bwMode="auto">
          <a:xfrm>
            <a:off x="683568" y="3429000"/>
            <a:ext cx="3888432" cy="30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Светлана\фото к проекту\DSC0819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1" t="3086" r="21230" b="-1609"/>
          <a:stretch/>
        </p:blipFill>
        <p:spPr bwMode="auto">
          <a:xfrm>
            <a:off x="5148064" y="764704"/>
            <a:ext cx="3157002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зент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340768"/>
            <a:ext cx="8940461" cy="3903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помощью исконно народного творчества России мы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сможем осуществить гармоничное развитие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личности ребенка, его художественно-творческих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способностей. Решить актуальную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проблему – приобщения детей к культуре; воспитание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патриота и гражданина, любящего свою Родину.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692696"/>
            <a:ext cx="8509381" cy="569386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 проекта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обусловлена большой значимостью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возрождения и сохранения национальных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традиций и обычаев, а так же воспитание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нравственно - патриотических чувств </a:t>
            </a:r>
          </a:p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дошкольников в современном обществе.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Гипотеза проекта: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если знакомить дошкольников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народными традициями и обычаями,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народными промыслами России, мастерством русских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умельцев и русским фольклором, то это позволит нашим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детям почувствовать себя частью русского народа,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ощутить гордость за свою страну, богатую славными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традициями.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рниц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898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2736304" cy="2207240"/>
          </a:xfrm>
          <a:prstGeom prst="wedgeEllipseCallout">
            <a:avLst>
              <a:gd name="adj1" fmla="val 10603"/>
              <a:gd name="adj2" fmla="val 133629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УЧАСТНИ-КИ ПРОЕКТА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родите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060848"/>
            <a:ext cx="2850319" cy="2148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воспитател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883546"/>
            <a:ext cx="4392110" cy="2974454"/>
          </a:xfrm>
          <a:prstGeom prst="rect">
            <a:avLst/>
          </a:prstGeom>
        </p:spPr>
      </p:pic>
      <p:pic>
        <p:nvPicPr>
          <p:cNvPr id="9" name="Рисунок 8" descr="музру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240026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Равнобедренный треугольник 10"/>
          <p:cNvSpPr/>
          <p:nvPr/>
        </p:nvSpPr>
        <p:spPr>
          <a:xfrm rot="7284351">
            <a:off x="3927216" y="684923"/>
            <a:ext cx="316078" cy="2878661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8810634">
            <a:off x="3220796" y="1682650"/>
            <a:ext cx="246113" cy="2818825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d223_52be1992_X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1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248750">
            <a:off x="1812868" y="406791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проекта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19938541">
            <a:off x="4841852" y="636989"/>
            <a:ext cx="425289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формирование у детей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познавательного интереса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русской народной культуре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через ознакомление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 народными промыслами,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традициями, обычаями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и организацию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художественно - продуктивной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творческой деятельности.</a:t>
            </a: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980728"/>
            <a:ext cx="6360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ПЛАНИРУЕМЫЙ РЕЗУЛЬТАТ: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628800"/>
            <a:ext cx="7814896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Прогнозируемый краткосрочный результат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Пробуждение интереса к истории и культуре своей Родины, </a:t>
            </a:r>
          </a:p>
          <a:p>
            <a:pPr marL="342900" indent="-34290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любви к родному краю и  народным традициям и жизни и быту русского народа.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2. Создание  мини – музея «Город – мастеров» для развития  познавательных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интереса и творческих способностей детей средствами народного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декоративно-прикладного искусства.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3. Расширение кругозора детей через мини- музей « Город мастеров»,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созданного силами педагогов и родителей.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Развитие познавательной активности,  любознательности: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узнают и называют знакомые виды народного декоративно-прикладного искусства,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умеют сравнивать предметы знакомых видов искусств,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находить их сходство и различие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5. Использование детьми в активной речи народного фольклора: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считалок, загадок,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потешек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 скороговорок;  знание русских народных сказок.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620688"/>
            <a:ext cx="6360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ПЛАНИРУЕМЫЙ РЕЗУЛЬТАТ: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12776"/>
            <a:ext cx="7920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Прогнозируемый долгосрочный результат: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Устойчивый интерес к культуре русского народа.</a:t>
            </a:r>
          </a:p>
          <a:p>
            <a:pPr marL="457200" indent="-457200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2. Сформировано чувство национального достоинства</a:t>
            </a:r>
          </a:p>
          <a:p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 descr="DSC0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3840427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DSC00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56992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рниц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ларец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872905"/>
            <a:ext cx="3218431" cy="2985095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0"/>
            <a:ext cx="5317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РЕАЛИЗАЦИЯ ПРОЕКТА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0" y="5733256"/>
            <a:ext cx="3168352" cy="1055608"/>
          </a:xfrm>
          <a:prstGeom prst="flowChartAlternateProcess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Познавательная деятельность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7824" y="2996952"/>
            <a:ext cx="2140522" cy="1687890"/>
          </a:xfrm>
          <a:prstGeom prst="wedgeEllipseCallou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Речевая</a:t>
            </a:r>
          </a:p>
          <a:p>
            <a:r>
              <a:rPr lang="ru-RU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деятель-ность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4293096"/>
            <a:ext cx="3739252" cy="1200329"/>
          </a:xfrm>
          <a:prstGeom prst="flowChartDisplay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Художественно-творческая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деятельность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332656"/>
            <a:ext cx="3744416" cy="3371136"/>
          </a:xfrm>
          <a:prstGeom prst="sun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Игровая </a:t>
            </a:r>
          </a:p>
          <a:p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деятель-ность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771973">
            <a:off x="6189680" y="259893"/>
            <a:ext cx="2931357" cy="2389406"/>
          </a:xfrm>
          <a:prstGeom prst="cloudCallout">
            <a:avLst>
              <a:gd name="adj1" fmla="val -21295"/>
              <a:gd name="adj2" fmla="val 117306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 </a:t>
            </a:r>
          </a:p>
          <a:p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РОДИТЕЛЯ-МИ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450"/>
                            </p:stCondLst>
                            <p:childTnLst>
                              <p:par>
                                <p:cTn id="36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45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692696"/>
            <a:ext cx="2958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Подготовительный этап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7544" y="1052736"/>
            <a:ext cx="8208912" cy="514964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1. Воспитание в дошкольном учреждении: практический журнал – 2012. №3.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Учебно-методическое пособие. – 2-е изд.,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перераб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 и доп. – СПб: Детство-Пресс,2010.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Дошкольник: теоретический и научно-методический журнал – 2012. - №6.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Times New Roman" pitchFamily="18" charset="0"/>
              </a:rPr>
              <a:t>3.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Times New Roman" pitchFamily="18" charset="0"/>
              </a:rPr>
              <a:t> Добрый мир. Методическое пособие. ПБ, Московская обл., 2011г.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Знакомство детей с русским народным творчеством: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Конспекты занятий, сценарии календарно-обрядовых праздников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5. 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Князева О.Л., </a:t>
            </a:r>
            <a:r>
              <a:rPr lang="ru-RU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Маханева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М.Д. Приобщение детей к истокам русской народной культуры: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6. Приобщение старших дошкольников к традициям родного края: программа,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конспекты/авт.-сост. Л.О. Тимофеева, 2015.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7.Чебан А. Я., </a:t>
            </a:r>
            <a:r>
              <a:rPr lang="ru-RU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Бурлакова</a:t>
            </a:r>
            <a:r>
              <a:rPr lang="ru-RU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Л.Л. Знакомим дошкольников с народной культурой. – М.: ТЦ Сфера, 2011. – 128 с. – (Библиотека Воспитателя)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8. Фольклорно – экологические занятия с детьми старшего дошкольного возраста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/авт.-сост. Г.А. Лапшина,2008.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052736"/>
            <a:ext cx="732925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подбор информационно – методического обеспечения проекта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21" grpId="0" animBg="1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462</Words>
  <Application>Microsoft Office PowerPoint</Application>
  <PresentationFormat>Экран (4:3)</PresentationFormat>
  <Paragraphs>105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светлана</cp:lastModifiedBy>
  <cp:revision>36</cp:revision>
  <dcterms:created xsi:type="dcterms:W3CDTF">2016-11-29T08:21:06Z</dcterms:created>
  <dcterms:modified xsi:type="dcterms:W3CDTF">2023-01-15T17:39:39Z</dcterms:modified>
</cp:coreProperties>
</file>