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77" r:id="rId5"/>
    <p:sldId id="260" r:id="rId6"/>
    <p:sldId id="261" r:id="rId7"/>
    <p:sldId id="278" r:id="rId8"/>
    <p:sldId id="279" r:id="rId9"/>
    <p:sldId id="267" r:id="rId10"/>
    <p:sldId id="284" r:id="rId11"/>
    <p:sldId id="285" r:id="rId12"/>
    <p:sldId id="286" r:id="rId13"/>
    <p:sldId id="287" r:id="rId14"/>
    <p:sldId id="281" r:id="rId15"/>
    <p:sldId id="288" r:id="rId16"/>
    <p:sldId id="305" r:id="rId17"/>
    <p:sldId id="306" r:id="rId18"/>
    <p:sldId id="327" r:id="rId19"/>
    <p:sldId id="328" r:id="rId20"/>
    <p:sldId id="307" r:id="rId21"/>
    <p:sldId id="309" r:id="rId22"/>
    <p:sldId id="311" r:id="rId23"/>
    <p:sldId id="262" r:id="rId24"/>
    <p:sldId id="283" r:id="rId25"/>
    <p:sldId id="268" r:id="rId26"/>
    <p:sldId id="282" r:id="rId27"/>
    <p:sldId id="269" r:id="rId28"/>
    <p:sldId id="273" r:id="rId29"/>
    <p:sldId id="329" r:id="rId30"/>
    <p:sldId id="331" r:id="rId31"/>
    <p:sldId id="330" r:id="rId32"/>
    <p:sldId id="332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5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3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8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1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6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9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1465-6DC7-4ADB-8E34-A56382F4699A}" type="datetimeFigureOut">
              <a:rPr lang="ru-RU" smtClean="0"/>
              <a:t>чт 29.12.22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734F-0C61-4539-9940-AB3F6DCF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4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ndpulse.com/ru/blog/api-sendpulse" TargetMode="External"/><Relationship Id="rId2" Type="http://schemas.openxmlformats.org/officeDocument/2006/relationships/hyperlink" Target="https://www.qr-code-generato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qrcoder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qr-code.com.ua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qrcoder.r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5AA7D-D542-4F23-B2E7-CBEF61370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8" y="2669815"/>
            <a:ext cx="8794612" cy="841443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spc="1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spc="10">
                <a:latin typeface="Times New Roman" panose="02020603050405020304" pitchFamily="18" charset="0"/>
                <a:ea typeface="Times New Roman" panose="02020603050405020304" pitchFamily="18" charset="0"/>
              </a:rPr>
              <a:t>Тема: </a:t>
            </a:r>
            <a:r>
              <a:rPr lang="ru-RU" sz="4000" b="1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000" b="1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4000" b="1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-код »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38731E-7EE9-4602-AD5B-6604CF0F6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144" y="4427574"/>
            <a:ext cx="4437794" cy="1770403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dirty="0">
                <a:latin typeface="+mj-lt"/>
              </a:rPr>
              <a:t>Выполнил: Леге Елизавета </a:t>
            </a:r>
          </a:p>
          <a:p>
            <a:pPr algn="l"/>
            <a:r>
              <a:rPr lang="ru-RU" b="1" dirty="0">
                <a:latin typeface="+mj-lt"/>
              </a:rPr>
              <a:t>Группа №30 Экономика и б/у</a:t>
            </a:r>
          </a:p>
        </p:txBody>
      </p:sp>
      <p:sp>
        <p:nvSpPr>
          <p:cNvPr id="6" name="Прямоугольник 5" descr="Областное государственное автономное &#10;профессиональное образовательное учреждение &#10; «Борисовский агромеханический техникум» &#10;">
            <a:extLst>
              <a:ext uri="{FF2B5EF4-FFF2-40B4-BE49-F238E27FC236}">
                <a16:creationId xmlns:a16="http://schemas.microsoft.com/office/drawing/2014/main" id="{90EE886B-871E-4018-970B-E6D9930BF41E}"/>
              </a:ext>
            </a:extLst>
          </p:cNvPr>
          <p:cNvSpPr/>
          <p:nvPr/>
        </p:nvSpPr>
        <p:spPr>
          <a:xfrm>
            <a:off x="3439600" y="241828"/>
            <a:ext cx="5343525" cy="1190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Областное государственное автономное 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профессиональное образовательное учреждение 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«Борисовский агромеханический техникум»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60314-BCE5-4314-AD43-98652383E34D}"/>
              </a:ext>
            </a:extLst>
          </p:cNvPr>
          <p:cNvSpPr txBox="1"/>
          <p:nvPr/>
        </p:nvSpPr>
        <p:spPr>
          <a:xfrm>
            <a:off x="3439600" y="6431506"/>
            <a:ext cx="176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Борисовка 2022</a:t>
            </a:r>
          </a:p>
        </p:txBody>
      </p:sp>
      <p:pic>
        <p:nvPicPr>
          <p:cNvPr id="8196" name="Picture 4" descr="http://qrcoder.ru/code/?http%3A%2F%2Fborteh.ru%2F&amp;8&amp;0">
            <a:extLst>
              <a:ext uri="{FF2B5EF4-FFF2-40B4-BE49-F238E27FC236}">
                <a16:creationId xmlns:a16="http://schemas.microsoft.com/office/drawing/2014/main" id="{A48E8550-A4F4-415C-9195-62DDEA46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" y="59977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9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94B1325C-61EF-4998-9332-4D1172CD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85225" cy="1008062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algn="just" eaLnBrk="1" hangingPunct="1"/>
            <a:r>
              <a:rPr lang="ru-RU" altLang="ru-RU" sz="4000" b="1" i="1" dirty="0">
                <a:latin typeface="Calibri" panose="020F0502020204030204" pitchFamily="34" charset="0"/>
              </a:rPr>
              <a:t>Контактные данные</a:t>
            </a:r>
            <a:r>
              <a:rPr lang="ru-RU" altLang="ru-RU" sz="4000" dirty="0">
                <a:latin typeface="Calibri" panose="020F0502020204030204" pitchFamily="34" charset="0"/>
              </a:rPr>
              <a:t>. Довольно часто встречаются визитки, содержащие код. Можно просканировать код и сохранить контактную информацию в адресной книге телефона или компьютера.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481160-29CC-47F5-AD75-AB71BAFC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1457265-CA9C-4B92-8BBE-17720260E88F}"/>
              </a:ext>
            </a:extLst>
          </p:cNvPr>
          <p:cNvSpPr txBox="1">
            <a:spLocks/>
          </p:cNvSpPr>
          <p:nvPr/>
        </p:nvSpPr>
        <p:spPr>
          <a:xfrm>
            <a:off x="0" y="105255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16EBC-C560-4851-9582-2A81DD34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588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0C40F5F8-BB00-42D3-B8CD-79E52CD88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133600"/>
            <a:ext cx="8785225" cy="1008063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ru-RU" altLang="ru-RU" sz="4000" b="1" i="1" dirty="0">
                <a:latin typeface="Calibri" panose="020F0502020204030204" pitchFamily="34" charset="0"/>
              </a:rPr>
              <a:t>Адрес электронной почты</a:t>
            </a:r>
            <a:r>
              <a:rPr lang="ru-RU" altLang="ru-RU" sz="4000" dirty="0">
                <a:latin typeface="Calibri" panose="020F0502020204030204" pitchFamily="34" charset="0"/>
              </a:rPr>
              <a:t>. QR-код может содержать адрес электронной почты и имя адресата. 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F5798F-5DF9-4E67-B121-5C124AEF32BF}"/>
              </a:ext>
            </a:extLst>
          </p:cNvPr>
          <p:cNvSpPr txBox="1">
            <a:spLocks/>
          </p:cNvSpPr>
          <p:nvPr/>
        </p:nvSpPr>
        <p:spPr>
          <a:xfrm>
            <a:off x="0" y="105255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7AA0B-2DF3-41D2-B912-48704D3F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588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BBF5BB83-2018-434C-B0E7-15E7AA09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85225" cy="1152525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just" eaLnBrk="1" hangingPunct="1"/>
            <a:r>
              <a:rPr lang="ru-RU" altLang="ru-RU" sz="4000" b="1" i="1" dirty="0">
                <a:latin typeface="Calibri" panose="020F0502020204030204" pitchFamily="34" charset="0"/>
              </a:rPr>
              <a:t>SMS</a:t>
            </a:r>
            <a:r>
              <a:rPr lang="ru-RU" altLang="ru-RU" sz="4000" dirty="0">
                <a:latin typeface="Calibri" panose="020F0502020204030204" pitchFamily="34" charset="0"/>
              </a:rPr>
              <a:t>. Нередко для участия в мероприятии, акции, игре требуется отправить SMS. QR-код избавит вас от необходимости набора текста. Можно отсканировать код и получить готовое к отправке сообщение.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B2F1B61-B52A-4BDC-8FA5-C4011DB8E30A}"/>
              </a:ext>
            </a:extLst>
          </p:cNvPr>
          <p:cNvSpPr txBox="1">
            <a:spLocks/>
          </p:cNvSpPr>
          <p:nvPr/>
        </p:nvSpPr>
        <p:spPr>
          <a:xfrm>
            <a:off x="0" y="105255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6E65C-62AB-429F-9FDC-0AE06A49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588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55E0A031-A63D-4103-BBBD-8AA0F88D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85225" cy="1223962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ru-RU" altLang="ru-RU" sz="4000" b="1" i="1" dirty="0">
                <a:latin typeface="Calibri" panose="020F0502020204030204" pitchFamily="34" charset="0"/>
              </a:rPr>
              <a:t>Географические данные</a:t>
            </a:r>
            <a:r>
              <a:rPr lang="ru-RU" altLang="ru-RU" sz="4000" dirty="0">
                <a:latin typeface="Calibri" panose="020F0502020204030204" pitchFamily="34" charset="0"/>
              </a:rPr>
              <a:t>. В QR-коде могут быть зашифрованы </a:t>
            </a:r>
            <a:r>
              <a:rPr lang="ru-RU" altLang="ru-RU" sz="4000" dirty="0" err="1">
                <a:latin typeface="Calibri" panose="020F0502020204030204" pitchFamily="34" charset="0"/>
              </a:rPr>
              <a:t>геоданные</a:t>
            </a:r>
            <a:r>
              <a:rPr lang="ru-RU" altLang="ru-RU" sz="4000" dirty="0">
                <a:latin typeface="Calibri" panose="020F0502020204030204" pitchFamily="34" charset="0"/>
              </a:rPr>
              <a:t>. Это позволяет посмотреть расположение того или иного объекта, например, в «Картах </a:t>
            </a:r>
            <a:r>
              <a:rPr lang="ru-RU" altLang="ru-RU" sz="4000" dirty="0" err="1">
                <a:latin typeface="Calibri" panose="020F0502020204030204" pitchFamily="34" charset="0"/>
              </a:rPr>
              <a:t>Google</a:t>
            </a:r>
            <a:r>
              <a:rPr lang="ru-RU" altLang="ru-RU" sz="4000" dirty="0">
                <a:latin typeface="Calibri" panose="020F0502020204030204" pitchFamily="34" charset="0"/>
              </a:rPr>
              <a:t>». 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255032-D382-409F-861E-833B3349D250}"/>
              </a:ext>
            </a:extLst>
          </p:cNvPr>
          <p:cNvSpPr txBox="1">
            <a:spLocks/>
          </p:cNvSpPr>
          <p:nvPr/>
        </p:nvSpPr>
        <p:spPr>
          <a:xfrm>
            <a:off x="0" y="105255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95CE6-0347-4931-A93A-32247D1F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588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67C02E35-F39C-4312-A56B-7EA9CF0D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85225" cy="79216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ru-RU" altLang="ru-RU" sz="4000" b="1" i="1">
                <a:latin typeface="Calibri" panose="020F0502020204030204" pitchFamily="34" charset="0"/>
              </a:rPr>
              <a:t>Текст</a:t>
            </a:r>
            <a:r>
              <a:rPr lang="ru-RU" altLang="ru-RU" sz="4000">
                <a:latin typeface="Calibri" panose="020F0502020204030204" pitchFamily="34" charset="0"/>
              </a:rPr>
              <a:t>. Этот формат пригоден для различных целей от сообщения до информационной справки. 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0C3321-3D5E-4A0A-96B1-CEC65027A8A3}"/>
              </a:ext>
            </a:extLst>
          </p:cNvPr>
          <p:cNvSpPr txBox="1">
            <a:spLocks/>
          </p:cNvSpPr>
          <p:nvPr/>
        </p:nvSpPr>
        <p:spPr>
          <a:xfrm>
            <a:off x="0" y="105255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04D43-5843-4408-AA58-3F0F5698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1588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9D937E93-578A-406F-A350-04D35E3C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19" y="2021036"/>
            <a:ext cx="8326659" cy="79216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just" eaLnBrk="1" hangingPunct="1"/>
            <a:r>
              <a:rPr lang="ru-RU" altLang="ru-RU" sz="4000" b="1" i="1" dirty="0">
                <a:latin typeface="Calibri" panose="020F0502020204030204" pitchFamily="34" charset="0"/>
              </a:rPr>
              <a:t>Телефонные номера</a:t>
            </a:r>
            <a:r>
              <a:rPr lang="ru-RU" altLang="ru-RU" sz="4000" dirty="0">
                <a:latin typeface="Calibri" panose="020F0502020204030204" pitchFamily="34" charset="0"/>
              </a:rPr>
              <a:t>. При сканировании QR-кода с внедренным телефонным номером можно сразу же сделать звонок.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163F97-AF53-4C57-A61E-66F92FFFDE6E}"/>
              </a:ext>
            </a:extLst>
          </p:cNvPr>
          <p:cNvSpPr txBox="1">
            <a:spLocks/>
          </p:cNvSpPr>
          <p:nvPr/>
        </p:nvSpPr>
        <p:spPr>
          <a:xfrm>
            <a:off x="0" y="105255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8F0CCB-C02B-4079-B6B0-903759ABF984}"/>
              </a:ext>
            </a:extLst>
          </p:cNvPr>
          <p:cNvSpPr/>
          <p:nvPr/>
        </p:nvSpPr>
        <p:spPr>
          <a:xfrm>
            <a:off x="2124075" y="404813"/>
            <a:ext cx="61928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3600" dirty="0"/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F62E2620-4B18-4E6F-B58F-46B94391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33600"/>
            <a:ext cx="8135938" cy="230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Calibri" panose="020F0502020204030204" pitchFamily="34" charset="0"/>
              </a:rPr>
              <a:t>Видеофайл</a:t>
            </a:r>
            <a:r>
              <a:rPr lang="ru-RU" altLang="ru-RU" sz="3600" dirty="0">
                <a:latin typeface="Calibri" panose="020F0502020204030204" pitchFamily="34" charset="0"/>
              </a:rPr>
              <a:t>. В QR-коде может быть зашифрован видеофайл.  Например, это может быть фрагмент фильма, сказки, мультфильма.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28362-7856-4746-AA15-2B23D5ABE28D}"/>
              </a:ext>
            </a:extLst>
          </p:cNvPr>
          <p:cNvSpPr txBox="1">
            <a:spLocks/>
          </p:cNvSpPr>
          <p:nvPr/>
        </p:nvSpPr>
        <p:spPr>
          <a:xfrm>
            <a:off x="0" y="105255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59EA47-9039-4B29-8988-81943507687F}"/>
              </a:ext>
            </a:extLst>
          </p:cNvPr>
          <p:cNvSpPr/>
          <p:nvPr/>
        </p:nvSpPr>
        <p:spPr>
          <a:xfrm>
            <a:off x="2124075" y="404813"/>
            <a:ext cx="61928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3600" dirty="0"/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1145D774-9D99-4D48-92D4-D4D705DC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33600"/>
            <a:ext cx="8135938" cy="230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Calibri" panose="020F0502020204030204" pitchFamily="34" charset="0"/>
              </a:rPr>
              <a:t>Аудиофайл</a:t>
            </a:r>
            <a:r>
              <a:rPr lang="ru-RU" altLang="ru-RU" sz="3600" dirty="0">
                <a:latin typeface="Calibri" panose="020F0502020204030204" pitchFamily="34" charset="0"/>
              </a:rPr>
              <a:t>. В QR-коде может быть зашифрован аудиофайл.  Например, это может быть отрывок из музыкального или литературного произведения.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2E5A6B6-8C8C-4392-BEB4-095D4C0ADA9F}"/>
              </a:ext>
            </a:extLst>
          </p:cNvPr>
          <p:cNvSpPr txBox="1">
            <a:spLocks/>
          </p:cNvSpPr>
          <p:nvPr/>
        </p:nvSpPr>
        <p:spPr>
          <a:xfrm>
            <a:off x="0" y="105255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>
            <a:extLst>
              <a:ext uri="{FF2B5EF4-FFF2-40B4-BE49-F238E27FC236}">
                <a16:creationId xmlns:a16="http://schemas.microsoft.com/office/drawing/2014/main" id="{99A04767-BE5D-4E08-A1DC-25AB7BAD1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951913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E610AB7-8185-4A61-9DD6-0BE74E430B5A}"/>
              </a:ext>
            </a:extLst>
          </p:cNvPr>
          <p:cNvSpPr txBox="1">
            <a:spLocks/>
          </p:cNvSpPr>
          <p:nvPr/>
        </p:nvSpPr>
        <p:spPr>
          <a:xfrm>
            <a:off x="0" y="174625"/>
            <a:ext cx="8229600" cy="7559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Использование на уроке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342A9-74FD-44B5-BEA8-5671283B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57944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Как сканировать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QR-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6680B-BF5D-42AE-91A9-5D63611C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8228"/>
            <a:ext cx="6239687" cy="456675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000" b="1" dirty="0">
                <a:latin typeface="Calibri" panose="020F0502020204030204" pitchFamily="34" charset="0"/>
              </a:rPr>
              <a:t>Для того, чтобы отсканировать QR-код, вам нужно воспользоваться смартфонов или планшетом с камерой. У вас также должна быть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установлена программа-сканер QR-кода</a:t>
            </a:r>
            <a:r>
              <a:rPr lang="ru-RU" sz="2000" b="1" dirty="0">
                <a:latin typeface="Calibri" panose="020F0502020204030204" pitchFamily="34" charset="0"/>
              </a:rPr>
              <a:t>. Эти приложения вы сможете получить на интернет-порталах </a:t>
            </a:r>
            <a:r>
              <a:rPr lang="ru-RU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App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Store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Android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Market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2000" b="1" dirty="0">
                <a:latin typeface="Calibri" panose="020F0502020204030204" pitchFamily="34" charset="0"/>
              </a:rPr>
              <a:t>Запустите программу QR-сканер и наведите камеру устройства на код.</a:t>
            </a:r>
          </a:p>
          <a:p>
            <a:pPr algn="just" eaLnBrk="1" hangingPunct="1">
              <a:defRPr/>
            </a:pPr>
            <a:r>
              <a:rPr lang="ru-RU" sz="2000" b="1" dirty="0">
                <a:latin typeface="Calibri" panose="020F0502020204030204" pitchFamily="34" charset="0"/>
              </a:rPr>
              <a:t>Программа распознает содержимое кода, а вы получите соответствующее содержимому предложение.</a:t>
            </a:r>
          </a:p>
          <a:p>
            <a:pPr algn="just" eaLnBrk="1" hangingPunct="1">
              <a:defRPr/>
            </a:pPr>
            <a:r>
              <a:rPr lang="ru-RU" sz="2000" b="1" dirty="0">
                <a:latin typeface="Calibri" panose="020F0502020204030204" pitchFamily="34" charset="0"/>
              </a:rPr>
              <a:t>В зависимости от содержимого вы сможете перейти по ссылке при помощи браузера или сохранить данные.</a:t>
            </a:r>
          </a:p>
          <a:p>
            <a:pPr marL="0" indent="0" algn="just" eaLnBrk="1" hangingPunct="1">
              <a:buFontTx/>
              <a:buNone/>
              <a:defRPr/>
            </a:pP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20484" name="Picture 5" descr="https://www.moysklad.ru/images/stories/shkola/egais2.jpg">
            <a:extLst>
              <a:ext uri="{FF2B5EF4-FFF2-40B4-BE49-F238E27FC236}">
                <a16:creationId xmlns:a16="http://schemas.microsoft.com/office/drawing/2014/main" id="{E1368A6F-0F7D-4D33-9BC5-C94E5849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4797425"/>
            <a:ext cx="2855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>
            <a:extLst>
              <a:ext uri="{FF2B5EF4-FFF2-40B4-BE49-F238E27FC236}">
                <a16:creationId xmlns:a16="http://schemas.microsoft.com/office/drawing/2014/main" id="{6AEA3555-83A4-4AF6-BB09-00855139D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844675"/>
            <a:ext cx="15001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льцо 5">
            <a:extLst>
              <a:ext uri="{FF2B5EF4-FFF2-40B4-BE49-F238E27FC236}">
                <a16:creationId xmlns:a16="http://schemas.microsoft.com/office/drawing/2014/main" id="{048A98C4-EC5B-4F63-A2E5-3BFE2EEE6683}"/>
              </a:ext>
            </a:extLst>
          </p:cNvPr>
          <p:cNvSpPr/>
          <p:nvPr/>
        </p:nvSpPr>
        <p:spPr>
          <a:xfrm>
            <a:off x="6673850" y="1700213"/>
            <a:ext cx="1008063" cy="792162"/>
          </a:xfrm>
          <a:prstGeom prst="donut">
            <a:avLst>
              <a:gd name="adj" fmla="val 1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2834A44-46DA-4369-9913-FCDC49A55E7E}"/>
              </a:ext>
            </a:extLst>
          </p:cNvPr>
          <p:cNvCxnSpPr/>
          <p:nvPr/>
        </p:nvCxnSpPr>
        <p:spPr>
          <a:xfrm flipV="1">
            <a:off x="6156325" y="2420938"/>
            <a:ext cx="550863" cy="4318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AB8E0E-FA39-4279-BF8C-2F7553F45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Google Shape;286;p14">
            <a:extLst>
              <a:ext uri="{FF2B5EF4-FFF2-40B4-BE49-F238E27FC236}">
                <a16:creationId xmlns:a16="http://schemas.microsoft.com/office/drawing/2014/main" id="{0CFA7622-0BF0-47C5-B22B-961C129ACD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698241"/>
            <a:ext cx="7772400" cy="42983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ru-RU" sz="3600" b="1" dirty="0">
                <a:solidFill>
                  <a:srgbClr val="FFFF00"/>
                </a:solidFill>
              </a:rPr>
              <a:t>Цель:</a:t>
            </a:r>
            <a:br>
              <a:rPr lang="ru-RU" sz="2400" b="1" dirty="0"/>
            </a:br>
            <a: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Изучить возможности использования QR-кодов в образовании. </a:t>
            </a:r>
            <a:b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Сгенерировать QR-коды </a:t>
            </a:r>
            <a: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для:</a:t>
            </a:r>
            <a:b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ОГАПОУ «Борисовский агромеханический техникум.</a:t>
            </a:r>
            <a:b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Системы дистанционного обучения нашего техникума </a:t>
            </a:r>
            <a:r>
              <a:rPr lang="en-US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Moodle</a:t>
            </a:r>
            <a: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Электронной библиотечной системы </a:t>
            </a:r>
            <a:r>
              <a:rPr lang="en-US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BOOK.RU</a:t>
            </a:r>
            <a:br>
              <a:rPr lang="ru-RU" sz="2400" dirty="0">
                <a:solidFill>
                  <a:srgbClr val="FFFFFF"/>
                </a:solidFill>
              </a:rPr>
            </a:br>
            <a:br>
              <a:rPr lang="ru" sz="2400" b="1" dirty="0"/>
            </a:b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98221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BB4D10-6775-4028-BE87-1441A472BCB3}"/>
              </a:ext>
            </a:extLst>
          </p:cNvPr>
          <p:cNvSpPr/>
          <p:nvPr/>
        </p:nvSpPr>
        <p:spPr>
          <a:xfrm>
            <a:off x="187325" y="4076700"/>
            <a:ext cx="8928100" cy="28622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/>
                </a:solidFill>
                <a:hlinkClick r:id="rId2"/>
              </a:rPr>
              <a:t>QR </a:t>
            </a:r>
            <a:r>
              <a:rPr lang="ru-RU" b="1" dirty="0" err="1">
                <a:solidFill>
                  <a:schemeClr val="accent3"/>
                </a:solidFill>
                <a:hlinkClick r:id="rId2"/>
              </a:rPr>
              <a:t>Code</a:t>
            </a:r>
            <a:r>
              <a:rPr lang="ru-RU" b="1" dirty="0">
                <a:solidFill>
                  <a:schemeClr val="accent3"/>
                </a:solidFill>
                <a:hlinkClick r:id="rId2"/>
              </a:rPr>
              <a:t> </a:t>
            </a:r>
            <a:r>
              <a:rPr lang="ru-RU" b="1" dirty="0" err="1">
                <a:solidFill>
                  <a:schemeClr val="accent3"/>
                </a:solidFill>
                <a:hlinkClick r:id="rId2"/>
              </a:rPr>
              <a:t>Generator</a:t>
            </a:r>
            <a:r>
              <a:rPr lang="ru-RU" b="1" dirty="0"/>
              <a:t> — бесплатный генератор двумерного кода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!</a:t>
            </a:r>
            <a:r>
              <a:rPr lang="ru-RU" b="1" dirty="0"/>
              <a:t>Плюсы:</a:t>
            </a:r>
          </a:p>
          <a:p>
            <a:pPr>
              <a:defRPr/>
            </a:pPr>
            <a:r>
              <a:rPr lang="ru-RU" b="1" dirty="0"/>
              <a:t>Большой выбор шаблонов для создания QR-кодов.</a:t>
            </a:r>
          </a:p>
          <a:p>
            <a:pPr>
              <a:defRPr/>
            </a:pPr>
            <a:r>
              <a:rPr lang="ru-RU" b="1" dirty="0"/>
              <a:t>Есть варианты настроек — можно создать уникальный стиль.</a:t>
            </a:r>
          </a:p>
          <a:p>
            <a:pPr>
              <a:defRPr/>
            </a:pPr>
            <a:r>
              <a:rPr lang="ru-RU" b="1" dirty="0"/>
              <a:t>Удобный интерфейс.</a:t>
            </a:r>
          </a:p>
          <a:p>
            <a:pPr>
              <a:defRPr/>
            </a:pPr>
            <a:r>
              <a:rPr lang="ru-RU" b="1" dirty="0"/>
              <a:t>Скачать файл можно в JPG и SVG.</a:t>
            </a:r>
          </a:p>
          <a:p>
            <a:pPr>
              <a:defRPr/>
            </a:pPr>
            <a:r>
              <a:rPr lang="ru-RU" b="1" dirty="0"/>
              <a:t>Для крупных компаний есть возможность автоматизировать процесс и использовать </a:t>
            </a:r>
            <a:r>
              <a:rPr lang="ru-RU" b="1" dirty="0">
                <a:hlinkClick r:id="rId3"/>
              </a:rPr>
              <a:t>API</a:t>
            </a:r>
            <a:r>
              <a:rPr lang="ru-RU" b="1" dirty="0"/>
              <a:t>.</a:t>
            </a:r>
          </a:p>
          <a:p>
            <a:pPr>
              <a:defRPr/>
            </a:pPr>
            <a:r>
              <a:rPr lang="ru-RU" b="1" dirty="0"/>
              <a:t>Минусы: Требуется регистрация для получения дополнительных функций.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3555" name="Рисунок 2">
            <a:extLst>
              <a:ext uri="{FF2B5EF4-FFF2-40B4-BE49-F238E27FC236}">
                <a16:creationId xmlns:a16="http://schemas.microsoft.com/office/drawing/2014/main" id="{D177E84E-1577-4998-8862-68E82029C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>
            <a:extLst>
              <a:ext uri="{FF2B5EF4-FFF2-40B4-BE49-F238E27FC236}">
                <a16:creationId xmlns:a16="http://schemas.microsoft.com/office/drawing/2014/main" id="{48B6EC06-6BDF-4A4F-A06F-9CDB3C0A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5096725"/>
            <a:ext cx="8861425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0C6CE"/>
                </a:solidFill>
                <a:latin typeface="Open Sans"/>
                <a:hlinkClick r:id="rId2"/>
              </a:rPr>
              <a:t>QR </a:t>
            </a:r>
            <a:r>
              <a:rPr lang="ru-RU" altLang="ru-RU" sz="1800" dirty="0" err="1">
                <a:solidFill>
                  <a:srgbClr val="20C6CE"/>
                </a:solidFill>
                <a:latin typeface="Open Sans"/>
                <a:hlinkClick r:id="rId2"/>
              </a:rPr>
              <a:t>Coder</a:t>
            </a:r>
            <a:r>
              <a:rPr lang="ru-RU" altLang="ru-RU" sz="1800" dirty="0">
                <a:solidFill>
                  <a:srgbClr val="444444"/>
                </a:solidFill>
                <a:latin typeface="Open Sans"/>
              </a:rPr>
              <a:t> — простой генератор для создания черно-белого QR-кода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Плюсы:</a:t>
            </a:r>
            <a:endParaRPr lang="ru-RU" altLang="ru-R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Быстрый сервис шифрования текста, ссылки, визитки и SMS.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Файл скачивается ссылкой.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24579" name="Рисунок 2">
            <a:extLst>
              <a:ext uri="{FF2B5EF4-FFF2-40B4-BE49-F238E27FC236}">
                <a16:creationId xmlns:a16="http://schemas.microsoft.com/office/drawing/2014/main" id="{FFBBA27E-28B5-4436-BFFF-A497965C9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>
            <a:extLst>
              <a:ext uri="{FF2B5EF4-FFF2-40B4-BE49-F238E27FC236}">
                <a16:creationId xmlns:a16="http://schemas.microsoft.com/office/drawing/2014/main" id="{ECA15BCC-0AD8-47F6-9391-AA6C78C9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89281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>
            <a:extLst>
              <a:ext uri="{FF2B5EF4-FFF2-40B4-BE49-F238E27FC236}">
                <a16:creationId xmlns:a16="http://schemas.microsoft.com/office/drawing/2014/main" id="{3FD4A94C-2639-41E4-A770-D9E3B90F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221163"/>
            <a:ext cx="84756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hlinkClick r:id="rId3"/>
              </a:rPr>
              <a:t>Генератор QR кода</a:t>
            </a:r>
            <a:r>
              <a:rPr lang="ru-RU" altLang="ru-RU" sz="1800"/>
              <a:t> — бесплатный сервис для генерации двумерного кода.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Плюсы:</a:t>
            </a:r>
            <a:endParaRPr lang="ru-RU" altLang="ru-RU" sz="18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9 шаблонов для шифрования.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Есть коррекция ошибок.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Можно выбрать тип кодировки.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Файл скачивается ссылкой.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Минусы:</a:t>
            </a:r>
            <a:endParaRPr lang="ru-RU" altLang="ru-RU" sz="18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Минимальное количество настроек.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BE0B66-7787-4B17-B82E-BDAB3249082A}"/>
              </a:ext>
            </a:extLst>
          </p:cNvPr>
          <p:cNvSpPr txBox="1"/>
          <p:nvPr/>
        </p:nvSpPr>
        <p:spPr>
          <a:xfrm>
            <a:off x="304799" y="346413"/>
            <a:ext cx="8637181" cy="12311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При</a:t>
            </a:r>
            <a:r>
              <a:rPr lang="ru-RU" b="1" dirty="0">
                <a:solidFill>
                  <a:schemeClr val="bg1"/>
                </a:solidFill>
              </a:rPr>
              <a:t> помощи </a:t>
            </a:r>
            <a:r>
              <a:rPr lang="ru-RU" b="1" dirty="0">
                <a:solidFill>
                  <a:srgbClr val="FFFF00"/>
                </a:solidFill>
              </a:rPr>
              <a:t>QR-кода </a:t>
            </a:r>
            <a:r>
              <a:rPr lang="ru-RU" b="1" dirty="0">
                <a:solidFill>
                  <a:schemeClr val="bg1"/>
                </a:solidFill>
              </a:rPr>
              <a:t>можно закодировать любую информацию, например: </a:t>
            </a:r>
            <a:r>
              <a:rPr lang="ru-RU" b="1" dirty="0">
                <a:solidFill>
                  <a:srgbClr val="FFFF00"/>
                </a:solidFill>
              </a:rPr>
              <a:t>текст, номер телефона, адрес сайта, адрес электронной почты, достопримечательности  </a:t>
            </a:r>
            <a:r>
              <a:rPr lang="ru-RU" b="1" dirty="0">
                <a:solidFill>
                  <a:schemeClr val="bg1"/>
                </a:solidFill>
              </a:rPr>
              <a:t>и многое другое. Сделать это можно с помощью  специального приложения </a:t>
            </a:r>
            <a:r>
              <a:rPr lang="ru-RU" sz="18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www.qrcoder.ru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982493-5C76-4B35-8346-228CCD4F0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49" y="2566611"/>
            <a:ext cx="4214607" cy="4214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A7E6C0-C1CF-4552-B0DE-08E5499EDFF7}"/>
              </a:ext>
            </a:extLst>
          </p:cNvPr>
          <p:cNvSpPr txBox="1"/>
          <p:nvPr/>
        </p:nvSpPr>
        <p:spPr>
          <a:xfrm>
            <a:off x="2337389" y="1738135"/>
            <a:ext cx="457200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/>
              <a:t>Отсканировав этот </a:t>
            </a:r>
            <a:r>
              <a:rPr lang="en-US" dirty="0"/>
              <a:t>QR-</a:t>
            </a:r>
            <a:r>
              <a:rPr lang="ru-RU" dirty="0"/>
              <a:t>код вы перейдёте на официальный сайт «Генератора </a:t>
            </a:r>
            <a:r>
              <a:rPr lang="en-US" dirty="0"/>
              <a:t>QR-</a:t>
            </a:r>
            <a:r>
              <a:rPr lang="ru-RU" dirty="0"/>
              <a:t>кодов».</a:t>
            </a:r>
          </a:p>
        </p:txBody>
      </p:sp>
    </p:spTree>
    <p:extLst>
      <p:ext uri="{BB962C8B-B14F-4D97-AF65-F5344CB8AC3E}">
        <p14:creationId xmlns:p14="http://schemas.microsoft.com/office/powerpoint/2010/main" val="218948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4E93C-3DA5-4FF3-9DEB-CB89B79D8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27F0A2B6-A0EA-4106-9831-C32359FD44E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901724"/>
            <a:ext cx="7772400" cy="23876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Вас заинтересовала возможность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создать QR-код?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Сделать это можно здесь: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http://qrcoder.ru/</a:t>
            </a:r>
            <a:br>
              <a:rPr kumimoji="0" lang="ru-RU" sz="8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464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C92E9-E349-4D93-BF08-CB1E30BD3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53F50F-CD56-4526-9AA2-32C86B64D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0" y="779867"/>
            <a:ext cx="8885208" cy="5339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058727" y="529447"/>
            <a:ext cx="4660729" cy="5008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Выбираем, что нам нужно закодировать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502326" y="1030288"/>
            <a:ext cx="556402" cy="8502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3709" y="2631767"/>
            <a:ext cx="3262633" cy="5250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Вставляем ссылку техникума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463256" y="2380891"/>
            <a:ext cx="693348" cy="250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29864" y="2631766"/>
            <a:ext cx="2829464" cy="4053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Нажимаем «создать код»</a:t>
            </a:r>
          </a:p>
        </p:txBody>
      </p:sp>
      <p:cxnSp>
        <p:nvCxnSpPr>
          <p:cNvPr id="15" name="Прямая со стрелкой 14"/>
          <p:cNvCxnSpPr>
            <a:cxnSpLocks/>
            <a:stCxn id="13" idx="1"/>
          </p:cNvCxnSpPr>
          <p:nvPr/>
        </p:nvCxnSpPr>
        <p:spPr>
          <a:xfrm flipH="1" flipV="1">
            <a:off x="5080958" y="2562048"/>
            <a:ext cx="948906" cy="2723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85141" y="3925019"/>
            <a:ext cx="2829464" cy="516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Мы создали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техникума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5057" y="163902"/>
            <a:ext cx="2639683" cy="36554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техникума</a:t>
            </a:r>
          </a:p>
        </p:txBody>
      </p:sp>
      <p:pic>
        <p:nvPicPr>
          <p:cNvPr id="18" name="Picture 4" descr="http://qrcoder.ru/code/?http%3A%2F%2Fborteh.ru%2F&amp;8&amp;0">
            <a:extLst>
              <a:ext uri="{FF2B5EF4-FFF2-40B4-BE49-F238E27FC236}">
                <a16:creationId xmlns:a16="http://schemas.microsoft.com/office/drawing/2014/main" id="{EC33D0AC-C8BA-4BC6-8BF2-EFA7BFB79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74" y="3259431"/>
            <a:ext cx="3526971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78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69532-3E05-4515-837F-3A5169A7D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14D37B-4A24-4B24-BFA2-1DBFFB8F61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qrcoder.ru/code/?http%3A%2F%2Fborteh.ru%2F&amp;8&amp;0">
            <a:extLst>
              <a:ext uri="{FF2B5EF4-FFF2-40B4-BE49-F238E27FC236}">
                <a16:creationId xmlns:a16="http://schemas.microsoft.com/office/drawing/2014/main" id="{11C6238F-878C-4C86-8C2A-9182C8E3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49" y="966158"/>
            <a:ext cx="6299767" cy="58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72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4552" y="172526"/>
            <a:ext cx="5169493" cy="85401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 системы дистанционного обучения 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52" y="1445727"/>
            <a:ext cx="5453781" cy="52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3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67" y="184639"/>
            <a:ext cx="5316173" cy="643496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9218" name="Picture 2" descr="http://qrcoder.ru/code/?https%3A%2F%2Fwww.book.ru%2F&amp;8&amp;0">
            <a:extLst>
              <a:ext uri="{FF2B5EF4-FFF2-40B4-BE49-F238E27FC236}">
                <a16:creationId xmlns:a16="http://schemas.microsoft.com/office/drawing/2014/main" id="{1FC2470B-2C08-409C-B501-4E8A4BBF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96" y="1071857"/>
            <a:ext cx="5601504" cy="56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13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5A2912-CEC8-4D16-9D1B-2D83CB0A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6" y="946298"/>
            <a:ext cx="9144000" cy="5070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3A507-0012-4814-B0D0-56BEAC74ED10}"/>
              </a:ext>
            </a:extLst>
          </p:cNvPr>
          <p:cNvSpPr txBox="1"/>
          <p:nvPr/>
        </p:nvSpPr>
        <p:spPr>
          <a:xfrm>
            <a:off x="6432698" y="1807535"/>
            <a:ext cx="231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webqr.com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qrcoder.ru/code/?https%3A%2F%2Fwebqr.com%2F&amp;8&amp;0">
            <a:extLst>
              <a:ext uri="{FF2B5EF4-FFF2-40B4-BE49-F238E27FC236}">
                <a16:creationId xmlns:a16="http://schemas.microsoft.com/office/drawing/2014/main" id="{30835D00-7A74-40BC-8FB8-55E071BD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389"/>
            <a:ext cx="3242930" cy="32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5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70604-754B-4E34-82F8-B0297A5C5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55" y="154799"/>
            <a:ext cx="8128591" cy="949325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" b="1" dirty="0">
                <a:solidFill>
                  <a:srgbClr val="FFFF00"/>
                </a:solidFill>
              </a:rPr>
              <a:t>История создания QR-кода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C1BEFF-7D01-4815-AEDD-89FF4EB55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55" y="1285031"/>
            <a:ext cx="8463517" cy="212891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" sz="2800" b="1" dirty="0">
                <a:solidFill>
                  <a:srgbClr val="FFFF00"/>
                </a:solidFill>
                <a:latin typeface="Maven Pro"/>
                <a:ea typeface="Maven Pro"/>
                <a:cs typeface="Maven Pro"/>
                <a:sym typeface="Maven Pro"/>
              </a:rPr>
              <a:t>QR-код</a:t>
            </a:r>
            <a:r>
              <a:rPr lang="ru" sz="2800" b="1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был разработан впервые </a:t>
            </a:r>
            <a:r>
              <a:rPr lang="ru" sz="2800" b="1" dirty="0">
                <a:solidFill>
                  <a:srgbClr val="FFFF00"/>
                </a:solidFill>
                <a:latin typeface="Maven Pro"/>
                <a:ea typeface="Maven Pro"/>
                <a:cs typeface="Maven Pro"/>
                <a:sym typeface="Maven Pro"/>
              </a:rPr>
              <a:t>в Японии компанией «Denso-Wave»</a:t>
            </a:r>
            <a:r>
              <a:rPr lang="ru" sz="2000" b="1" i="1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2800" b="1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в </a:t>
            </a:r>
            <a:r>
              <a:rPr lang="ru" sz="2800" b="1" dirty="0">
                <a:solidFill>
                  <a:srgbClr val="FFFF00"/>
                </a:solidFill>
                <a:latin typeface="Maven Pro"/>
                <a:ea typeface="Maven Pro"/>
                <a:cs typeface="Maven Pro"/>
                <a:sym typeface="Maven Pro"/>
              </a:rPr>
              <a:t>1994</a:t>
            </a:r>
            <a:r>
              <a:rPr lang="ru" sz="2800" b="1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году. И основной целью его создания было хранение </a:t>
            </a:r>
            <a:r>
              <a:rPr lang="ru" sz="2800" b="1" dirty="0">
                <a:solidFill>
                  <a:srgbClr val="FFFF00"/>
                </a:solidFill>
                <a:latin typeface="Maven Pro"/>
                <a:ea typeface="Maven Pro"/>
                <a:cs typeface="Maven Pro"/>
                <a:sym typeface="Maven Pro"/>
              </a:rPr>
              <a:t>большого объема данных </a:t>
            </a:r>
            <a:r>
              <a:rPr lang="ru" sz="2800" b="1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при минимальном размере </a:t>
            </a:r>
            <a:r>
              <a:rPr lang="ru" sz="2800" b="1" dirty="0">
                <a:solidFill>
                  <a:srgbClr val="FFFF00"/>
                </a:solidFill>
                <a:latin typeface="Maven Pro"/>
                <a:ea typeface="Maven Pro"/>
                <a:cs typeface="Maven Pro"/>
                <a:sym typeface="Maven Pro"/>
              </a:rPr>
              <a:t>графической картинки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Google Shape;319;p19">
            <a:extLst>
              <a:ext uri="{FF2B5EF4-FFF2-40B4-BE49-F238E27FC236}">
                <a16:creationId xmlns:a16="http://schemas.microsoft.com/office/drawing/2014/main" id="{21B051DB-C22C-4BF2-9095-CD718BC0E94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3150" y="3904444"/>
            <a:ext cx="4536206" cy="256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Qr 2">
            <a:extLst>
              <a:ext uri="{FF2B5EF4-FFF2-40B4-BE49-F238E27FC236}">
                <a16:creationId xmlns:a16="http://schemas.microsoft.com/office/drawing/2014/main" id="{D6864B7D-0DDF-4CC8-8C49-4518B9B6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4" y="3645131"/>
            <a:ext cx="3208527" cy="316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42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qrcoder.ru/code/?https%3A%2F%2Fwebqr.com%2F&amp;8&amp;0">
            <a:extLst>
              <a:ext uri="{FF2B5EF4-FFF2-40B4-BE49-F238E27FC236}">
                <a16:creationId xmlns:a16="http://schemas.microsoft.com/office/drawing/2014/main" id="{76C6D1FF-B625-41B8-AF89-BD9ABD62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94" y="675167"/>
            <a:ext cx="5948917" cy="59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45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86792E-D614-4E21-9F39-5E4622FCA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52" y="703134"/>
            <a:ext cx="6857999" cy="53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1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62AB5-27DE-4A16-99DE-E0B25140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qrcoder.ru/code/?%D7%D2%CE+%D2%C0%CA%CE%C5+QR-%CA%CE%C4%3A%0D%0AQR+%EA%EE%E4+%ABQR+-+Quick+Response+-+%C1%FB%F1%F2%F0%FB%E9+%CE%F2%EA%EB%E8%EA%BB+%97+%FD%F2%EE+%E4%E2%F3%F5%EC%E5%F0%ED%FB%E9+%F8%F2%F0%E8%F5%EA%EE%E4+%28%E1%E0%F0-%EA%EE%E4%29%2C+%EF%F0%E5%E4%EE%F1%F2%E0%E2%EB%FF%FE%F9%E8%E9+%E8%ED%F4%EE%F0%EC%E0%F6%E8%FE+%E4%EB%FF+%E1%FB%F1%F2%F0%EE%E3%EE+%E5%E5+%F0%E0%F1%EF%EE%E7%ED%E0%E2%E0%ED%E8%FF+%F1+%EF%EE%EC%EE%F9%FC%FE+%EA%E0%EC%E5%F0%FB+%ED%E0+%EC%EE%E1%E8%EB%FC%ED%EE%EC+%F2%E5%EB%E5%F4%EE%ED%E5.%0D%0A%0D%0A%CF%F0%E8+%EF%EE%EC%EE%F9%E8+QR-%EA%EE%E4%E0+%EC%EE%E6%ED%EE+%E7%E0%EA%EE%E4%E8%F0%EE%E2%E0%F2%FC+%EB%FE%E1%F3%FE+%E8%ED%F4%EE%F0%EC%E0%F6%E8%FE%2C+%ED%E0%EF%F0%E8%EC%E5%F0%3A+%F2%E5%EA%F1%F2%2C+%ED%EE%EC%E5%F0+%F2%E5%EB%E5%F4%EE%ED%E0%2C+%F1%F1%FB%EB%EA%F3+%ED%E0+%F1%E0%E9%F2+%E8%EB%E8+%E2%E8%E7%E8%F2%ED%F3%FE+%EA%E0%F0%F2%EE%F7%EA%F3.&amp;8&amp;0">
            <a:extLst>
              <a:ext uri="{FF2B5EF4-FFF2-40B4-BE49-F238E27FC236}">
                <a16:creationId xmlns:a16="http://schemas.microsoft.com/office/drawing/2014/main" id="{13764D4B-C04C-4958-8632-D5C73AA980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85" y="230685"/>
            <a:ext cx="6396630" cy="63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24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C174A021-585D-4DA2-9FA2-0A240BFD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" y="5005603"/>
            <a:ext cx="86026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qrcoder.ru/code/?http%3A%2F%2Fborteh.ru%2F&amp;8&amp;0">
            <a:extLst>
              <a:ext uri="{FF2B5EF4-FFF2-40B4-BE49-F238E27FC236}">
                <a16:creationId xmlns:a16="http://schemas.microsoft.com/office/drawing/2014/main" id="{21D5F680-8B3D-4658-91D0-5FF8B6EE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1" y="1570625"/>
            <a:ext cx="2779135" cy="27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81ED6B-655A-4C33-9CAC-101201F8D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248" y="2320825"/>
            <a:ext cx="1912499" cy="19595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2E1F0A-30F0-407F-8EC0-0610F714D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371" y="834062"/>
            <a:ext cx="2265125" cy="2320825"/>
          </a:xfrm>
          <a:prstGeom prst="rect">
            <a:avLst/>
          </a:prstGeom>
        </p:spPr>
      </p:pic>
      <p:pic>
        <p:nvPicPr>
          <p:cNvPr id="7" name="Google Shape;306;p17">
            <a:extLst>
              <a:ext uri="{FF2B5EF4-FFF2-40B4-BE49-F238E27FC236}">
                <a16:creationId xmlns:a16="http://schemas.microsoft.com/office/drawing/2014/main" id="{9568AD42-1007-4D84-8F0B-B2DD37D9006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8587" y="0"/>
            <a:ext cx="2320825" cy="23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QR code - J'aime le sexe' Gourde | Spreadshirt">
            <a:extLst>
              <a:ext uri="{FF2B5EF4-FFF2-40B4-BE49-F238E27FC236}">
                <a16:creationId xmlns:a16="http://schemas.microsoft.com/office/drawing/2014/main" id="{89517852-8895-47EA-A508-90335596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9" y="242672"/>
            <a:ext cx="1852046" cy="18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D2AE426-3493-40F9-BBA1-B5A6D858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96" y="287078"/>
            <a:ext cx="5123564" cy="111653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+mn-lt"/>
              </a:rPr>
              <a:t>Что же такое 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QR</a:t>
            </a:r>
            <a:r>
              <a:rPr lang="ru-RU" sz="4000" b="1" dirty="0">
                <a:solidFill>
                  <a:srgbClr val="FFFF00"/>
                </a:solidFill>
                <a:latin typeface="+mn-lt"/>
              </a:rPr>
              <a:t>-код?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2076861-4314-43F4-BF8E-2CCB69678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96" y="1735340"/>
            <a:ext cx="8067454" cy="2097789"/>
          </a:xfr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QR-код (англ. </a:t>
            </a:r>
            <a:r>
              <a:rPr lang="ru-RU" sz="3200" b="1" dirty="0" err="1">
                <a:solidFill>
                  <a:srgbClr val="FFFF00"/>
                </a:solidFill>
              </a:rPr>
              <a:t>Quick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Response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Code</a:t>
            </a:r>
            <a:r>
              <a:rPr lang="ru-RU" sz="3200" b="1" dirty="0">
                <a:solidFill>
                  <a:srgbClr val="FFFF00"/>
                </a:solidFill>
              </a:rPr>
              <a:t>) </a:t>
            </a:r>
            <a:r>
              <a:rPr lang="ru-RU" sz="3200" b="1" dirty="0">
                <a:solidFill>
                  <a:schemeClr val="bg1"/>
                </a:solidFill>
              </a:rPr>
              <a:t>— код быстрого отклика, предоставляющий </a:t>
            </a:r>
            <a:r>
              <a:rPr lang="ru-RU" sz="3200" b="1" dirty="0">
                <a:solidFill>
                  <a:srgbClr val="FFFF00"/>
                </a:solidFill>
              </a:rPr>
              <a:t>информацию</a:t>
            </a:r>
            <a:r>
              <a:rPr lang="ru-RU" sz="3200" b="1" dirty="0">
                <a:solidFill>
                  <a:schemeClr val="bg1"/>
                </a:solidFill>
              </a:rPr>
              <a:t> для </a:t>
            </a:r>
            <a:r>
              <a:rPr lang="ru-RU" sz="3200" b="1" dirty="0">
                <a:solidFill>
                  <a:srgbClr val="FFFF00"/>
                </a:solidFill>
              </a:rPr>
              <a:t>быстрого ее </a:t>
            </a:r>
            <a:r>
              <a:rPr lang="ru-RU" sz="3200" b="1" dirty="0">
                <a:solidFill>
                  <a:schemeClr val="bg1"/>
                </a:solidFill>
              </a:rPr>
              <a:t>распознавания с помощью </a:t>
            </a:r>
            <a:r>
              <a:rPr lang="ru-RU" sz="3200" b="1" dirty="0">
                <a:solidFill>
                  <a:srgbClr val="FFFF00"/>
                </a:solidFill>
              </a:rPr>
              <a:t>камеры на смартфоне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7AB4EB-0E81-48D7-AFD8-311F9B1B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9" y="4164861"/>
            <a:ext cx="4188207" cy="2559866"/>
          </a:xfrm>
          <a:prstGeom prst="rect">
            <a:avLst/>
          </a:prstGeom>
        </p:spPr>
      </p:pic>
      <p:pic>
        <p:nvPicPr>
          <p:cNvPr id="5122" name="Picture 2" descr="code barres | images gratuites et libres de droits">
            <a:extLst>
              <a:ext uri="{FF2B5EF4-FFF2-40B4-BE49-F238E27FC236}">
                <a16:creationId xmlns:a16="http://schemas.microsoft.com/office/drawing/2014/main" id="{3B20ACFB-FB64-490A-AED1-F6BB4531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20" y="4233477"/>
            <a:ext cx="3309871" cy="23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2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4723DD-4E5C-4253-93E4-BBCC9ACB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98" y="1151786"/>
            <a:ext cx="4448175" cy="5546725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b="1" dirty="0"/>
              <a:t>Транспортная инфраструктура. </a:t>
            </a:r>
          </a:p>
          <a:p>
            <a:pPr lvl="0"/>
            <a:r>
              <a:rPr lang="ru-RU" b="1" dirty="0"/>
              <a:t>Туризм - памятники истории, произведениях искусства и достопримечательности.</a:t>
            </a:r>
            <a:r>
              <a:rPr lang="ru-RU" dirty="0"/>
              <a:t> </a:t>
            </a:r>
          </a:p>
          <a:p>
            <a:pPr lvl="0"/>
            <a:r>
              <a:rPr lang="ru-RU" b="1" dirty="0"/>
              <a:t>QR-коды в кафе и ресторанах. </a:t>
            </a:r>
            <a:endParaRPr lang="ru-RU" dirty="0"/>
          </a:p>
          <a:p>
            <a:pPr lvl="0"/>
            <a:r>
              <a:rPr lang="ru-RU" b="1" dirty="0"/>
              <a:t>QR-коды в прессе.</a:t>
            </a:r>
            <a:r>
              <a:rPr lang="ru-RU" dirty="0"/>
              <a:t> </a:t>
            </a:r>
          </a:p>
          <a:p>
            <a:pPr lvl="0"/>
            <a:r>
              <a:rPr lang="ru-RU" b="1" dirty="0"/>
              <a:t>QR-коды в рекламе.</a:t>
            </a:r>
            <a:endParaRPr lang="ru-RU" dirty="0"/>
          </a:p>
          <a:p>
            <a:pPr lvl="0"/>
            <a:r>
              <a:rPr lang="ru-RU" b="1" dirty="0"/>
              <a:t>Мобильные платежи с помощью QR – кодов.</a:t>
            </a:r>
            <a:endParaRPr lang="ru-RU" dirty="0"/>
          </a:p>
          <a:p>
            <a:pPr lvl="0"/>
            <a:r>
              <a:rPr lang="ru-RU" sz="3600" b="1" dirty="0">
                <a:highlight>
                  <a:srgbClr val="FFFF00"/>
                </a:highlight>
              </a:rPr>
              <a:t>В образовании</a:t>
            </a:r>
            <a:r>
              <a:rPr lang="ru-RU" sz="3600" dirty="0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Google Shape;341;p22">
            <a:extLst>
              <a:ext uri="{FF2B5EF4-FFF2-40B4-BE49-F238E27FC236}">
                <a16:creationId xmlns:a16="http://schemas.microsoft.com/office/drawing/2014/main" id="{80725505-4796-4ED9-A76D-A2E2752C50AF}"/>
              </a:ext>
            </a:extLst>
          </p:cNvPr>
          <p:cNvSpPr txBox="1">
            <a:spLocks/>
          </p:cNvSpPr>
          <p:nvPr/>
        </p:nvSpPr>
        <p:spPr>
          <a:xfrm>
            <a:off x="248098" y="0"/>
            <a:ext cx="8453100" cy="1034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Области применения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QR-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кода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1FCEE1B8-50C9-4567-BEAF-F4A349E2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15" y="5481347"/>
            <a:ext cx="2523809" cy="119895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0A59F4-4289-4B22-9045-42C0DF008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18" y="3925148"/>
            <a:ext cx="2523809" cy="1419048"/>
          </a:xfrm>
          <a:prstGeom prst="rect">
            <a:avLst/>
          </a:prstGeom>
        </p:spPr>
      </p:pic>
      <p:pic>
        <p:nvPicPr>
          <p:cNvPr id="1027" name="Рисунок 14" descr="ÐÐ°ÑÑÐ¸Ð½ÐºÐ¸ Ð¿Ð¾ Ð·Ð°Ð¿ÑÐ¾ÑÑ qr ÐºÐ¾Ð´ Ð² ÐºÐ°ÑÐµ">
            <a:extLst>
              <a:ext uri="{FF2B5EF4-FFF2-40B4-BE49-F238E27FC236}">
                <a16:creationId xmlns:a16="http://schemas.microsoft.com/office/drawing/2014/main" id="{89B10275-0C5D-4253-8546-64A140BC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18" y="2668238"/>
            <a:ext cx="3634779" cy="11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5AC0C2-993D-4C65-86FE-EF7F8C984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726" y="1080933"/>
            <a:ext cx="2358367" cy="14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2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Строение QR кода">
            <a:extLst>
              <a:ext uri="{FF2B5EF4-FFF2-40B4-BE49-F238E27FC236}">
                <a16:creationId xmlns:a16="http://schemas.microsoft.com/office/drawing/2014/main" id="{D931E1D0-03A3-4F62-A4E0-FAF1D4888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232CE8-7AD9-4CD7-A84D-1878BE38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344"/>
            <a:ext cx="9181284" cy="4173311"/>
          </a:xfrm>
          <a:prstGeom prst="rect">
            <a:avLst/>
          </a:prstGeom>
        </p:spPr>
      </p:pic>
      <p:sp>
        <p:nvSpPr>
          <p:cNvPr id="6" name="Google Shape;341;p22">
            <a:extLst>
              <a:ext uri="{FF2B5EF4-FFF2-40B4-BE49-F238E27FC236}">
                <a16:creationId xmlns:a16="http://schemas.microsoft.com/office/drawing/2014/main" id="{978E66DA-1D27-484D-B622-7477E9C3F224}"/>
              </a:ext>
            </a:extLst>
          </p:cNvPr>
          <p:cNvSpPr txBox="1">
            <a:spLocks/>
          </p:cNvSpPr>
          <p:nvPr/>
        </p:nvSpPr>
        <p:spPr>
          <a:xfrm>
            <a:off x="248098" y="0"/>
            <a:ext cx="8453100" cy="1034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Структура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QR-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кода</a:t>
            </a:r>
          </a:p>
        </p:txBody>
      </p:sp>
    </p:spTree>
    <p:extLst>
      <p:ext uri="{BB962C8B-B14F-4D97-AF65-F5344CB8AC3E}">
        <p14:creationId xmlns:p14="http://schemas.microsoft.com/office/powerpoint/2010/main" val="101539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16E47837-8FAA-42F6-B0AD-2609C7148900}"/>
              </a:ext>
            </a:extLst>
          </p:cNvPr>
          <p:cNvSpPr txBox="1">
            <a:spLocks/>
          </p:cNvSpPr>
          <p:nvPr/>
        </p:nvSpPr>
        <p:spPr>
          <a:xfrm>
            <a:off x="424543" y="163286"/>
            <a:ext cx="8447313" cy="46808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Максимальное количество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символов, которые помещаются в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один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QR-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код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цифры — </a:t>
            </a:r>
            <a:r>
              <a:rPr lang="ru-RU" dirty="0">
                <a:solidFill>
                  <a:srgbClr val="FFFF00"/>
                </a:solidFill>
              </a:rPr>
              <a:t>7089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цифры и буквы (латиница) — </a:t>
            </a:r>
            <a:r>
              <a:rPr lang="ru-RU" dirty="0">
                <a:solidFill>
                  <a:srgbClr val="FFFF00"/>
                </a:solidFill>
              </a:rPr>
              <a:t>4296;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двоичный код — </a:t>
            </a:r>
            <a:r>
              <a:rPr lang="ru-RU" b="1" dirty="0">
                <a:solidFill>
                  <a:srgbClr val="FFFF00"/>
                </a:solidFill>
              </a:rPr>
              <a:t>2953 байт </a:t>
            </a:r>
            <a:r>
              <a:rPr lang="ru-RU" dirty="0">
                <a:solidFill>
                  <a:schemeClr val="bg1"/>
                </a:solidFill>
              </a:rPr>
              <a:t>(следовательно, около 2953 букв кириллицы в кодировке windows-1251 или около 1450 букв кириллицы в utf-8);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иероглифы — </a:t>
            </a:r>
            <a:r>
              <a:rPr lang="ru-RU" b="1" dirty="0">
                <a:solidFill>
                  <a:srgbClr val="FFFF00"/>
                </a:solidFill>
              </a:rPr>
              <a:t>1817.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F9B14B-5299-4C7A-9114-7B6CBA35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4844143"/>
            <a:ext cx="2024743" cy="2028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76" y="4647628"/>
            <a:ext cx="3456932" cy="2421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302" y="4647628"/>
            <a:ext cx="3816060" cy="24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0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363EF-2F42-4030-92D2-2CB49FF43264}"/>
              </a:ext>
            </a:extLst>
          </p:cNvPr>
          <p:cNvSpPr txBox="1"/>
          <p:nvPr/>
        </p:nvSpPr>
        <p:spPr>
          <a:xfrm flipV="1">
            <a:off x="5725886" y="4134395"/>
            <a:ext cx="67735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4C790-0158-4E27-9C08-7CA0DD464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49" y="393640"/>
            <a:ext cx="8556171" cy="34483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wrap="square" lIns="0" tIns="92046" rIns="0" bIns="9204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Сколько всего может быть QR кодов?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Согласно бинарной системе, каждый модуль может быть лишь двух цветов – черного или белого, поэтому 478 небольших модуля в теории образуют 2</a:t>
            </a:r>
            <a:r>
              <a:rPr kumimoji="0" lang="ru-RU" altLang="ru-RU" sz="20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478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QR-кодов.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780437137578998057845399307448291576437149535666242787714789239906342934704941405030076525765872992789956732780351655723861993919822071326572544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вариантами.</a:t>
            </a:r>
          </a:p>
        </p:txBody>
      </p:sp>
      <p:pic>
        <p:nvPicPr>
          <p:cNvPr id="2054" name="Picture 6" descr="QR kod Barkod Tarayıcılar 2D-Kod Ekstrüzyon, qr, gadget, elektronik, diğerleri png thumbnail">
            <a:extLst>
              <a:ext uri="{FF2B5EF4-FFF2-40B4-BE49-F238E27FC236}">
                <a16:creationId xmlns:a16="http://schemas.microsoft.com/office/drawing/2014/main" id="{679AA33B-8F4B-4A63-8AF8-EB7E5E1E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326">
            <a:off x="994191" y="4244441"/>
            <a:ext cx="2093536" cy="2616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ирки слова QR-Кода">
            <a:extLst>
              <a:ext uri="{FF2B5EF4-FFF2-40B4-BE49-F238E27FC236}">
                <a16:creationId xmlns:a16="http://schemas.microsoft.com/office/drawing/2014/main" id="{623D09FD-AE22-416E-A3BF-AC0A993B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57" y="4050474"/>
            <a:ext cx="2748870" cy="2627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7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6BCF-30AB-468A-A694-B2E076FF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55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Что можно кодировать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EEE07713-1679-4805-9010-27939FC2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133600"/>
            <a:ext cx="8785225" cy="93503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ru-RU" altLang="ru-RU" b="1" i="1" dirty="0">
                <a:latin typeface="Calibri" panose="020F0502020204030204" pitchFamily="34" charset="0"/>
              </a:rPr>
              <a:t>Интернет-адрес</a:t>
            </a:r>
            <a:r>
              <a:rPr lang="ru-RU" altLang="ru-RU" dirty="0">
                <a:latin typeface="Calibri" panose="020F0502020204030204" pitchFamily="34" charset="0"/>
              </a:rPr>
              <a:t>. QR-коды могут содержать ссылки на Интернет ресурсы. Прочтение кода направит пользователя на нужный сайт, избавляя от необходимости тщательно вводить множество знаков в адресной строке браузера.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906</Words>
  <Application>Microsoft Office PowerPoint</Application>
  <PresentationFormat>Экран (4:3)</PresentationFormat>
  <Paragraphs>92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Maven Pro</vt:lpstr>
      <vt:lpstr>Nunito</vt:lpstr>
      <vt:lpstr>Open Sans</vt:lpstr>
      <vt:lpstr>Roboto</vt:lpstr>
      <vt:lpstr>Times New Roman</vt:lpstr>
      <vt:lpstr>Тема Office</vt:lpstr>
      <vt:lpstr>   Тема: «QR-код »</vt:lpstr>
      <vt:lpstr>Цель: Изучить возможности использования QR-кодов в образовании.  Сгенерировать QR-коды для: 1. ОГАПОУ «Борисовский агромеханический техникум. 2. Системы дистанционного обучения нашего техникума Moodle. 3. Электронной библиотечной системы BOOK.RU  </vt:lpstr>
      <vt:lpstr>История создания QR-кода</vt:lpstr>
      <vt:lpstr>Что же такое QR-код?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можно кодировать?</vt:lpstr>
      <vt:lpstr>Презентация PowerPoint</vt:lpstr>
      <vt:lpstr>Что можно кодировать?</vt:lpstr>
      <vt:lpstr>Что можно кодировать?</vt:lpstr>
      <vt:lpstr>Что можно кодировать?</vt:lpstr>
      <vt:lpstr>Что можно кодировать?</vt:lpstr>
      <vt:lpstr>Что можно кодировать?</vt:lpstr>
      <vt:lpstr>Презентация PowerPoint</vt:lpstr>
      <vt:lpstr>Презентация PowerPoint</vt:lpstr>
      <vt:lpstr>Презентация PowerPoint</vt:lpstr>
      <vt:lpstr>Как сканировать QR-код</vt:lpstr>
      <vt:lpstr>Презентация PowerPoint</vt:lpstr>
      <vt:lpstr>Презентация PowerPoint</vt:lpstr>
      <vt:lpstr>Презентация PowerPoint</vt:lpstr>
      <vt:lpstr>Презентация PowerPoint</vt:lpstr>
      <vt:lpstr>  Вас заинтересовала возможность  создать QR-код?       Сделать это можно здесь:   http://qrcoder.ru/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50</cp:revision>
  <dcterms:created xsi:type="dcterms:W3CDTF">2022-01-25T04:28:20Z</dcterms:created>
  <dcterms:modified xsi:type="dcterms:W3CDTF">2022-12-29T05:50:55Z</dcterms:modified>
</cp:coreProperties>
</file>