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4" r:id="rId7"/>
    <p:sldId id="274" r:id="rId8"/>
    <p:sldId id="268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6D8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36C4-5BB8-489D-9244-CBA59D2E8CE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B6C9-0A80-49CB-A46B-29066553E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6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6E2BC-8841-45E3-844E-45FB762AFC44}" type="slidenum">
              <a:rPr lang="ru-RU"/>
              <a:pPr eaLnBrk="1" hangingPunct="1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25E-C1B4-41A1-A366-09091F473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985F-21C7-4C20-A3FF-35496F581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3FD7-1EF6-486A-8312-8B60BB76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97A-53E2-4EF2-90B7-DFB482A650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6159-12D7-4EA8-BB82-178419DD2E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AAFF-714C-425F-AB87-EC83DEE9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BD27-C8C6-4351-8C5F-2814CB005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D50-0046-4BDE-80F7-24431F7C4E9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92B4-2FB9-46D3-99E8-4A7967431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DA4-81B7-41D3-8D8D-6D256D6C1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99D9-55C3-4ED0-A138-16583F549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F37D8B-F6FA-446D-A8AC-EFB58ABA2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20875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501008"/>
            <a:ext cx="8569325" cy="25749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          </a:t>
            </a:r>
            <a:r>
              <a:rPr lang="ru-RU" dirty="0" smtClean="0"/>
              <a:t>			</a:t>
            </a:r>
            <a:r>
              <a:rPr lang="ru-RU" sz="2400" dirty="0" smtClean="0"/>
              <a:t>Учитель </a:t>
            </a:r>
            <a:r>
              <a:rPr lang="ru-RU" sz="2400" dirty="0"/>
              <a:t>начальных </a:t>
            </a:r>
            <a:r>
              <a:rPr lang="ru-RU" sz="2400" dirty="0" smtClean="0"/>
              <a:t>классов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/>
              <a:t>		МАОУ СОШ №88</a:t>
            </a:r>
            <a:endParaRPr lang="ru-RU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   </a:t>
            </a:r>
            <a:r>
              <a:rPr lang="ru-RU" dirty="0" smtClean="0"/>
              <a:t>  </a:t>
            </a:r>
            <a:r>
              <a:rPr lang="ru-RU" b="1" dirty="0" smtClean="0"/>
              <a:t>Зуева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	  Марина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		    Дмитриевна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06500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132856"/>
            <a:ext cx="7416824" cy="3998069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…м небе м…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рцают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звезды и на бел…м инее и радужно искрятся нежные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пуш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…жинки осторожно касаются з…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она од…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вается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наря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 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24744"/>
            <a:ext cx="6400800" cy="79208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dirty="0" smtClean="0"/>
              <a:t>Давайте подведем итог: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dirty="0" smtClean="0"/>
              <a:t>Каким же был для вас урок?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dirty="0"/>
          </a:p>
          <a:p>
            <a:pPr marL="68580" indent="-342900" algn="ctr">
              <a:buFont typeface="+mj-lt"/>
              <a:buAutoNum type="arabicPeriod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Урок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полезен, все понятно.</a:t>
            </a:r>
          </a:p>
          <a:p>
            <a:pPr marL="68580" indent="-342900" algn="ctr">
              <a:buFont typeface="+mj-lt"/>
              <a:buAutoNum type="arabicPeriod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Лишь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кое-что чуть-чуть не ясно.</a:t>
            </a:r>
          </a:p>
          <a:p>
            <a:pPr marL="68580" indent="-342900" algn="ctr">
              <a:buFont typeface="+mj-lt"/>
              <a:buAutoNum type="arabicPeriod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Еще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придется потрудиться.</a:t>
            </a:r>
          </a:p>
          <a:p>
            <a:pPr marL="68580" indent="-342900" algn="ctr">
              <a:buFont typeface="+mj-lt"/>
              <a:buAutoNum type="arabicPeriod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Да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, трудно все-таки учиться!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9003" y="1628800"/>
            <a:ext cx="7772400" cy="1008112"/>
          </a:xfrm>
        </p:spPr>
        <p:txBody>
          <a:bodyPr/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pic>
        <p:nvPicPr>
          <p:cNvPr id="51208" name="Picture 8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89" y="3645024"/>
            <a:ext cx="1953829" cy="1893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cap="non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спользуемые источники: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Полякова А.В. Учебник «Русский язык» 4 класс.</a:t>
            </a:r>
          </a:p>
          <a:p>
            <a:r>
              <a:rPr lang="ru-RU" dirty="0" smtClean="0"/>
              <a:t>Рабочая тетрадь «Дружим с русским языком».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1640" y="980728"/>
            <a:ext cx="6400800" cy="4680520"/>
          </a:xfrm>
        </p:spPr>
        <p:txBody>
          <a:bodyPr>
            <a:normAutofit fontScale="90000"/>
          </a:bodyPr>
          <a:lstStyle/>
          <a:p>
            <a:r>
              <a:rPr lang="ru-RU" sz="5100" b="1" i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 предложения </a:t>
            </a:r>
            <a:br>
              <a:rPr lang="ru-RU" sz="5100" b="1" i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100" b="1" i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5100" b="1" i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100" b="1" i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предложения с однородными членами</a:t>
            </a:r>
            <a:endParaRPr lang="ru-RU" sz="5100" b="1" i="1" cap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648" y="836712"/>
            <a:ext cx="6400800" cy="685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7344816" cy="453650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i="1" u="sng" dirty="0">
                <a:solidFill>
                  <a:srgbClr val="7030A0"/>
                </a:solidFill>
              </a:rPr>
              <a:t>Образовательные: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/>
              <a:t>Продолжить работу по развитию умения различать сложные предложения и простые предложения с однородными членами.</a:t>
            </a:r>
            <a:endParaRPr lang="ru-RU" sz="2000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/>
              <a:t>Развивать умение в постановке знаков препинания.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/>
              <a:t>Работа над орфографией и развитием устной и письменной речи.</a:t>
            </a:r>
            <a:endParaRPr lang="ru-RU" sz="2000" dirty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i="1" u="sng" dirty="0">
                <a:solidFill>
                  <a:srgbClr val="7030A0"/>
                </a:solidFill>
              </a:rPr>
              <a:t>Воспитательные: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Воспитание культуры речи.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Воспитание самостоятельности и умение оценивать себя и другого.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Взаимопомощи и товарищества.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u="sng" dirty="0">
                <a:solidFill>
                  <a:srgbClr val="7030A0"/>
                </a:solidFill>
              </a:rPr>
              <a:t>Развивающие: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Развитие интереса к русскому языку.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Развитие памяти, орфографической зоркости.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2060848"/>
            <a:ext cx="4038600" cy="45307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dirty="0" smtClean="0"/>
              <a:t>	плеч…м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/>
              <a:t>	</a:t>
            </a:r>
            <a:r>
              <a:rPr lang="ru-RU" sz="3200" dirty="0" smtClean="0"/>
              <a:t>свеч…й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/>
              <a:t>	</a:t>
            </a:r>
            <a:r>
              <a:rPr lang="ru-RU" sz="3200" dirty="0" smtClean="0"/>
              <a:t>туч…й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/>
              <a:t>	</a:t>
            </a:r>
            <a:r>
              <a:rPr lang="ru-RU" sz="3200" dirty="0" smtClean="0"/>
              <a:t>циркач…м</a:t>
            </a:r>
            <a:endParaRPr lang="ru-RU" sz="3200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  <a:endParaRPr lang="en-US" sz="320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716016" y="2204864"/>
            <a:ext cx="3124200" cy="31242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борщ…м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лтый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ключ…м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птиц…й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649735" y="2132856"/>
            <a:ext cx="3855517" cy="38831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Простые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одной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грамматической основой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 - = 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Спит пруд под ледяной корой.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1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8136904" cy="112553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структуре предложения делятся на: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681838" y="2132856"/>
            <a:ext cx="3672408" cy="35510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Сложные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двумя или более грамматическими основами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[= - 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= 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Весной поет жаворонок, и подснежник пробуравливает землю.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266027" y="2556318"/>
            <a:ext cx="504031" cy="728666"/>
          </a:xfrm>
          <a:prstGeom prst="downArrow">
            <a:avLst>
              <a:gd name="adj1" fmla="val 37906"/>
              <a:gd name="adj2" fmla="val 49189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325479" y="2569460"/>
            <a:ext cx="504031" cy="715524"/>
          </a:xfrm>
          <a:prstGeom prst="downArrow">
            <a:avLst>
              <a:gd name="adj1" fmla="val 37906"/>
              <a:gd name="adj2" fmla="val 49189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266402" y="1340768"/>
            <a:ext cx="647395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глаз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72" name="Picture 36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44" y="2708920"/>
            <a:ext cx="3323716" cy="20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спор8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495748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3 схемы и составьте к ним предложения на тему «Зима»: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373796"/>
            <a:ext cx="7776864" cy="4248472"/>
          </a:xfrm>
        </p:spPr>
        <p:txBody>
          <a:bodyPr numCol="2">
            <a:normAutofit fontScale="25000" lnSpcReduction="20000"/>
          </a:bodyPr>
          <a:lstStyle/>
          <a:p>
            <a:pPr marL="468630" indent="-742950">
              <a:buFont typeface="+mj-lt"/>
              <a:buAutoNum type="arabicPeriod"/>
            </a:pP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[ = – ].</a:t>
            </a:r>
          </a:p>
          <a:p>
            <a:pPr marL="468630" indent="-742950">
              <a:buFont typeface="+mj-lt"/>
              <a:buAutoNum type="arabicPeriod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[ –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и      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[ –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[ =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–  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[ –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= ],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[ = – ].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[ – = ],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[ = – ].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[ – = ],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[ = – ].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468630" indent="-742950">
              <a:buFont typeface="+mj-lt"/>
              <a:buAutoNum type="arabicPeriod"/>
            </a:pPr>
            <a:endParaRPr lang="en-US" sz="3600" dirty="0"/>
          </a:p>
          <a:p>
            <a:pPr marL="468630" indent="-742950">
              <a:buFont typeface="+mj-lt"/>
              <a:buAutoNum type="arabicPeriod"/>
            </a:pPr>
            <a:endParaRPr lang="ru-RU" sz="3600" dirty="0"/>
          </a:p>
        </p:txBody>
      </p:sp>
      <p:sp>
        <p:nvSpPr>
          <p:cNvPr id="2" name="Овал 1"/>
          <p:cNvSpPr/>
          <p:nvPr/>
        </p:nvSpPr>
        <p:spPr>
          <a:xfrm>
            <a:off x="3832136" y="3196896"/>
            <a:ext cx="523840" cy="5238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752016" y="3196896"/>
            <a:ext cx="523840" cy="5238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3960264"/>
            <a:ext cx="523840" cy="5238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16112" y="3931960"/>
            <a:ext cx="523840" cy="5238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63984" y="4705360"/>
            <a:ext cx="523840" cy="5238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44104" y="4705360"/>
            <a:ext cx="523840" cy="5238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95400"/>
            <a:ext cx="7488832" cy="8374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определить, какое предложение по структуре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348880"/>
            <a:ext cx="6400800" cy="33123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Определи</a:t>
            </a:r>
            <a:r>
              <a:rPr lang="ru-RU" dirty="0"/>
              <a:t>, сколько основ в предложении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/>
              <a:t>      одна                     две и более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Предложение             Предложение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простое                      сложное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                                 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357215" y="2651437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292079" y="2651438"/>
            <a:ext cx="485775" cy="576263"/>
          </a:xfrm>
          <a:prstGeom prst="downArrow">
            <a:avLst>
              <a:gd name="adj1" fmla="val 50000"/>
              <a:gd name="adj2" fmla="val 33333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357215" y="3644899"/>
            <a:ext cx="485775" cy="792213"/>
          </a:xfrm>
          <a:prstGeom prst="downArrow">
            <a:avLst>
              <a:gd name="adj1" fmla="val 50000"/>
              <a:gd name="adj2" fmla="val 2965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292079" y="3661251"/>
            <a:ext cx="485775" cy="775861"/>
          </a:xfrm>
          <a:prstGeom prst="downArrow">
            <a:avLst>
              <a:gd name="adj1" fmla="val 50000"/>
              <a:gd name="adj2" fmla="val 2965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animBg="1"/>
      <p:bldP spid="46085" grpId="0" animBg="1"/>
      <p:bldP spid="46086" grpId="0" animBg="1"/>
      <p:bldP spid="4608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563</TotalTime>
  <Words>262</Words>
  <Application>Microsoft Office PowerPoint</Application>
  <PresentationFormat>Экран (4:3)</PresentationFormat>
  <Paragraphs>89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Урок русского языка  4 класс</vt:lpstr>
      <vt:lpstr>Сложные предложения  и  предложения с однородными членами</vt:lpstr>
      <vt:lpstr>Цели урока:</vt:lpstr>
      <vt:lpstr>Словарная работа</vt:lpstr>
      <vt:lpstr>По структуре предложения делятся на:</vt:lpstr>
      <vt:lpstr>Физкультминутка для глаз</vt:lpstr>
      <vt:lpstr>Презентация PowerPoint</vt:lpstr>
      <vt:lpstr>Выберите 3 схемы и составьте к ним предложения на тему «Зима»:</vt:lpstr>
      <vt:lpstr>Памятка. Чтобы определить, какое предложение по структуре</vt:lpstr>
      <vt:lpstr>Презентация PowerPoint</vt:lpstr>
      <vt:lpstr>Рефлексия</vt:lpstr>
      <vt:lpstr>СПАСИБО ЗА УРОК!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4 класс</dc:title>
  <dc:creator>Toma</dc:creator>
  <cp:lastModifiedBy>PC</cp:lastModifiedBy>
  <cp:revision>20</cp:revision>
  <dcterms:created xsi:type="dcterms:W3CDTF">2009-04-21T17:40:31Z</dcterms:created>
  <dcterms:modified xsi:type="dcterms:W3CDTF">2012-11-13T16:24:44Z</dcterms:modified>
</cp:coreProperties>
</file>