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30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01641AB-B4EC-4FDE-9F8B-67E90636179E}" type="datetimeFigureOut">
              <a:rPr lang="ru-RU" smtClean="0"/>
              <a:t>29.12.2022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872B193-1313-4FE5-A676-32963D71BFFC}" type="slidenum">
              <a:rPr lang="ru-RU" smtClean="0"/>
              <a:t>‹#›</a:t>
            </a:fld>
            <a:endParaRPr lang="ru-RU"/>
          </a:p>
        </p:txBody>
      </p:sp>
    </p:spTree>
    <p:extLst>
      <p:ext uri="{BB962C8B-B14F-4D97-AF65-F5344CB8AC3E}">
        <p14:creationId xmlns:p14="http://schemas.microsoft.com/office/powerpoint/2010/main" val="299022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01641AB-B4EC-4FDE-9F8B-67E90636179E}" type="datetimeFigureOut">
              <a:rPr lang="ru-RU" smtClean="0"/>
              <a:t>29.12.2022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872B193-1313-4FE5-A676-32963D71BFFC}" type="slidenum">
              <a:rPr lang="ru-RU" smtClean="0"/>
              <a:t>‹#›</a:t>
            </a:fld>
            <a:endParaRPr lang="ru-RU"/>
          </a:p>
        </p:txBody>
      </p:sp>
    </p:spTree>
    <p:extLst>
      <p:ext uri="{BB962C8B-B14F-4D97-AF65-F5344CB8AC3E}">
        <p14:creationId xmlns:p14="http://schemas.microsoft.com/office/powerpoint/2010/main" val="705957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201641AB-B4EC-4FDE-9F8B-67E90636179E}" type="datetimeFigureOut">
              <a:rPr lang="ru-RU" smtClean="0"/>
              <a:t>29.12.2022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872B193-1313-4FE5-A676-32963D71BFFC}" type="slidenum">
              <a:rPr lang="ru-RU" smtClean="0"/>
              <a:t>‹#›</a:t>
            </a:fld>
            <a:endParaRPr lang="ru-RU"/>
          </a:p>
        </p:txBody>
      </p:sp>
    </p:spTree>
    <p:extLst>
      <p:ext uri="{BB962C8B-B14F-4D97-AF65-F5344CB8AC3E}">
        <p14:creationId xmlns:p14="http://schemas.microsoft.com/office/powerpoint/2010/main" val="3194484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201641AB-B4EC-4FDE-9F8B-67E90636179E}" type="datetimeFigureOut">
              <a:rPr lang="ru-RU" smtClean="0"/>
              <a:t>29.12.2022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872B193-1313-4FE5-A676-32963D71BFFC}" type="slidenum">
              <a:rPr lang="ru-RU" smtClean="0"/>
              <a:t>‹#›</a:t>
            </a:fld>
            <a:endParaRPr lang="ru-RU"/>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416017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01641AB-B4EC-4FDE-9F8B-67E90636179E}" type="datetimeFigureOut">
              <a:rPr lang="ru-RU" smtClean="0"/>
              <a:t>29.12.2022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872B193-1313-4FE5-A676-32963D71BFFC}" type="slidenum">
              <a:rPr lang="ru-RU" smtClean="0"/>
              <a:t>‹#›</a:t>
            </a:fld>
            <a:endParaRPr lang="ru-RU"/>
          </a:p>
        </p:txBody>
      </p:sp>
    </p:spTree>
    <p:extLst>
      <p:ext uri="{BB962C8B-B14F-4D97-AF65-F5344CB8AC3E}">
        <p14:creationId xmlns:p14="http://schemas.microsoft.com/office/powerpoint/2010/main" val="4257750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01641AB-B4EC-4FDE-9F8B-67E90636179E}" type="datetimeFigureOut">
              <a:rPr lang="ru-RU" smtClean="0"/>
              <a:t>29.12.2022</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872B193-1313-4FE5-A676-32963D71BFFC}" type="slidenum">
              <a:rPr lang="ru-RU" smtClean="0"/>
              <a:t>‹#›</a:t>
            </a:fld>
            <a:endParaRPr lang="ru-RU"/>
          </a:p>
        </p:txBody>
      </p:sp>
    </p:spTree>
    <p:extLst>
      <p:ext uri="{BB962C8B-B14F-4D97-AF65-F5344CB8AC3E}">
        <p14:creationId xmlns:p14="http://schemas.microsoft.com/office/powerpoint/2010/main" val="42930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01641AB-B4EC-4FDE-9F8B-67E90636179E}" type="datetimeFigureOut">
              <a:rPr lang="ru-RU" smtClean="0"/>
              <a:t>29.12.2022</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872B193-1313-4FE5-A676-32963D71BFFC}" type="slidenum">
              <a:rPr lang="ru-RU" smtClean="0"/>
              <a:t>‹#›</a:t>
            </a:fld>
            <a:endParaRPr lang="ru-RU"/>
          </a:p>
        </p:txBody>
      </p:sp>
    </p:spTree>
    <p:extLst>
      <p:ext uri="{BB962C8B-B14F-4D97-AF65-F5344CB8AC3E}">
        <p14:creationId xmlns:p14="http://schemas.microsoft.com/office/powerpoint/2010/main" val="3577486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01641AB-B4EC-4FDE-9F8B-67E90636179E}" type="datetimeFigureOut">
              <a:rPr lang="ru-RU" smtClean="0"/>
              <a:t>29.12.2022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872B193-1313-4FE5-A676-32963D71BFFC}" type="slidenum">
              <a:rPr lang="ru-RU" smtClean="0"/>
              <a:t>‹#›</a:t>
            </a:fld>
            <a:endParaRPr lang="ru-RU"/>
          </a:p>
        </p:txBody>
      </p:sp>
    </p:spTree>
    <p:extLst>
      <p:ext uri="{BB962C8B-B14F-4D97-AF65-F5344CB8AC3E}">
        <p14:creationId xmlns:p14="http://schemas.microsoft.com/office/powerpoint/2010/main" val="21841796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01641AB-B4EC-4FDE-9F8B-67E90636179E}" type="datetimeFigureOut">
              <a:rPr lang="ru-RU" smtClean="0"/>
              <a:t>29.12.2022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872B193-1313-4FE5-A676-32963D71BFFC}" type="slidenum">
              <a:rPr lang="ru-RU" smtClean="0"/>
              <a:t>‹#›</a:t>
            </a:fld>
            <a:endParaRPr lang="ru-RU"/>
          </a:p>
        </p:txBody>
      </p:sp>
    </p:spTree>
    <p:extLst>
      <p:ext uri="{BB962C8B-B14F-4D97-AF65-F5344CB8AC3E}">
        <p14:creationId xmlns:p14="http://schemas.microsoft.com/office/powerpoint/2010/main" val="681775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201641AB-B4EC-4FDE-9F8B-67E90636179E}" type="datetimeFigureOut">
              <a:rPr lang="ru-RU" smtClean="0"/>
              <a:t>29.12.2022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872B193-1313-4FE5-A676-32963D71BFFC}" type="slidenum">
              <a:rPr lang="ru-RU" smtClean="0"/>
              <a:t>‹#›</a:t>
            </a:fld>
            <a:endParaRPr lang="ru-RU"/>
          </a:p>
        </p:txBody>
      </p:sp>
    </p:spTree>
    <p:extLst>
      <p:ext uri="{BB962C8B-B14F-4D97-AF65-F5344CB8AC3E}">
        <p14:creationId xmlns:p14="http://schemas.microsoft.com/office/powerpoint/2010/main" val="1309345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01641AB-B4EC-4FDE-9F8B-67E90636179E}" type="datetimeFigureOut">
              <a:rPr lang="ru-RU" smtClean="0"/>
              <a:t>29.12.2022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872B193-1313-4FE5-A676-32963D71BFFC}" type="slidenum">
              <a:rPr lang="ru-RU" smtClean="0"/>
              <a:t>‹#›</a:t>
            </a:fld>
            <a:endParaRPr lang="ru-RU"/>
          </a:p>
        </p:txBody>
      </p:sp>
    </p:spTree>
    <p:extLst>
      <p:ext uri="{BB962C8B-B14F-4D97-AF65-F5344CB8AC3E}">
        <p14:creationId xmlns:p14="http://schemas.microsoft.com/office/powerpoint/2010/main" val="503385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01641AB-B4EC-4FDE-9F8B-67E90636179E}" type="datetimeFigureOut">
              <a:rPr lang="ru-RU" smtClean="0"/>
              <a:t>29.12.2022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872B193-1313-4FE5-A676-32963D71BFFC}" type="slidenum">
              <a:rPr lang="ru-RU" smtClean="0"/>
              <a:t>‹#›</a:t>
            </a:fld>
            <a:endParaRPr lang="ru-RU"/>
          </a:p>
        </p:txBody>
      </p:sp>
    </p:spTree>
    <p:extLst>
      <p:ext uri="{BB962C8B-B14F-4D97-AF65-F5344CB8AC3E}">
        <p14:creationId xmlns:p14="http://schemas.microsoft.com/office/powerpoint/2010/main" val="564434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01641AB-B4EC-4FDE-9F8B-67E90636179E}" type="datetimeFigureOut">
              <a:rPr lang="ru-RU" smtClean="0"/>
              <a:t>29.12.2022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872B193-1313-4FE5-A676-32963D71BFFC}" type="slidenum">
              <a:rPr lang="ru-RU" smtClean="0"/>
              <a:t>‹#›</a:t>
            </a:fld>
            <a:endParaRPr lang="ru-RU"/>
          </a:p>
        </p:txBody>
      </p:sp>
    </p:spTree>
    <p:extLst>
      <p:ext uri="{BB962C8B-B14F-4D97-AF65-F5344CB8AC3E}">
        <p14:creationId xmlns:p14="http://schemas.microsoft.com/office/powerpoint/2010/main" val="3866667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201641AB-B4EC-4FDE-9F8B-67E90636179E}" type="datetimeFigureOut">
              <a:rPr lang="ru-RU" smtClean="0"/>
              <a:t>29.12.2022</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A872B193-1313-4FE5-A676-32963D71BFFC}" type="slidenum">
              <a:rPr lang="ru-RU" smtClean="0"/>
              <a:t>‹#›</a:t>
            </a:fld>
            <a:endParaRPr lang="ru-RU"/>
          </a:p>
        </p:txBody>
      </p:sp>
    </p:spTree>
    <p:extLst>
      <p:ext uri="{BB962C8B-B14F-4D97-AF65-F5344CB8AC3E}">
        <p14:creationId xmlns:p14="http://schemas.microsoft.com/office/powerpoint/2010/main" val="264511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01641AB-B4EC-4FDE-9F8B-67E90636179E}" type="datetimeFigureOut">
              <a:rPr lang="ru-RU" smtClean="0"/>
              <a:t>29.12.2022</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A872B193-1313-4FE5-A676-32963D71BFFC}" type="slidenum">
              <a:rPr lang="ru-RU" smtClean="0"/>
              <a:t>‹#›</a:t>
            </a:fld>
            <a:endParaRPr lang="ru-RU"/>
          </a:p>
        </p:txBody>
      </p:sp>
    </p:spTree>
    <p:extLst>
      <p:ext uri="{BB962C8B-B14F-4D97-AF65-F5344CB8AC3E}">
        <p14:creationId xmlns:p14="http://schemas.microsoft.com/office/powerpoint/2010/main" val="902759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201641AB-B4EC-4FDE-9F8B-67E90636179E}" type="datetimeFigureOut">
              <a:rPr lang="ru-RU" smtClean="0"/>
              <a:t>29.12.2022</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A872B193-1313-4FE5-A676-32963D71BFFC}" type="slidenum">
              <a:rPr lang="ru-RU" smtClean="0"/>
              <a:t>‹#›</a:t>
            </a:fld>
            <a:endParaRPr lang="ru-RU"/>
          </a:p>
        </p:txBody>
      </p:sp>
    </p:spTree>
    <p:extLst>
      <p:ext uri="{BB962C8B-B14F-4D97-AF65-F5344CB8AC3E}">
        <p14:creationId xmlns:p14="http://schemas.microsoft.com/office/powerpoint/2010/main" val="439817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01641AB-B4EC-4FDE-9F8B-67E90636179E}" type="datetimeFigureOut">
              <a:rPr lang="ru-RU" smtClean="0"/>
              <a:t>29.12.2022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872B193-1313-4FE5-A676-32963D71BFFC}" type="slidenum">
              <a:rPr lang="ru-RU" smtClean="0"/>
              <a:t>‹#›</a:t>
            </a:fld>
            <a:endParaRPr lang="ru-RU"/>
          </a:p>
        </p:txBody>
      </p:sp>
    </p:spTree>
    <p:extLst>
      <p:ext uri="{BB962C8B-B14F-4D97-AF65-F5344CB8AC3E}">
        <p14:creationId xmlns:p14="http://schemas.microsoft.com/office/powerpoint/2010/main" val="131070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01641AB-B4EC-4FDE-9F8B-67E90636179E}" type="datetimeFigureOut">
              <a:rPr lang="ru-RU" smtClean="0"/>
              <a:t>29.12.2022</a:t>
            </a:fld>
            <a:endParaRPr lang="ru-RU"/>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A872B193-1313-4FE5-A676-32963D71BFFC}" type="slidenum">
              <a:rPr lang="ru-RU" smtClean="0"/>
              <a:t>‹#›</a:t>
            </a:fld>
            <a:endParaRPr lang="ru-RU"/>
          </a:p>
        </p:txBody>
      </p:sp>
    </p:spTree>
    <p:extLst>
      <p:ext uri="{BB962C8B-B14F-4D97-AF65-F5344CB8AC3E}">
        <p14:creationId xmlns:p14="http://schemas.microsoft.com/office/powerpoint/2010/main" val="896797776"/>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42984"/>
            <a:ext cx="7772400" cy="1500198"/>
          </a:xfrm>
        </p:spPr>
        <p:txBody>
          <a:bodyPr>
            <a:noAutofit/>
          </a:bodyPr>
          <a:lstStyle/>
          <a:p>
            <a:r>
              <a:rPr lang="ru-RU" sz="7200" dirty="0" smtClean="0">
                <a:latin typeface="Times New Roman" pitchFamily="18" charset="0"/>
                <a:cs typeface="Times New Roman" pitchFamily="18" charset="0"/>
              </a:rPr>
              <a:t/>
            </a:r>
            <a:br>
              <a:rPr lang="ru-RU" sz="7200" dirty="0" smtClean="0">
                <a:latin typeface="Times New Roman" pitchFamily="18" charset="0"/>
                <a:cs typeface="Times New Roman" pitchFamily="18" charset="0"/>
              </a:rPr>
            </a:br>
            <a:endParaRPr lang="ru-RU" sz="72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0" y="0"/>
            <a:ext cx="9144000" cy="6858000"/>
          </a:xfrm>
        </p:spPr>
        <p:txBody>
          <a:bodyPr>
            <a:noAutofit/>
          </a:bodyPr>
          <a:lstStyle/>
          <a:p>
            <a:pPr algn="ctr"/>
            <a:r>
              <a:rPr lang="ru-RU" sz="5400" b="1" dirty="0" smtClean="0">
                <a:solidFill>
                  <a:srgbClr val="FF0000"/>
                </a:solidFill>
              </a:rPr>
              <a:t>ОГАПОУ </a:t>
            </a:r>
            <a:r>
              <a:rPr lang="ru-RU" sz="5400" b="1" dirty="0">
                <a:solidFill>
                  <a:srgbClr val="FF0000"/>
                </a:solidFill>
              </a:rPr>
              <a:t>«БАМТ»</a:t>
            </a:r>
            <a:r>
              <a:rPr lang="ru-RU" sz="5400" b="1" dirty="0">
                <a:solidFill>
                  <a:srgbClr val="00B050"/>
                </a:solidFill>
              </a:rPr>
              <a:t/>
            </a:r>
            <a:br>
              <a:rPr lang="ru-RU" sz="5400" b="1" dirty="0">
                <a:solidFill>
                  <a:srgbClr val="00B050"/>
                </a:solidFill>
              </a:rPr>
            </a:br>
            <a:r>
              <a:rPr lang="ru-RU" sz="4400" dirty="0">
                <a:solidFill>
                  <a:srgbClr val="FFFF00"/>
                </a:solidFill>
                <a:cs typeface="Times New Roman" pitchFamily="18" charset="0"/>
              </a:rPr>
              <a:t>Технические измерения. </a:t>
            </a:r>
            <a:r>
              <a:rPr lang="ru-RU" sz="4400" smtClean="0">
                <a:solidFill>
                  <a:srgbClr val="FFFF00"/>
                </a:solidFill>
                <a:cs typeface="Times New Roman" pitchFamily="18" charset="0"/>
              </a:rPr>
              <a:t>Контрольно-измерительный инструмент</a:t>
            </a:r>
            <a:r>
              <a:rPr lang="ru-RU" sz="4400" b="1" dirty="0">
                <a:solidFill>
                  <a:srgbClr val="00B050"/>
                </a:solidFill>
              </a:rPr>
              <a:t/>
            </a:r>
            <a:br>
              <a:rPr lang="ru-RU" sz="4400" b="1" dirty="0">
                <a:solidFill>
                  <a:srgbClr val="00B050"/>
                </a:solidFill>
              </a:rPr>
            </a:br>
            <a:r>
              <a:rPr lang="ru-RU" sz="2400" dirty="0"/>
              <a:t> </a:t>
            </a:r>
            <a:r>
              <a:rPr lang="ru-RU" sz="2400" b="1" dirty="0">
                <a:solidFill>
                  <a:srgbClr val="7030A0"/>
                </a:solidFill>
              </a:rPr>
              <a:t>МДК 04.01 </a:t>
            </a:r>
            <a:r>
              <a:rPr lang="ru-RU" sz="2400" b="1" dirty="0" smtClean="0">
                <a:solidFill>
                  <a:srgbClr val="7030A0"/>
                </a:solidFill>
              </a:rPr>
              <a:t>«</a:t>
            </a:r>
            <a:r>
              <a:rPr lang="ru-RU" sz="2400" b="1" i="1" dirty="0" smtClean="0">
                <a:solidFill>
                  <a:srgbClr val="7030A0"/>
                </a:solidFill>
              </a:rPr>
              <a:t>Слесарное дело и технические измерения</a:t>
            </a:r>
            <a:r>
              <a:rPr lang="ru-RU" sz="2400" b="1" dirty="0" smtClean="0">
                <a:solidFill>
                  <a:srgbClr val="7030A0"/>
                </a:solidFill>
              </a:rPr>
              <a:t>»</a:t>
            </a:r>
            <a:r>
              <a:rPr lang="ru-RU" sz="2400" dirty="0"/>
              <a:t/>
            </a:r>
            <a:br>
              <a:rPr lang="ru-RU" sz="2400" dirty="0"/>
            </a:br>
            <a:r>
              <a:rPr lang="ru-RU" sz="2400" b="1" dirty="0">
                <a:solidFill>
                  <a:srgbClr val="FFFF00"/>
                </a:solidFill>
              </a:rPr>
              <a:t> Выполнил студент группы № </a:t>
            </a:r>
            <a:r>
              <a:rPr lang="ru-RU" sz="2400" b="1" dirty="0" smtClean="0">
                <a:solidFill>
                  <a:srgbClr val="FFFF00"/>
                </a:solidFill>
              </a:rPr>
              <a:t>2 «Техническое </a:t>
            </a:r>
            <a:r>
              <a:rPr lang="ru-RU" sz="2400" b="1" dirty="0">
                <a:solidFill>
                  <a:srgbClr val="FFFF00"/>
                </a:solidFill>
              </a:rPr>
              <a:t>обслуживание и ремонт двигателей, систем и агрегатов </a:t>
            </a:r>
            <a:r>
              <a:rPr lang="ru-RU" sz="2400" b="1" dirty="0" smtClean="0">
                <a:solidFill>
                  <a:srgbClr val="FFFF00"/>
                </a:solidFill>
              </a:rPr>
              <a:t>автомобилей»  </a:t>
            </a:r>
            <a:r>
              <a:rPr lang="ru-RU" sz="2400" b="1" dirty="0">
                <a:solidFill>
                  <a:srgbClr val="002060"/>
                </a:solidFill>
              </a:rPr>
              <a:t/>
            </a:r>
            <a:br>
              <a:rPr lang="ru-RU" sz="2400" b="1" dirty="0">
                <a:solidFill>
                  <a:srgbClr val="002060"/>
                </a:solidFill>
              </a:rPr>
            </a:br>
            <a:r>
              <a:rPr lang="ru-RU" sz="2400" b="1" dirty="0" err="1" smtClean="0">
                <a:solidFill>
                  <a:srgbClr val="002060"/>
                </a:solidFill>
              </a:rPr>
              <a:t>Стронин</a:t>
            </a:r>
            <a:r>
              <a:rPr lang="ru-RU" sz="2400" b="1" dirty="0" smtClean="0">
                <a:solidFill>
                  <a:srgbClr val="002060"/>
                </a:solidFill>
              </a:rPr>
              <a:t> Илья Юрьевич</a:t>
            </a:r>
            <a:r>
              <a:rPr lang="ru-RU" sz="2400" b="1" dirty="0">
                <a:solidFill>
                  <a:srgbClr val="002060"/>
                </a:solidFill>
              </a:rPr>
              <a:t/>
            </a:r>
            <a:br>
              <a:rPr lang="ru-RU" sz="2400" b="1" dirty="0">
                <a:solidFill>
                  <a:srgbClr val="002060"/>
                </a:solidFill>
              </a:rPr>
            </a:br>
            <a:r>
              <a:rPr lang="ru-RU" sz="2400" b="1" dirty="0">
                <a:solidFill>
                  <a:srgbClr val="002060"/>
                </a:solidFill>
              </a:rPr>
              <a:t>Руководитель: </a:t>
            </a:r>
            <a:r>
              <a:rPr lang="ru-RU" sz="2400" b="1" dirty="0" err="1">
                <a:solidFill>
                  <a:srgbClr val="002060"/>
                </a:solidFill>
              </a:rPr>
              <a:t>Понизенский</a:t>
            </a:r>
            <a:r>
              <a:rPr lang="ru-RU" sz="2400" b="1" dirty="0">
                <a:solidFill>
                  <a:srgbClr val="002060"/>
                </a:solidFill>
              </a:rPr>
              <a:t> В.В.</a:t>
            </a:r>
            <a:endParaRPr lang="ru-RU" sz="2400" dirty="0">
              <a:solidFill>
                <a:srgbClr val="FFFF00"/>
              </a:solidFill>
              <a:latin typeface="Times New Roman" pitchFamily="18" charset="0"/>
              <a:cs typeface="Times New Roman" pitchFamily="18" charset="0"/>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285720" y="553998"/>
            <a:ext cx="857256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ru-RU" sz="4000" b="1"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Контроль</a:t>
            </a:r>
            <a:r>
              <a:rPr kumimoji="0" lang="ru-RU" sz="4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ru-RU" sz="4000" b="1" i="0" u="none" strike="noStrike" cap="none" normalizeH="0" baseline="0" dirty="0" smtClean="0">
                <a:ln>
                  <a:noFill/>
                </a:ln>
                <a:solidFill>
                  <a:srgbClr val="92D050"/>
                </a:solidFill>
                <a:effectLst/>
                <a:latin typeface="Times New Roman" pitchFamily="18" charset="0"/>
                <a:ea typeface="Times New Roman" pitchFamily="18" charset="0"/>
                <a:cs typeface="Times New Roman" pitchFamily="18" charset="0"/>
              </a:rPr>
              <a:t>это процесс получения и обработки ин формации об объекте с целью определения его годности.</a:t>
            </a:r>
            <a:r>
              <a:rPr lang="ru-RU" sz="4000" b="1" dirty="0">
                <a:solidFill>
                  <a:srgbClr val="92D050"/>
                </a:solidFill>
              </a:rPr>
              <a:t> </a:t>
            </a:r>
            <a:endParaRPr lang="ru-RU" sz="4000" b="1" dirty="0" smtClean="0">
              <a:solidFill>
                <a:srgbClr val="92D050"/>
              </a:solidFill>
            </a:endParaRPr>
          </a:p>
          <a:p>
            <a:pPr fontAlgn="base">
              <a:spcBef>
                <a:spcPct val="0"/>
              </a:spcBef>
              <a:spcAft>
                <a:spcPct val="0"/>
              </a:spcAft>
            </a:pPr>
            <a:endParaRPr lang="ru-RU" sz="4000" b="1" dirty="0">
              <a:solidFill>
                <a:srgbClr val="92D050"/>
              </a:solidFill>
            </a:endParaRPr>
          </a:p>
          <a:p>
            <a:pPr fontAlgn="base">
              <a:spcBef>
                <a:spcPct val="0"/>
              </a:spcBef>
              <a:spcAft>
                <a:spcPct val="0"/>
              </a:spcAft>
            </a:pPr>
            <a:r>
              <a:rPr lang="ru-RU" sz="4000" b="1" dirty="0" smtClean="0">
                <a:solidFill>
                  <a:srgbClr val="92D050"/>
                </a:solidFill>
              </a:rPr>
              <a:t>Для </a:t>
            </a:r>
            <a:r>
              <a:rPr lang="ru-RU" sz="4000" b="1" dirty="0">
                <a:solidFill>
                  <a:srgbClr val="92D050"/>
                </a:solidFill>
              </a:rPr>
              <a:t>измерения физических величин очень важно выбрать единицы их измерения.</a:t>
            </a:r>
            <a:endParaRPr lang="ru-RU" sz="4000" dirty="0">
              <a:solidFill>
                <a:srgbClr val="92D050"/>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285720" y="0"/>
            <a:ext cx="8643998"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Средства измерений </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соответствии с Государственной системой измерений (ГСИ) делятся на следующие группы.</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Эталоны</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меры и приборы, предназначенные для воспроизведения и хранения какой-либо величины. К ним относятся государственный эталон метра, этапные приборы концевых мер длины.</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1"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Образцовые меры и приборы </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предназначены для проверки и градуировки лабораторных и заводских мер.</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1" u="none" strike="noStrike" cap="none" normalizeH="0" baseline="0" dirty="0" smtClean="0">
                <a:ln>
                  <a:noFill/>
                </a:ln>
                <a:solidFill>
                  <a:srgbClr val="FFC000"/>
                </a:solidFill>
                <a:effectLst/>
                <a:latin typeface="Times New Roman" pitchFamily="18" charset="0"/>
                <a:ea typeface="Times New Roman" pitchFamily="18" charset="0"/>
                <a:cs typeface="Times New Roman" pitchFamily="18" charset="0"/>
              </a:rPr>
              <a:t>Производственные меры и приборы </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служат для проверки изделий в производственных условиях.</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 характеру использования в производственном процессе средства измерений делятся на меры, измерительные приборы (инструменты) и калибры.</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285720" y="357166"/>
            <a:ext cx="857256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FFFF00"/>
                </a:solidFill>
                <a:effectLst/>
                <a:ea typeface="Times New Roman" pitchFamily="18" charset="0"/>
              </a:rPr>
              <a:t>Метрологические показатели средств измерений</a:t>
            </a:r>
            <a:endParaRPr kumimoji="0" lang="ru-RU" sz="2400" b="1" i="0" u="none" strike="noStrike" cap="none" normalizeH="0" baseline="0" dirty="0" smtClean="0">
              <a:ln>
                <a:noFill/>
              </a:ln>
              <a:solidFill>
                <a:srgbClr val="FFFF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FFC000"/>
                </a:solidFill>
                <a:effectLst/>
                <a:ea typeface="Times New Roman" pitchFamily="18" charset="0"/>
              </a:rPr>
              <a:t>Диапазон показаний </a:t>
            </a:r>
            <a:r>
              <a:rPr kumimoji="0" lang="ru-RU" sz="2400" b="0" i="0" u="none" strike="noStrike" cap="none" normalizeH="0" baseline="0" dirty="0" smtClean="0">
                <a:ln>
                  <a:noFill/>
                </a:ln>
                <a:solidFill>
                  <a:schemeClr val="tx1"/>
                </a:solidFill>
                <a:effectLst/>
                <a:ea typeface="Times New Roman" pitchFamily="18" charset="0"/>
              </a:rPr>
              <a:t>- это область значений шкалы, ограниченная конечным и начальным значениями школы.</a:t>
            </a:r>
            <a:endParaRPr kumimoji="0" lang="ru-RU"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B0F0"/>
                </a:solidFill>
                <a:effectLst/>
                <a:ea typeface="Times New Roman" pitchFamily="18" charset="0"/>
              </a:rPr>
              <a:t>Диапазон измерений </a:t>
            </a:r>
            <a:r>
              <a:rPr kumimoji="0" lang="ru-RU" sz="2400" b="0" i="0" u="none" strike="noStrike" cap="none" normalizeH="0" baseline="0" dirty="0" smtClean="0">
                <a:ln>
                  <a:noFill/>
                </a:ln>
                <a:solidFill>
                  <a:schemeClr val="tx1"/>
                </a:solidFill>
                <a:effectLst/>
                <a:ea typeface="Times New Roman" pitchFamily="18" charset="0"/>
              </a:rPr>
              <a:t>- область значений измеряемой величины, для которой нормированы допускаемые погрешности средства измерений.</a:t>
            </a:r>
            <a:endParaRPr kumimoji="0" lang="ru-RU"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FF0000"/>
                </a:solidFill>
                <a:effectLst/>
                <a:ea typeface="Times New Roman" pitchFamily="18" charset="0"/>
              </a:rPr>
              <a:t>Цена деления шкалы </a:t>
            </a:r>
            <a:r>
              <a:rPr kumimoji="0" lang="ru-RU" sz="2400" b="0" i="0" u="none" strike="noStrike" cap="none" normalizeH="0" baseline="0" dirty="0" smtClean="0">
                <a:ln>
                  <a:noFill/>
                </a:ln>
                <a:solidFill>
                  <a:schemeClr val="tx1"/>
                </a:solidFill>
                <a:effectLst/>
                <a:ea typeface="Times New Roman" pitchFamily="18" charset="0"/>
              </a:rPr>
              <a:t>- разность значений величины, соответствующих двум соседним отметкам шкалы,</a:t>
            </a:r>
            <a:endParaRPr kumimoji="0" lang="ru-RU"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92D050"/>
                </a:solidFill>
                <a:effectLst/>
                <a:ea typeface="Times New Roman" pitchFamily="18" charset="0"/>
              </a:rPr>
              <a:t>Точность измерений </a:t>
            </a:r>
            <a:r>
              <a:rPr kumimoji="0" lang="ru-RU" sz="2400" b="0" i="0" u="none" strike="noStrike" cap="none" normalizeH="0" baseline="0" dirty="0" smtClean="0">
                <a:ln>
                  <a:noFill/>
                </a:ln>
                <a:solidFill>
                  <a:schemeClr val="tx1"/>
                </a:solidFill>
                <a:effectLst/>
                <a:ea typeface="Times New Roman" pitchFamily="18" charset="0"/>
              </a:rPr>
              <a:t>- качество измерений, отражающее близость их результатов к истинному значению измеряемой величины.</a:t>
            </a:r>
            <a:endParaRPr kumimoji="0" lang="ru-RU"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70C0"/>
                </a:solidFill>
                <a:effectLst/>
                <a:ea typeface="Times New Roman" pitchFamily="18" charset="0"/>
              </a:rPr>
              <a:t>Чувствительность</a:t>
            </a:r>
            <a:r>
              <a:rPr kumimoji="0" lang="ru-RU" sz="2400" b="1" i="0" u="none" strike="noStrike" cap="none" normalizeH="0" baseline="0" dirty="0" smtClean="0">
                <a:ln>
                  <a:noFill/>
                </a:ln>
                <a:solidFill>
                  <a:schemeClr val="tx1"/>
                </a:solidFill>
                <a:effectLst/>
                <a:ea typeface="Times New Roman" pitchFamily="18" charset="0"/>
              </a:rPr>
              <a:t> </a:t>
            </a:r>
            <a:r>
              <a:rPr kumimoji="0" lang="ru-RU" sz="2400" b="0" i="0" u="none" strike="noStrike" cap="none" normalizeH="0" baseline="0" dirty="0" smtClean="0">
                <a:ln>
                  <a:noFill/>
                </a:ln>
                <a:solidFill>
                  <a:schemeClr val="tx1"/>
                </a:solidFill>
                <a:effectLst/>
                <a:ea typeface="Times New Roman" pitchFamily="18" charset="0"/>
              </a:rPr>
              <a:t>- отношение изменения сигнала на выходе измерительного прибора к вызывающему его изменению измеряемой величины.</a:t>
            </a:r>
            <a:endParaRPr kumimoji="0" lang="ru-RU"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C00000"/>
                </a:solidFill>
                <a:effectLst/>
                <a:ea typeface="Times New Roman" pitchFamily="18" charset="0"/>
              </a:rPr>
              <a:t>Погрешность измерения </a:t>
            </a:r>
            <a:r>
              <a:rPr kumimoji="0" lang="ru-RU" sz="2400" b="0" i="0" u="none" strike="noStrike" cap="none" normalizeH="0" baseline="0" dirty="0" smtClean="0">
                <a:ln>
                  <a:noFill/>
                </a:ln>
                <a:solidFill>
                  <a:schemeClr val="tx1"/>
                </a:solidFill>
                <a:effectLst/>
                <a:ea typeface="Times New Roman" pitchFamily="18" charset="0"/>
              </a:rPr>
              <a:t>- отклонение результата измерения от истинного значения измеряемой величины.</a:t>
            </a:r>
            <a:endParaRPr kumimoji="0" lang="ru-RU" sz="2400" b="0" i="0" u="none" strike="noStrike" cap="none" normalizeH="0" baseline="0" dirty="0" smtClean="0">
              <a:ln>
                <a:noFill/>
              </a:ln>
              <a:solidFill>
                <a:schemeClr val="tx1"/>
              </a:solidFill>
              <a:effectLst/>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85728"/>
            <a:ext cx="8929718" cy="9387185"/>
          </a:xfrm>
          <a:prstGeom prst="rect">
            <a:avLst/>
          </a:prstGeom>
        </p:spPr>
        <p:txBody>
          <a:bodyPr wrap="square">
            <a:spAutoFit/>
          </a:bodyPr>
          <a:lstStyle/>
          <a:p>
            <a:pPr algn="ctr"/>
            <a:r>
              <a:rPr lang="ru-RU" sz="4400" b="1" dirty="0">
                <a:solidFill>
                  <a:srgbClr val="FFFF00"/>
                </a:solidFill>
              </a:rPr>
              <a:t>Типы измерительных приборов и их </a:t>
            </a:r>
            <a:r>
              <a:rPr lang="ru-RU" sz="4400" b="1" dirty="0" smtClean="0">
                <a:solidFill>
                  <a:srgbClr val="FFFF00"/>
                </a:solidFill>
              </a:rPr>
              <a:t>устройство</a:t>
            </a:r>
          </a:p>
          <a:p>
            <a:pPr algn="ctr"/>
            <a:endParaRPr lang="ru-RU" sz="2800" b="1" dirty="0">
              <a:solidFill>
                <a:srgbClr val="FFFF00"/>
              </a:solidFill>
            </a:endParaRPr>
          </a:p>
          <a:p>
            <a:pPr algn="ctr"/>
            <a:endParaRPr lang="ru-RU" sz="2800" b="1" dirty="0" smtClean="0">
              <a:solidFill>
                <a:srgbClr val="FFFF00"/>
              </a:solidFill>
            </a:endParaRPr>
          </a:p>
          <a:p>
            <a:pPr algn="ctr"/>
            <a:r>
              <a:rPr lang="ru-RU" sz="4400" dirty="0" smtClean="0"/>
              <a:t>Контрольно-измерительные </a:t>
            </a:r>
            <a:r>
              <a:rPr lang="ru-RU" sz="4400" dirty="0"/>
              <a:t>инструменты можно разделить на три основные группы: </a:t>
            </a:r>
            <a:r>
              <a:rPr lang="ru-RU" sz="4400" b="1" dirty="0">
                <a:solidFill>
                  <a:srgbClr val="FFFF00"/>
                </a:solidFill>
              </a:rPr>
              <a:t>меры длины, </a:t>
            </a:r>
            <a:r>
              <a:rPr lang="ru-RU" sz="4400" b="1" dirty="0">
                <a:solidFill>
                  <a:srgbClr val="FF0000"/>
                </a:solidFill>
              </a:rPr>
              <a:t>универсальные инструменты</a:t>
            </a:r>
            <a:r>
              <a:rPr lang="ru-RU" sz="4400" b="1" dirty="0"/>
              <a:t>, </a:t>
            </a:r>
            <a:r>
              <a:rPr lang="ru-RU" sz="4400" b="1" dirty="0">
                <a:solidFill>
                  <a:srgbClr val="00B0F0"/>
                </a:solidFill>
              </a:rPr>
              <a:t>калибры и индикаторы</a:t>
            </a:r>
            <a:r>
              <a:rPr lang="ru-RU" sz="4400" b="1" dirty="0"/>
              <a:t>.</a:t>
            </a:r>
          </a:p>
          <a:p>
            <a:pPr algn="ctr"/>
            <a:endParaRPr lang="ru-RU" sz="2800" b="1" dirty="0" smtClean="0">
              <a:solidFill>
                <a:srgbClr val="FFFF00"/>
              </a:solidFill>
            </a:endParaRPr>
          </a:p>
          <a:p>
            <a:pPr algn="ctr"/>
            <a:endParaRPr lang="ru-RU" sz="2800" b="1" dirty="0" smtClean="0">
              <a:solidFill>
                <a:srgbClr val="FFFF00"/>
              </a:solidFill>
            </a:endParaRPr>
          </a:p>
          <a:p>
            <a:pPr algn="ctr"/>
            <a:endParaRPr lang="ru-RU" sz="2800" b="1" dirty="0">
              <a:solidFill>
                <a:srgbClr val="FFFF00"/>
              </a:solidFill>
            </a:endParaRPr>
          </a:p>
          <a:p>
            <a:pPr algn="ctr"/>
            <a:endParaRPr lang="ru-RU" sz="2800" b="1" dirty="0" smtClean="0">
              <a:solidFill>
                <a:srgbClr val="FFFF00"/>
              </a:solidFill>
            </a:endParaRPr>
          </a:p>
          <a:p>
            <a:pPr algn="ctr"/>
            <a:endParaRPr lang="ru-RU" sz="2800" b="1" dirty="0">
              <a:solidFill>
                <a:srgbClr val="FFFF00"/>
              </a:solidFill>
            </a:endParaRPr>
          </a:p>
          <a:p>
            <a:pPr algn="ctr"/>
            <a:endParaRPr lang="ru-RU" sz="2800" b="1" dirty="0" smtClean="0">
              <a:solidFill>
                <a:srgbClr val="FFFF00"/>
              </a:solidFill>
            </a:endParaRPr>
          </a:p>
          <a:p>
            <a:pPr algn="ctr"/>
            <a:endParaRPr lang="ru-RU" sz="2800" dirty="0">
              <a:solidFill>
                <a:srgbClr val="FFFF00"/>
              </a:solidFill>
            </a:endParaRPr>
          </a:p>
        </p:txBody>
      </p:sp>
      <p:sp>
        <p:nvSpPr>
          <p:cNvPr id="62466" name="Rectangle 2"/>
          <p:cNvSpPr>
            <a:spLocks noChangeArrowheads="1"/>
          </p:cNvSpPr>
          <p:nvPr/>
        </p:nvSpPr>
        <p:spPr bwMode="auto">
          <a:xfrm>
            <a:off x="0" y="0"/>
            <a:ext cx="23436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b="1" dirty="0" smtClean="0"/>
              <a:t>Плоскопараллельные концевые меры длины </a:t>
            </a:r>
            <a:endParaRPr lang="ru-RU" sz="2000" dirty="0"/>
          </a:p>
        </p:txBody>
      </p:sp>
      <p:pic>
        <p:nvPicPr>
          <p:cNvPr id="5" name="Содержимое 4" descr="http://edulib.pgta.ru/els/_2012/104_12/lab_tpm_html/lab_1/lab_1_izmer.files/image003.jpg"/>
          <p:cNvPicPr>
            <a:picLocks noGrp="1"/>
          </p:cNvPicPr>
          <p:nvPr>
            <p:ph idx="1"/>
          </p:nvPr>
        </p:nvPicPr>
        <p:blipFill>
          <a:blip r:embed="rId2">
            <a:duotone>
              <a:prstClr val="black"/>
              <a:schemeClr val="accent2">
                <a:tint val="45000"/>
                <a:satMod val="400000"/>
              </a:schemeClr>
            </a:duotone>
            <a:lum contrast="40000"/>
          </a:blip>
          <a:srcRect/>
          <a:stretch>
            <a:fillRect/>
          </a:stretch>
        </p:blipFill>
        <p:spPr bwMode="auto">
          <a:xfrm>
            <a:off x="3592512" y="428605"/>
            <a:ext cx="5076825" cy="342902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3" name="Текст 2"/>
          <p:cNvSpPr>
            <a:spLocks noGrp="1"/>
          </p:cNvSpPr>
          <p:nvPr>
            <p:ph type="body" sz="half" idx="2"/>
          </p:nvPr>
        </p:nvSpPr>
        <p:spPr/>
        <p:txBody>
          <a:bodyPr>
            <a:normAutofit fontScale="70000" lnSpcReduction="20000"/>
          </a:bodyPr>
          <a:lstStyle/>
          <a:p>
            <a:r>
              <a:rPr lang="ru-RU" sz="2000" b="1" dirty="0" smtClean="0">
                <a:solidFill>
                  <a:srgbClr val="FFFF00"/>
                </a:solidFill>
              </a:rPr>
              <a:t>Плоскопараллельные концевые меры длины представляют собой набор точных стальных мер в форме прямоугольного параллелепипеда с двумя взаимно параллельными измерительными поверхностями, расстояние между которыми определяет их размер.</a:t>
            </a:r>
            <a:endParaRPr lang="ru-RU" sz="2000" b="1" dirty="0">
              <a:solidFill>
                <a:srgbClr val="FFFF00"/>
              </a:solidFill>
            </a:endParaRPr>
          </a:p>
        </p:txBody>
      </p:sp>
      <p:graphicFrame>
        <p:nvGraphicFramePr>
          <p:cNvPr id="6" name="Таблица 5"/>
          <p:cNvGraphicFramePr>
            <a:graphicFrameLocks noGrp="1"/>
          </p:cNvGraphicFramePr>
          <p:nvPr/>
        </p:nvGraphicFramePr>
        <p:xfrm>
          <a:off x="3571868" y="4143380"/>
          <a:ext cx="5214974" cy="2438400"/>
        </p:xfrm>
        <a:graphic>
          <a:graphicData uri="http://schemas.openxmlformats.org/drawingml/2006/table">
            <a:tbl>
              <a:tblPr/>
              <a:tblGrid>
                <a:gridCol w="5214974"/>
              </a:tblGrid>
              <a:tr h="2000264">
                <a:tc>
                  <a:txBody>
                    <a:bodyPr/>
                    <a:lstStyle/>
                    <a:p>
                      <a:pPr algn="ctr">
                        <a:spcAft>
                          <a:spcPts val="0"/>
                        </a:spcAft>
                      </a:pPr>
                      <a:r>
                        <a:rPr lang="ru-RU" sz="2000" dirty="0">
                          <a:solidFill>
                            <a:srgbClr val="00B0F0"/>
                          </a:solidFill>
                          <a:latin typeface="Times New Roman"/>
                          <a:ea typeface="Times New Roman"/>
                        </a:rPr>
                        <a:t>а — набор концевых мер; б — составление блока плиток, </a:t>
                      </a:r>
                      <a:br>
                        <a:rPr lang="ru-RU" sz="2000" dirty="0">
                          <a:solidFill>
                            <a:srgbClr val="00B0F0"/>
                          </a:solidFill>
                          <a:latin typeface="Times New Roman"/>
                          <a:ea typeface="Times New Roman"/>
                        </a:rPr>
                      </a:br>
                      <a:r>
                        <a:rPr lang="ru-RU" sz="2000" dirty="0">
                          <a:solidFill>
                            <a:srgbClr val="00B0F0"/>
                          </a:solidFill>
                          <a:latin typeface="Times New Roman"/>
                          <a:ea typeface="Times New Roman"/>
                        </a:rPr>
                        <a:t>в – блок плиток в державке с лапками для замера отверстий и пазов;</a:t>
                      </a:r>
                      <a:r>
                        <a:rPr lang="ru-RU" sz="2000" i="1" dirty="0">
                          <a:solidFill>
                            <a:srgbClr val="00B0F0"/>
                          </a:solidFill>
                          <a:latin typeface="Times New Roman"/>
                          <a:ea typeface="Times New Roman"/>
                        </a:rPr>
                        <a:t> </a:t>
                      </a:r>
                      <a:br>
                        <a:rPr lang="ru-RU" sz="2000" i="1" dirty="0">
                          <a:solidFill>
                            <a:srgbClr val="00B0F0"/>
                          </a:solidFill>
                          <a:latin typeface="Times New Roman"/>
                          <a:ea typeface="Times New Roman"/>
                        </a:rPr>
                      </a:br>
                      <a:r>
                        <a:rPr lang="ru-RU" sz="2000" i="1" dirty="0">
                          <a:solidFill>
                            <a:srgbClr val="00B0F0"/>
                          </a:solidFill>
                          <a:latin typeface="Times New Roman"/>
                          <a:ea typeface="Times New Roman"/>
                        </a:rPr>
                        <a:t>г</a:t>
                      </a:r>
                      <a:r>
                        <a:rPr lang="ru-RU" sz="2000" dirty="0">
                          <a:solidFill>
                            <a:srgbClr val="00B0F0"/>
                          </a:solidFill>
                          <a:latin typeface="Times New Roman"/>
                          <a:ea typeface="Times New Roman"/>
                        </a:rPr>
                        <a:t> — блок плиток с лапками для точной разметки на плоскости;</a:t>
                      </a:r>
                      <a:br>
                        <a:rPr lang="ru-RU" sz="2000" dirty="0">
                          <a:solidFill>
                            <a:srgbClr val="00B0F0"/>
                          </a:solidFill>
                          <a:latin typeface="Times New Roman"/>
                          <a:ea typeface="Times New Roman"/>
                        </a:rPr>
                      </a:br>
                      <a:r>
                        <a:rPr lang="ru-RU" sz="2000" dirty="0" err="1">
                          <a:solidFill>
                            <a:srgbClr val="00B0F0"/>
                          </a:solidFill>
                          <a:latin typeface="Times New Roman"/>
                          <a:ea typeface="Times New Roman"/>
                        </a:rPr>
                        <a:t>д</a:t>
                      </a:r>
                      <a:r>
                        <a:rPr lang="ru-RU" sz="2000" dirty="0">
                          <a:solidFill>
                            <a:srgbClr val="00B0F0"/>
                          </a:solidFill>
                          <a:latin typeface="Times New Roman"/>
                          <a:ea typeface="Times New Roman"/>
                        </a:rPr>
                        <a:t> – блок плиток в стойке с лапкой для точной пространственной разметки </a:t>
                      </a:r>
                    </a:p>
                  </a:txBody>
                  <a:tcPr marL="28575" marR="28575" marT="0" marB="0">
                    <a:lnL>
                      <a:noFill/>
                    </a:lnL>
                    <a:lnR>
                      <a:noFill/>
                    </a:lnR>
                    <a:lnT>
                      <a:noFill/>
                    </a:lnT>
                    <a:lnB>
                      <a:noFill/>
                    </a:lnB>
                  </a:tcPr>
                </a:tc>
              </a:tr>
            </a:tbl>
          </a:graphicData>
        </a:graphic>
      </p:graphicFrame>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6441" y="476672"/>
            <a:ext cx="2551462" cy="2418928"/>
          </a:xfrm>
        </p:spPr>
        <p:txBody>
          <a:bodyPr>
            <a:noAutofit/>
          </a:bodyPr>
          <a:lstStyle/>
          <a:p>
            <a:r>
              <a:rPr lang="ru-RU" sz="6000" b="1" dirty="0" smtClean="0"/>
              <a:t>Щупы </a:t>
            </a:r>
            <a:endParaRPr lang="ru-RU" sz="6000" dirty="0"/>
          </a:p>
        </p:txBody>
      </p:sp>
      <p:pic>
        <p:nvPicPr>
          <p:cNvPr id="5" name="Содержимое 4" descr="http://edulib.pgta.ru/els/_2012/104_12/lab_tpm_html/lab_1/lab_1_izmer.files/image005.jpg"/>
          <p:cNvPicPr>
            <a:picLocks noGrp="1"/>
          </p:cNvPicPr>
          <p:nvPr>
            <p:ph idx="1"/>
          </p:nvPr>
        </p:nvPicPr>
        <p:blipFill>
          <a:blip r:embed="rId2">
            <a:duotone>
              <a:prstClr val="black"/>
              <a:schemeClr val="accent4">
                <a:tint val="45000"/>
                <a:satMod val="400000"/>
              </a:schemeClr>
            </a:duotone>
          </a:blip>
          <a:stretch>
            <a:fillRect/>
          </a:stretch>
        </p:blipFill>
        <p:spPr bwMode="auto">
          <a:xfrm>
            <a:off x="4585494" y="1340768"/>
            <a:ext cx="3370882" cy="453650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3" name="Текст 2"/>
          <p:cNvSpPr>
            <a:spLocks noGrp="1"/>
          </p:cNvSpPr>
          <p:nvPr>
            <p:ph type="body" sz="half" idx="2"/>
          </p:nvPr>
        </p:nvSpPr>
        <p:spPr/>
        <p:txBody>
          <a:bodyPr>
            <a:noAutofit/>
          </a:bodyPr>
          <a:lstStyle/>
          <a:p>
            <a:r>
              <a:rPr lang="ru-RU" sz="1800" b="1" dirty="0" smtClean="0">
                <a:solidFill>
                  <a:srgbClr val="00B0F0"/>
                </a:solidFill>
              </a:rPr>
              <a:t>Щупы</a:t>
            </a:r>
            <a:r>
              <a:rPr lang="ru-RU" sz="1800" dirty="0" smtClean="0">
                <a:solidFill>
                  <a:srgbClr val="FFFF00"/>
                </a:solidFill>
              </a:rPr>
              <a:t> представляют собой набор точно обработанных стальных пластинок толщиной от 0,02 до 1 мм и длиной 100 или 200 мм. Щупы применяют для проверки величины зазоров между сопряженными деталями.</a:t>
            </a:r>
            <a:endParaRPr lang="ru-RU" sz="1800" dirty="0">
              <a:solidFill>
                <a:srgbClr val="FFFF00"/>
              </a:solidFill>
            </a:endParaRP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800" b="1" dirty="0" smtClean="0">
                <a:solidFill>
                  <a:srgbClr val="00B0F0"/>
                </a:solidFill>
              </a:rPr>
              <a:t>Линейки</a:t>
            </a:r>
            <a:endParaRPr lang="ru-RU" sz="4800" dirty="0">
              <a:solidFill>
                <a:srgbClr val="00B0F0"/>
              </a:solidFill>
            </a:endParaRPr>
          </a:p>
        </p:txBody>
      </p:sp>
      <p:pic>
        <p:nvPicPr>
          <p:cNvPr id="5" name="Содержимое 4" descr="http://edulib.pgta.ru/els/_2012/104_12/lab_tpm_html/lab_1/lab_1_izmer.files/image007.jpg"/>
          <p:cNvPicPr>
            <a:picLocks noGrp="1"/>
          </p:cNvPicPr>
          <p:nvPr>
            <p:ph idx="1"/>
          </p:nvPr>
        </p:nvPicPr>
        <p:blipFill>
          <a:blip r:embed="rId2">
            <a:duotone>
              <a:prstClr val="black"/>
              <a:schemeClr val="accent3">
                <a:tint val="45000"/>
                <a:satMod val="400000"/>
              </a:schemeClr>
            </a:duotone>
          </a:blip>
          <a:srcRect/>
          <a:stretch>
            <a:fillRect/>
          </a:stretch>
        </p:blipFill>
        <p:spPr bwMode="auto">
          <a:xfrm>
            <a:off x="3571868" y="500042"/>
            <a:ext cx="5357850" cy="384732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Текст 2"/>
          <p:cNvSpPr>
            <a:spLocks noGrp="1"/>
          </p:cNvSpPr>
          <p:nvPr>
            <p:ph type="body" sz="half" idx="2"/>
          </p:nvPr>
        </p:nvSpPr>
        <p:spPr/>
        <p:txBody>
          <a:bodyPr>
            <a:normAutofit fontScale="62500" lnSpcReduction="20000"/>
          </a:bodyPr>
          <a:lstStyle/>
          <a:p>
            <a:r>
              <a:rPr lang="ru-RU" sz="2000" dirty="0" smtClean="0">
                <a:solidFill>
                  <a:srgbClr val="C00000"/>
                </a:solidFill>
              </a:rPr>
              <a:t>Линейка измерительный инструмент, изготовленный  из листовой инструментальной стали. На линейку наносят деления в виде штрихов. </a:t>
            </a:r>
          </a:p>
          <a:p>
            <a:r>
              <a:rPr lang="ru-RU" sz="2000" dirty="0" smtClean="0">
                <a:solidFill>
                  <a:srgbClr val="C00000"/>
                </a:solidFill>
              </a:rPr>
              <a:t>Складной метр — линейка, состоящая из десяти пластин, соединенных заклепками. </a:t>
            </a:r>
          </a:p>
          <a:p>
            <a:r>
              <a:rPr lang="ru-RU" sz="2000" dirty="0" smtClean="0">
                <a:solidFill>
                  <a:srgbClr val="C00000"/>
                </a:solidFill>
              </a:rPr>
              <a:t>Рулетка длинная стальная лента с нанесенными на ней делениями. </a:t>
            </a:r>
            <a:endParaRPr lang="ru-RU" sz="2000" dirty="0">
              <a:solidFill>
                <a:srgbClr val="C00000"/>
              </a:solidFill>
            </a:endParaRPr>
          </a:p>
        </p:txBody>
      </p:sp>
      <p:sp>
        <p:nvSpPr>
          <p:cNvPr id="6" name="Прямоугольник 5"/>
          <p:cNvSpPr/>
          <p:nvPr/>
        </p:nvSpPr>
        <p:spPr>
          <a:xfrm>
            <a:off x="3857620" y="4572008"/>
            <a:ext cx="5000660" cy="1815882"/>
          </a:xfrm>
          <a:prstGeom prst="rect">
            <a:avLst/>
          </a:prstGeom>
        </p:spPr>
        <p:txBody>
          <a:bodyPr wrap="square">
            <a:spAutoFit/>
          </a:bodyPr>
          <a:lstStyle/>
          <a:p>
            <a:r>
              <a:rPr lang="ru-RU" sz="2800" dirty="0" smtClean="0">
                <a:solidFill>
                  <a:srgbClr val="FFFF00"/>
                </a:solidFill>
              </a:rPr>
              <a:t>Рисунок: Измерительные </a:t>
            </a:r>
            <a:r>
              <a:rPr lang="ru-RU" sz="2800" dirty="0">
                <a:solidFill>
                  <a:srgbClr val="FFFF00"/>
                </a:solidFill>
              </a:rPr>
              <a:t>инструменты:</a:t>
            </a:r>
            <a:br>
              <a:rPr lang="ru-RU" sz="2800" dirty="0">
                <a:solidFill>
                  <a:srgbClr val="FFFF00"/>
                </a:solidFill>
              </a:rPr>
            </a:br>
            <a:r>
              <a:rPr lang="ru-RU" sz="2800" dirty="0">
                <a:solidFill>
                  <a:srgbClr val="FFFF00"/>
                </a:solidFill>
              </a:rPr>
              <a:t>  </a:t>
            </a:r>
            <a:r>
              <a:rPr lang="ru-RU" sz="2800" dirty="0" smtClean="0">
                <a:solidFill>
                  <a:srgbClr val="FFFF00"/>
                </a:solidFill>
              </a:rPr>
              <a:t>а </a:t>
            </a:r>
            <a:r>
              <a:rPr lang="ru-RU" sz="2800" dirty="0">
                <a:solidFill>
                  <a:srgbClr val="FFFF00"/>
                </a:solidFill>
              </a:rPr>
              <a:t>– металлические линейки</a:t>
            </a:r>
            <a:r>
              <a:rPr lang="ru-RU" sz="2800" dirty="0" smtClean="0">
                <a:solidFill>
                  <a:srgbClr val="FFFF00"/>
                </a:solidFill>
              </a:rPr>
              <a:t>,</a:t>
            </a:r>
          </a:p>
          <a:p>
            <a:r>
              <a:rPr lang="ru-RU" sz="2800" dirty="0">
                <a:solidFill>
                  <a:srgbClr val="FFFF00"/>
                </a:solidFill>
              </a:rPr>
              <a:t> </a:t>
            </a:r>
            <a:r>
              <a:rPr lang="ru-RU" sz="2800" dirty="0" smtClean="0">
                <a:solidFill>
                  <a:srgbClr val="FFFF00"/>
                </a:solidFill>
              </a:rPr>
              <a:t> б </a:t>
            </a:r>
            <a:r>
              <a:rPr lang="ru-RU" sz="2800" dirty="0">
                <a:solidFill>
                  <a:srgbClr val="FFFF00"/>
                </a:solidFill>
              </a:rPr>
              <a:t>– рулетки</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357158" y="357166"/>
            <a:ext cx="857256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4000" b="1" i="0" u="none" strike="noStrike" cap="none" normalizeH="0" baseline="0" dirty="0" err="1" smtClean="0">
                <a:ln>
                  <a:noFill/>
                </a:ln>
                <a:solidFill>
                  <a:srgbClr val="00B0F0"/>
                </a:solidFill>
                <a:effectLst/>
                <a:latin typeface="Times New Roman" pitchFamily="18" charset="0"/>
                <a:ea typeface="Times New Roman" pitchFamily="18" charset="0"/>
                <a:cs typeface="Times New Roman" pitchFamily="18" charset="0"/>
              </a:rPr>
              <a:t>Штангенинструменты</a:t>
            </a:r>
            <a:endParaRPr kumimoji="0" lang="ru-RU" sz="4000" b="0" i="0" u="none" strike="noStrike" cap="none" normalizeH="0" baseline="0" dirty="0" smtClean="0">
              <a:ln>
                <a:noFill/>
              </a:ln>
              <a:solidFill>
                <a:srgbClr val="00B0F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Для более точного измерения линейных размеров применяют </a:t>
            </a:r>
            <a:r>
              <a:rPr kumimoji="0" lang="ru-RU" sz="3200" b="0"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штангенциркули</a:t>
            </a: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3200" b="0"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штангенрейсмасы</a:t>
            </a: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3200" b="0" i="0" u="none" strike="noStrike" cap="none" normalizeH="0" baseline="0" dirty="0" err="1" smtClean="0">
                <a:ln>
                  <a:noFill/>
                </a:ln>
                <a:solidFill>
                  <a:srgbClr val="92D050"/>
                </a:solidFill>
                <a:effectLst/>
                <a:latin typeface="Times New Roman" pitchFamily="18" charset="0"/>
                <a:ea typeface="Times New Roman" pitchFamily="18" charset="0"/>
                <a:cs typeface="Times New Roman" pitchFamily="18" charset="0"/>
              </a:rPr>
              <a:t>штангенглубиномеры</a:t>
            </a: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др.</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 </a:t>
            </a:r>
            <a:r>
              <a:rPr kumimoji="0" lang="ru-RU"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штангенинструментам</a:t>
            </a: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относятся измерительные инструменты с линейным нониусом: штангенциркули, </a:t>
            </a:r>
            <a:r>
              <a:rPr kumimoji="0" lang="ru-RU"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штангенрейсмусы</a:t>
            </a: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a:t>
            </a:r>
            <a:r>
              <a:rPr kumimoji="0" lang="ru-RU"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штангенглубиномеры</a:t>
            </a: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Эти инструменты снабжены линейными шкалами, отсчет по которым производится о помощью дополнительной шкалы – нониуса.</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14290"/>
            <a:ext cx="3055518" cy="1198486"/>
          </a:xfrm>
        </p:spPr>
        <p:txBody>
          <a:bodyPr>
            <a:noAutofit/>
          </a:bodyPr>
          <a:lstStyle/>
          <a:p>
            <a:r>
              <a:rPr lang="ru-RU" sz="2400" b="1" dirty="0" smtClean="0">
                <a:solidFill>
                  <a:srgbClr val="FFFF00"/>
                </a:solidFill>
                <a:latin typeface="Times New Roman" pitchFamily="18" charset="0"/>
                <a:cs typeface="Times New Roman" pitchFamily="18" charset="0"/>
              </a:rPr>
              <a:t>Штангенциркуль</a:t>
            </a:r>
            <a:endParaRPr lang="ru-RU" sz="2400" b="1" dirty="0">
              <a:solidFill>
                <a:srgbClr val="FFFF00"/>
              </a:solidFill>
              <a:latin typeface="Times New Roman" pitchFamily="18" charset="0"/>
              <a:cs typeface="Times New Roman" pitchFamily="18" charset="0"/>
            </a:endParaRPr>
          </a:p>
        </p:txBody>
      </p:sp>
      <p:pic>
        <p:nvPicPr>
          <p:cNvPr id="5" name="Содержимое 4" descr="http://edulib.pgta.ru/els/_2012/104_12/lab_tpm_html/lab_1/lab_1_izmer.files/image008.jpg"/>
          <p:cNvPicPr>
            <a:picLocks noGrp="1"/>
          </p:cNvPicPr>
          <p:nvPr>
            <p:ph idx="1"/>
          </p:nvPr>
        </p:nvPicPr>
        <p:blipFill>
          <a:blip r:embed="rId2">
            <a:duotone>
              <a:prstClr val="black"/>
              <a:schemeClr val="accent2">
                <a:tint val="45000"/>
                <a:satMod val="400000"/>
              </a:schemeClr>
            </a:duotone>
          </a:blip>
          <a:srcRect/>
          <a:stretch>
            <a:fillRect/>
          </a:stretch>
        </p:blipFill>
        <p:spPr bwMode="auto">
          <a:xfrm>
            <a:off x="3571868" y="214290"/>
            <a:ext cx="5429288" cy="33575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Текст 2"/>
          <p:cNvSpPr>
            <a:spLocks noGrp="1"/>
          </p:cNvSpPr>
          <p:nvPr>
            <p:ph type="body" sz="half" idx="2"/>
          </p:nvPr>
        </p:nvSpPr>
        <p:spPr>
          <a:xfrm>
            <a:off x="107504" y="1844825"/>
            <a:ext cx="3310399" cy="4180056"/>
          </a:xfrm>
        </p:spPr>
        <p:txBody>
          <a:bodyPr>
            <a:noAutofit/>
          </a:bodyPr>
          <a:lstStyle/>
          <a:p>
            <a:r>
              <a:rPr lang="ru-RU" b="1" dirty="0" smtClean="0">
                <a:solidFill>
                  <a:srgbClr val="FFC000"/>
                </a:solidFill>
              </a:rPr>
              <a:t>Штангенциркуль ШЦ-1 (рисунок  а) широко применяют для измерения наружных и внутренних размеров. Величина отсчета по нониусу 0,1 мм.</a:t>
            </a:r>
          </a:p>
          <a:p>
            <a:r>
              <a:rPr lang="ru-RU" b="1" dirty="0" smtClean="0">
                <a:solidFill>
                  <a:srgbClr val="FFC000"/>
                </a:solidFill>
              </a:rPr>
              <a:t>Пределы измерений от 0 до 125 мм. </a:t>
            </a:r>
          </a:p>
          <a:p>
            <a:r>
              <a:rPr lang="ru-RU" b="1" dirty="0" smtClean="0">
                <a:solidFill>
                  <a:srgbClr val="FFC000"/>
                </a:solidFill>
              </a:rPr>
              <a:t>Штангенциркуль ШЦ-П (рисунок  б) с величиной отсчета по нониусу  0,05 и 0,1 мм позволяет производить более точные измерения.</a:t>
            </a:r>
            <a:endParaRPr lang="ru-RU" b="1" dirty="0">
              <a:solidFill>
                <a:srgbClr val="FFC000"/>
              </a:solidFill>
            </a:endParaRPr>
          </a:p>
        </p:txBody>
      </p:sp>
      <p:sp>
        <p:nvSpPr>
          <p:cNvPr id="65538" name="Rectangle 2"/>
          <p:cNvSpPr>
            <a:spLocks noChangeArrowheads="1"/>
          </p:cNvSpPr>
          <p:nvPr/>
        </p:nvSpPr>
        <p:spPr bwMode="auto">
          <a:xfrm>
            <a:off x="3571868" y="3786190"/>
            <a:ext cx="5357850"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B0F0"/>
                </a:solidFill>
                <a:effectLst/>
                <a:latin typeface="Arial" pitchFamily="34" charset="0"/>
                <a:ea typeface="Times New Roman" pitchFamily="18" charset="0"/>
              </a:rPr>
              <a:t>а — штангенциркуль типа ШЦ-I:</a:t>
            </a:r>
            <a:br>
              <a:rPr kumimoji="0" lang="ru-RU" sz="1400" b="1" i="0" u="none" strike="noStrike" cap="none" normalizeH="0" baseline="0" dirty="0" smtClean="0">
                <a:ln>
                  <a:noFill/>
                </a:ln>
                <a:solidFill>
                  <a:srgbClr val="00B0F0"/>
                </a:solidFill>
                <a:effectLst/>
                <a:latin typeface="Arial" pitchFamily="34" charset="0"/>
                <a:ea typeface="Times New Roman" pitchFamily="18" charset="0"/>
              </a:rPr>
            </a:br>
            <a:r>
              <a:rPr kumimoji="0" lang="ru-RU" sz="1400" b="1" i="0" u="none" strike="noStrike" cap="none" normalizeH="0" baseline="0" dirty="0" smtClean="0">
                <a:ln>
                  <a:noFill/>
                </a:ln>
                <a:solidFill>
                  <a:srgbClr val="00B0F0"/>
                </a:solidFill>
                <a:effectLst/>
                <a:latin typeface="Arial" pitchFamily="34" charset="0"/>
                <a:ea typeface="Times New Roman" pitchFamily="18" charset="0"/>
              </a:rPr>
              <a:t>1 – штанга; </a:t>
            </a:r>
            <a:br>
              <a:rPr kumimoji="0" lang="ru-RU" sz="1400" b="1" i="0" u="none" strike="noStrike" cap="none" normalizeH="0" baseline="0" dirty="0" smtClean="0">
                <a:ln>
                  <a:noFill/>
                </a:ln>
                <a:solidFill>
                  <a:srgbClr val="00B0F0"/>
                </a:solidFill>
                <a:effectLst/>
                <a:latin typeface="Arial" pitchFamily="34" charset="0"/>
                <a:ea typeface="Times New Roman" pitchFamily="18" charset="0"/>
              </a:rPr>
            </a:br>
            <a:r>
              <a:rPr kumimoji="0" lang="ru-RU" sz="1400" b="1" i="0" u="none" strike="noStrike" cap="none" normalizeH="0" baseline="0" dirty="0" smtClean="0">
                <a:ln>
                  <a:noFill/>
                </a:ln>
                <a:solidFill>
                  <a:srgbClr val="00B0F0"/>
                </a:solidFill>
                <a:effectLst/>
                <a:latin typeface="Arial" pitchFamily="34" charset="0"/>
                <a:ea typeface="Times New Roman" pitchFamily="18" charset="0"/>
              </a:rPr>
              <a:t>2, 9 – неподвижные измерительные губки; </a:t>
            </a:r>
            <a:br>
              <a:rPr kumimoji="0" lang="ru-RU" sz="1400" b="1" i="0" u="none" strike="noStrike" cap="none" normalizeH="0" baseline="0" dirty="0" smtClean="0">
                <a:ln>
                  <a:noFill/>
                </a:ln>
                <a:solidFill>
                  <a:srgbClr val="00B0F0"/>
                </a:solidFill>
                <a:effectLst/>
                <a:latin typeface="Arial" pitchFamily="34" charset="0"/>
                <a:ea typeface="Times New Roman" pitchFamily="18" charset="0"/>
              </a:rPr>
            </a:br>
            <a:r>
              <a:rPr kumimoji="0" lang="ru-RU" sz="1400" b="1" i="0" u="none" strike="noStrike" cap="none" normalizeH="0" baseline="0" dirty="0" smtClean="0">
                <a:ln>
                  <a:noFill/>
                </a:ln>
                <a:solidFill>
                  <a:srgbClr val="00B0F0"/>
                </a:solidFill>
                <a:effectLst/>
                <a:latin typeface="Arial" pitchFamily="34" charset="0"/>
                <a:ea typeface="Times New Roman" pitchFamily="18" charset="0"/>
              </a:rPr>
              <a:t>3, 8 – подвижные измерительные губки; </a:t>
            </a:r>
            <a:br>
              <a:rPr kumimoji="0" lang="ru-RU" sz="1400" b="1" i="0" u="none" strike="noStrike" cap="none" normalizeH="0" baseline="0" dirty="0" smtClean="0">
                <a:ln>
                  <a:noFill/>
                </a:ln>
                <a:solidFill>
                  <a:srgbClr val="00B0F0"/>
                </a:solidFill>
                <a:effectLst/>
                <a:latin typeface="Arial" pitchFamily="34" charset="0"/>
                <a:ea typeface="Times New Roman" pitchFamily="18" charset="0"/>
              </a:rPr>
            </a:br>
            <a:r>
              <a:rPr kumimoji="0" lang="ru-RU" sz="1400" b="1" i="0" u="none" strike="noStrike" cap="none" normalizeH="0" baseline="0" dirty="0" smtClean="0">
                <a:ln>
                  <a:noFill/>
                </a:ln>
                <a:solidFill>
                  <a:srgbClr val="00B0F0"/>
                </a:solidFill>
                <a:effectLst/>
                <a:latin typeface="Arial" pitchFamily="34" charset="0"/>
                <a:ea typeface="Times New Roman" pitchFamily="18" charset="0"/>
              </a:rPr>
              <a:t>4 – зажим рамки, </a:t>
            </a:r>
            <a:br>
              <a:rPr kumimoji="0" lang="ru-RU" sz="1400" b="1" i="0" u="none" strike="noStrike" cap="none" normalizeH="0" baseline="0" dirty="0" smtClean="0">
                <a:ln>
                  <a:noFill/>
                </a:ln>
                <a:solidFill>
                  <a:srgbClr val="00B0F0"/>
                </a:solidFill>
                <a:effectLst/>
                <a:latin typeface="Arial" pitchFamily="34" charset="0"/>
                <a:ea typeface="Times New Roman" pitchFamily="18" charset="0"/>
              </a:rPr>
            </a:br>
            <a:r>
              <a:rPr kumimoji="0" lang="ru-RU" sz="1400" b="1" i="0" u="none" strike="noStrike" cap="none" normalizeH="0" baseline="0" dirty="0" smtClean="0">
                <a:ln>
                  <a:noFill/>
                </a:ln>
                <a:solidFill>
                  <a:srgbClr val="00B0F0"/>
                </a:solidFill>
                <a:effectLst/>
                <a:latin typeface="Arial" pitchFamily="34" charset="0"/>
                <a:ea typeface="Times New Roman" pitchFamily="18" charset="0"/>
              </a:rPr>
              <a:t>5 – линейка глубиномера; </a:t>
            </a:r>
            <a:br>
              <a:rPr kumimoji="0" lang="ru-RU" sz="1400" b="1" i="0" u="none" strike="noStrike" cap="none" normalizeH="0" baseline="0" dirty="0" smtClean="0">
                <a:ln>
                  <a:noFill/>
                </a:ln>
                <a:solidFill>
                  <a:srgbClr val="00B0F0"/>
                </a:solidFill>
                <a:effectLst/>
                <a:latin typeface="Arial" pitchFamily="34" charset="0"/>
                <a:ea typeface="Times New Roman" pitchFamily="18" charset="0"/>
              </a:rPr>
            </a:br>
            <a:r>
              <a:rPr kumimoji="0" lang="ru-RU" sz="1400" b="1" i="0" u="none" strike="noStrike" cap="none" normalizeH="0" baseline="0" dirty="0" smtClean="0">
                <a:ln>
                  <a:noFill/>
                </a:ln>
                <a:solidFill>
                  <a:srgbClr val="00B0F0"/>
                </a:solidFill>
                <a:effectLst/>
                <a:latin typeface="Arial" pitchFamily="34" charset="0"/>
                <a:ea typeface="Times New Roman" pitchFamily="18" charset="0"/>
              </a:rPr>
              <a:t>6 – нониус; </a:t>
            </a:r>
            <a:br>
              <a:rPr kumimoji="0" lang="ru-RU" sz="1400" b="1" i="0" u="none" strike="noStrike" cap="none" normalizeH="0" baseline="0" dirty="0" smtClean="0">
                <a:ln>
                  <a:noFill/>
                </a:ln>
                <a:solidFill>
                  <a:srgbClr val="00B0F0"/>
                </a:solidFill>
                <a:effectLst/>
                <a:latin typeface="Arial" pitchFamily="34" charset="0"/>
                <a:ea typeface="Times New Roman" pitchFamily="18" charset="0"/>
              </a:rPr>
            </a:br>
            <a:r>
              <a:rPr kumimoji="0" lang="ru-RU" sz="1400" b="1" i="0" u="none" strike="noStrike" cap="none" normalizeH="0" baseline="0" dirty="0" smtClean="0">
                <a:ln>
                  <a:noFill/>
                </a:ln>
                <a:solidFill>
                  <a:srgbClr val="00B0F0"/>
                </a:solidFill>
                <a:effectLst/>
                <a:latin typeface="Arial" pitchFamily="34" charset="0"/>
                <a:ea typeface="Times New Roman" pitchFamily="18" charset="0"/>
              </a:rPr>
              <a:t>7— рамка;</a:t>
            </a:r>
            <a:br>
              <a:rPr kumimoji="0" lang="ru-RU" sz="1400" b="1" i="0" u="none" strike="noStrike" cap="none" normalizeH="0" baseline="0" dirty="0" smtClean="0">
                <a:ln>
                  <a:noFill/>
                </a:ln>
                <a:solidFill>
                  <a:srgbClr val="00B0F0"/>
                </a:solidFill>
                <a:effectLst/>
                <a:latin typeface="Arial" pitchFamily="34" charset="0"/>
                <a:ea typeface="Times New Roman" pitchFamily="18" charset="0"/>
              </a:rPr>
            </a:br>
            <a:r>
              <a:rPr kumimoji="0" lang="ru-RU" sz="1400" b="1" i="0" u="none" strike="noStrike" cap="none" normalizeH="0" baseline="0" dirty="0" smtClean="0">
                <a:ln>
                  <a:noFill/>
                </a:ln>
                <a:solidFill>
                  <a:srgbClr val="00B0F0"/>
                </a:solidFill>
                <a:effectLst/>
                <a:latin typeface="Arial" pitchFamily="34" charset="0"/>
                <a:ea typeface="Times New Roman" pitchFamily="18" charset="0"/>
              </a:rPr>
              <a:t/>
            </a:r>
            <a:br>
              <a:rPr kumimoji="0" lang="ru-RU" sz="1400" b="1" i="0" u="none" strike="noStrike" cap="none" normalizeH="0" baseline="0" dirty="0" smtClean="0">
                <a:ln>
                  <a:noFill/>
                </a:ln>
                <a:solidFill>
                  <a:srgbClr val="00B0F0"/>
                </a:solidFill>
                <a:effectLst/>
                <a:latin typeface="Arial" pitchFamily="34" charset="0"/>
                <a:ea typeface="Times New Roman" pitchFamily="18" charset="0"/>
              </a:rPr>
            </a:br>
            <a:r>
              <a:rPr kumimoji="0" lang="ru-RU" sz="1400" b="1" i="0" u="none" strike="noStrike" cap="none" normalizeH="0" baseline="0" dirty="0" smtClean="0">
                <a:ln>
                  <a:noFill/>
                </a:ln>
                <a:solidFill>
                  <a:srgbClr val="00B0F0"/>
                </a:solidFill>
                <a:effectLst/>
                <a:latin typeface="Arial" pitchFamily="34" charset="0"/>
                <a:ea typeface="Times New Roman" pitchFamily="18" charset="0"/>
              </a:rPr>
              <a:t>б —штангенциркуль типа ШЦ-П: </a:t>
            </a:r>
            <a:br>
              <a:rPr kumimoji="0" lang="ru-RU" sz="1400" b="1" i="0" u="none" strike="noStrike" cap="none" normalizeH="0" baseline="0" dirty="0" smtClean="0">
                <a:ln>
                  <a:noFill/>
                </a:ln>
                <a:solidFill>
                  <a:srgbClr val="00B0F0"/>
                </a:solidFill>
                <a:effectLst/>
                <a:latin typeface="Arial" pitchFamily="34" charset="0"/>
                <a:ea typeface="Times New Roman" pitchFamily="18" charset="0"/>
              </a:rPr>
            </a:br>
            <a:r>
              <a:rPr kumimoji="0" lang="ru-RU" sz="1400" b="1" i="0" u="none" strike="noStrike" cap="none" normalizeH="0" baseline="0" dirty="0" smtClean="0">
                <a:ln>
                  <a:noFill/>
                </a:ln>
                <a:solidFill>
                  <a:srgbClr val="00B0F0"/>
                </a:solidFill>
                <a:effectLst/>
                <a:latin typeface="Arial" pitchFamily="34" charset="0"/>
                <a:ea typeface="Times New Roman" pitchFamily="18" charset="0"/>
              </a:rPr>
              <a:t>1 – губки для измерения внутренних размеров, </a:t>
            </a:r>
            <a:br>
              <a:rPr kumimoji="0" lang="ru-RU" sz="1400" b="1" i="0" u="none" strike="noStrike" cap="none" normalizeH="0" baseline="0" dirty="0" smtClean="0">
                <a:ln>
                  <a:noFill/>
                </a:ln>
                <a:solidFill>
                  <a:srgbClr val="00B0F0"/>
                </a:solidFill>
                <a:effectLst/>
                <a:latin typeface="Arial" pitchFamily="34" charset="0"/>
                <a:ea typeface="Times New Roman" pitchFamily="18" charset="0"/>
              </a:rPr>
            </a:br>
            <a:r>
              <a:rPr kumimoji="0" lang="ru-RU" sz="1400" b="1" i="0" u="none" strike="noStrike" cap="none" normalizeH="0" baseline="0" dirty="0" smtClean="0">
                <a:ln>
                  <a:noFill/>
                </a:ln>
                <a:solidFill>
                  <a:srgbClr val="00B0F0"/>
                </a:solidFill>
                <a:effectLst/>
                <a:latin typeface="Arial" pitchFamily="34" charset="0"/>
                <a:ea typeface="Times New Roman" pitchFamily="18" charset="0"/>
              </a:rPr>
              <a:t>2 – губки для измерения наружных размеров.</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B0F0"/>
                </a:solidFill>
                <a:effectLst/>
                <a:latin typeface="Arial" pitchFamily="34" charset="0"/>
                <a:ea typeface="Times New Roman" pitchFamily="18" charset="0"/>
              </a:rPr>
              <a:t>Рисунок  </a:t>
            </a:r>
            <a:endParaRPr kumimoji="0" lang="ru-RU" sz="1800" b="1" i="0" u="none" strike="noStrike" cap="none" normalizeH="0" baseline="0" dirty="0" smtClean="0">
              <a:ln>
                <a:noFill/>
              </a:ln>
              <a:solidFill>
                <a:srgbClr val="00B0F0"/>
              </a:solidFill>
              <a:effectLst/>
              <a:latin typeface="Arial" pitchFamily="34" charset="0"/>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332656"/>
            <a:ext cx="3358009" cy="1224136"/>
          </a:xfrm>
        </p:spPr>
        <p:txBody>
          <a:bodyPr>
            <a:normAutofit/>
          </a:bodyPr>
          <a:lstStyle/>
          <a:p>
            <a:r>
              <a:rPr lang="ru-RU" dirty="0" err="1" smtClean="0">
                <a:solidFill>
                  <a:srgbClr val="00B0F0"/>
                </a:solidFill>
              </a:rPr>
              <a:t>Штангенрейсмас</a:t>
            </a:r>
            <a:r>
              <a:rPr lang="ru-RU" dirty="0" smtClean="0">
                <a:solidFill>
                  <a:srgbClr val="00B0F0"/>
                </a:solidFill>
              </a:rPr>
              <a:t> </a:t>
            </a:r>
            <a:endParaRPr lang="ru-RU" dirty="0">
              <a:solidFill>
                <a:srgbClr val="00B0F0"/>
              </a:solidFill>
            </a:endParaRPr>
          </a:p>
        </p:txBody>
      </p:sp>
      <p:pic>
        <p:nvPicPr>
          <p:cNvPr id="5" name="Содержимое 4" descr="http://edulib.pgta.ru/els/_2012/104_12/lab_tpm_html/lab_1/lab_1_izmer.files/image010.jpg"/>
          <p:cNvPicPr>
            <a:picLocks noGrp="1"/>
          </p:cNvPicPr>
          <p:nvPr>
            <p:ph idx="1"/>
          </p:nvPr>
        </p:nvPicPr>
        <p:blipFill>
          <a:blip r:embed="rId2">
            <a:duotone>
              <a:prstClr val="black"/>
              <a:schemeClr val="accent2">
                <a:tint val="45000"/>
                <a:satMod val="400000"/>
              </a:schemeClr>
            </a:duotone>
            <a:lum contrast="40000"/>
          </a:blip>
          <a:srcRect/>
          <a:stretch>
            <a:fillRect/>
          </a:stretch>
        </p:blipFill>
        <p:spPr bwMode="auto">
          <a:xfrm>
            <a:off x="3643306" y="142852"/>
            <a:ext cx="4429156" cy="400052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3" name="Текст 2"/>
          <p:cNvSpPr>
            <a:spLocks noGrp="1"/>
          </p:cNvSpPr>
          <p:nvPr>
            <p:ph type="body" sz="half" idx="2"/>
          </p:nvPr>
        </p:nvSpPr>
        <p:spPr>
          <a:xfrm>
            <a:off x="107504" y="1844824"/>
            <a:ext cx="3358009" cy="4281339"/>
          </a:xfrm>
        </p:spPr>
        <p:txBody>
          <a:bodyPr>
            <a:normAutofit/>
          </a:bodyPr>
          <a:lstStyle/>
          <a:p>
            <a:r>
              <a:rPr lang="ru-RU" sz="2400" b="1" dirty="0" err="1" smtClean="0">
                <a:solidFill>
                  <a:srgbClr val="FFC000"/>
                </a:solidFill>
              </a:rPr>
              <a:t>Штангенрейсмас</a:t>
            </a:r>
            <a:r>
              <a:rPr lang="ru-RU" sz="2400" b="1" dirty="0" smtClean="0">
                <a:solidFill>
                  <a:srgbClr val="FFC000"/>
                </a:solidFill>
              </a:rPr>
              <a:t>  является измерительным и разметочным инструментом. </a:t>
            </a:r>
            <a:endParaRPr lang="ru-RU" sz="2400" b="1" dirty="0">
              <a:solidFill>
                <a:srgbClr val="FFC000"/>
              </a:solidFill>
            </a:endParaRPr>
          </a:p>
        </p:txBody>
      </p:sp>
      <p:sp>
        <p:nvSpPr>
          <p:cNvPr id="68609" name="Rectangle 1"/>
          <p:cNvSpPr>
            <a:spLocks noChangeArrowheads="1"/>
          </p:cNvSpPr>
          <p:nvPr/>
        </p:nvSpPr>
        <p:spPr bwMode="auto">
          <a:xfrm>
            <a:off x="3643306" y="4143380"/>
            <a:ext cx="5286412"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FFFF00"/>
                </a:solidFill>
                <a:effectLst/>
                <a:latin typeface="Arial" pitchFamily="34" charset="0"/>
                <a:ea typeface="Times New Roman" pitchFamily="18" charset="0"/>
              </a:rPr>
              <a:t>1 – основание; </a:t>
            </a:r>
            <a:br>
              <a:rPr kumimoji="0" lang="ru-RU" sz="1400" b="1" i="0" u="none" strike="noStrike" cap="none" normalizeH="0" baseline="0" dirty="0" smtClean="0">
                <a:ln>
                  <a:noFill/>
                </a:ln>
                <a:solidFill>
                  <a:srgbClr val="FFFF00"/>
                </a:solidFill>
                <a:effectLst/>
                <a:latin typeface="Arial" pitchFamily="34" charset="0"/>
                <a:ea typeface="Times New Roman" pitchFamily="18" charset="0"/>
              </a:rPr>
            </a:br>
            <a:r>
              <a:rPr kumimoji="0" lang="ru-RU" sz="1400" b="1" i="0" u="none" strike="noStrike" cap="none" normalizeH="0" baseline="0" dirty="0" smtClean="0">
                <a:ln>
                  <a:noFill/>
                </a:ln>
                <a:solidFill>
                  <a:srgbClr val="FFFF00"/>
                </a:solidFill>
                <a:effectLst/>
                <a:latin typeface="Arial" pitchFamily="34" charset="0"/>
                <a:ea typeface="Times New Roman" pitchFamily="18" charset="0"/>
              </a:rPr>
              <a:t>2 – вертикальная линейка; </a:t>
            </a:r>
            <a:br>
              <a:rPr kumimoji="0" lang="ru-RU" sz="1400" b="1" i="0" u="none" strike="noStrike" cap="none" normalizeH="0" baseline="0" dirty="0" smtClean="0">
                <a:ln>
                  <a:noFill/>
                </a:ln>
                <a:solidFill>
                  <a:srgbClr val="FFFF00"/>
                </a:solidFill>
                <a:effectLst/>
                <a:latin typeface="Arial" pitchFamily="34" charset="0"/>
                <a:ea typeface="Times New Roman" pitchFamily="18" charset="0"/>
              </a:rPr>
            </a:br>
            <a:r>
              <a:rPr kumimoji="0" lang="ru-RU" sz="1400" b="1" i="0" u="none" strike="noStrike" cap="none" normalizeH="0" baseline="0" dirty="0" smtClean="0">
                <a:ln>
                  <a:noFill/>
                </a:ln>
                <a:solidFill>
                  <a:srgbClr val="FFFF00"/>
                </a:solidFill>
                <a:effectLst/>
                <a:latin typeface="Arial" pitchFamily="34" charset="0"/>
                <a:ea typeface="Times New Roman" pitchFamily="18" charset="0"/>
              </a:rPr>
              <a:t>3 – </a:t>
            </a:r>
            <a:r>
              <a:rPr kumimoji="0" lang="ru-RU" sz="1400" b="1" i="0" u="none" strike="noStrike" cap="none" normalizeH="0" baseline="0" dirty="0" err="1" smtClean="0">
                <a:ln>
                  <a:noFill/>
                </a:ln>
                <a:solidFill>
                  <a:srgbClr val="FFFF00"/>
                </a:solidFill>
                <a:effectLst/>
                <a:latin typeface="Arial" pitchFamily="34" charset="0"/>
                <a:ea typeface="Times New Roman" pitchFamily="18" charset="0"/>
              </a:rPr>
              <a:t>ползушка</a:t>
            </a:r>
            <a:r>
              <a:rPr kumimoji="0" lang="ru-RU" sz="1400" b="1" i="0" u="none" strike="noStrike" cap="none" normalizeH="0" baseline="0" dirty="0" smtClean="0">
                <a:ln>
                  <a:noFill/>
                </a:ln>
                <a:solidFill>
                  <a:srgbClr val="FFFF00"/>
                </a:solidFill>
                <a:effectLst/>
                <a:latin typeface="Arial" pitchFamily="34" charset="0"/>
                <a:ea typeface="Times New Roman" pitchFamily="18" charset="0"/>
              </a:rPr>
              <a:t>; </a:t>
            </a:r>
            <a:br>
              <a:rPr kumimoji="0" lang="ru-RU" sz="1400" b="1" i="0" u="none" strike="noStrike" cap="none" normalizeH="0" baseline="0" dirty="0" smtClean="0">
                <a:ln>
                  <a:noFill/>
                </a:ln>
                <a:solidFill>
                  <a:srgbClr val="FFFF00"/>
                </a:solidFill>
                <a:effectLst/>
                <a:latin typeface="Arial" pitchFamily="34" charset="0"/>
                <a:ea typeface="Times New Roman" pitchFamily="18" charset="0"/>
              </a:rPr>
            </a:br>
            <a:r>
              <a:rPr kumimoji="0" lang="ru-RU" sz="1400" b="1" i="0" u="none" strike="noStrike" cap="none" normalizeH="0" baseline="0" dirty="0" smtClean="0">
                <a:ln>
                  <a:noFill/>
                </a:ln>
                <a:solidFill>
                  <a:srgbClr val="FFFF00"/>
                </a:solidFill>
                <a:effectLst/>
                <a:latin typeface="Arial" pitchFamily="34" charset="0"/>
                <a:ea typeface="Times New Roman" pitchFamily="18" charset="0"/>
              </a:rPr>
              <a:t>4 – нониус; </a:t>
            </a:r>
            <a:br>
              <a:rPr kumimoji="0" lang="ru-RU" sz="1400" b="1" i="0" u="none" strike="noStrike" cap="none" normalizeH="0" baseline="0" dirty="0" smtClean="0">
                <a:ln>
                  <a:noFill/>
                </a:ln>
                <a:solidFill>
                  <a:srgbClr val="FFFF00"/>
                </a:solidFill>
                <a:effectLst/>
                <a:latin typeface="Arial" pitchFamily="34" charset="0"/>
                <a:ea typeface="Times New Roman" pitchFamily="18" charset="0"/>
              </a:rPr>
            </a:br>
            <a:r>
              <a:rPr kumimoji="0" lang="ru-RU" sz="1400" b="1" i="0" u="none" strike="noStrike" cap="none" normalizeH="0" baseline="0" dirty="0" smtClean="0">
                <a:ln>
                  <a:noFill/>
                </a:ln>
                <a:solidFill>
                  <a:srgbClr val="FFFF00"/>
                </a:solidFill>
                <a:effectLst/>
                <a:latin typeface="Arial" pitchFamily="34" charset="0"/>
                <a:ea typeface="Times New Roman" pitchFamily="18" charset="0"/>
              </a:rPr>
              <a:t>5 – винт; </a:t>
            </a:r>
            <a:br>
              <a:rPr kumimoji="0" lang="ru-RU" sz="1400" b="1" i="0" u="none" strike="noStrike" cap="none" normalizeH="0" baseline="0" dirty="0" smtClean="0">
                <a:ln>
                  <a:noFill/>
                </a:ln>
                <a:solidFill>
                  <a:srgbClr val="FFFF00"/>
                </a:solidFill>
                <a:effectLst/>
                <a:latin typeface="Arial" pitchFamily="34" charset="0"/>
                <a:ea typeface="Times New Roman" pitchFamily="18" charset="0"/>
              </a:rPr>
            </a:br>
            <a:r>
              <a:rPr kumimoji="0" lang="ru-RU" sz="1400" b="1" i="0" u="none" strike="noStrike" cap="none" normalizeH="0" baseline="0" dirty="0" smtClean="0">
                <a:ln>
                  <a:noFill/>
                </a:ln>
                <a:solidFill>
                  <a:srgbClr val="FFFF00"/>
                </a:solidFill>
                <a:effectLst/>
                <a:latin typeface="Arial" pitchFamily="34" charset="0"/>
                <a:ea typeface="Times New Roman" pitchFamily="18" charset="0"/>
              </a:rPr>
              <a:t>6 – движок; </a:t>
            </a:r>
            <a:br>
              <a:rPr kumimoji="0" lang="ru-RU" sz="1400" b="1" i="0" u="none" strike="noStrike" cap="none" normalizeH="0" baseline="0" dirty="0" smtClean="0">
                <a:ln>
                  <a:noFill/>
                </a:ln>
                <a:solidFill>
                  <a:srgbClr val="FFFF00"/>
                </a:solidFill>
                <a:effectLst/>
                <a:latin typeface="Arial" pitchFamily="34" charset="0"/>
                <a:ea typeface="Times New Roman" pitchFamily="18" charset="0"/>
              </a:rPr>
            </a:br>
            <a:r>
              <a:rPr kumimoji="0" lang="ru-RU" sz="1400" b="1" i="0" u="none" strike="noStrike" cap="none" normalizeH="0" baseline="0" dirty="0" smtClean="0">
                <a:ln>
                  <a:noFill/>
                </a:ln>
                <a:solidFill>
                  <a:srgbClr val="FFFF00"/>
                </a:solidFill>
                <a:effectLst/>
                <a:latin typeface="Arial" pitchFamily="34" charset="0"/>
                <a:ea typeface="Times New Roman" pitchFamily="18" charset="0"/>
              </a:rPr>
              <a:t>7,9 – стопорные винты; </a:t>
            </a:r>
            <a:br>
              <a:rPr kumimoji="0" lang="ru-RU" sz="1400" b="1" i="0" u="none" strike="noStrike" cap="none" normalizeH="0" baseline="0" dirty="0" smtClean="0">
                <a:ln>
                  <a:noFill/>
                </a:ln>
                <a:solidFill>
                  <a:srgbClr val="FFFF00"/>
                </a:solidFill>
                <a:effectLst/>
                <a:latin typeface="Arial" pitchFamily="34" charset="0"/>
                <a:ea typeface="Times New Roman" pitchFamily="18" charset="0"/>
              </a:rPr>
            </a:br>
            <a:r>
              <a:rPr kumimoji="0" lang="ru-RU" sz="1400" b="1" i="0" u="none" strike="noStrike" cap="none" normalizeH="0" baseline="0" dirty="0" smtClean="0">
                <a:ln>
                  <a:noFill/>
                </a:ln>
                <a:solidFill>
                  <a:srgbClr val="FFFF00"/>
                </a:solidFill>
                <a:effectLst/>
                <a:latin typeface="Arial" pitchFamily="34" charset="0"/>
                <a:ea typeface="Times New Roman" pitchFamily="18" charset="0"/>
              </a:rPr>
              <a:t>8 – микрометрический винт; </a:t>
            </a:r>
            <a:br>
              <a:rPr kumimoji="0" lang="ru-RU" sz="1400" b="1" i="0" u="none" strike="noStrike" cap="none" normalizeH="0" baseline="0" dirty="0" smtClean="0">
                <a:ln>
                  <a:noFill/>
                </a:ln>
                <a:solidFill>
                  <a:srgbClr val="FFFF00"/>
                </a:solidFill>
                <a:effectLst/>
                <a:latin typeface="Arial" pitchFamily="34" charset="0"/>
                <a:ea typeface="Times New Roman" pitchFamily="18" charset="0"/>
              </a:rPr>
            </a:br>
            <a:r>
              <a:rPr kumimoji="0" lang="ru-RU" sz="1400" b="1" i="0" u="none" strike="noStrike" cap="none" normalizeH="0" baseline="0" dirty="0" smtClean="0">
                <a:ln>
                  <a:noFill/>
                </a:ln>
                <a:solidFill>
                  <a:srgbClr val="FFFF00"/>
                </a:solidFill>
                <a:effectLst/>
                <a:latin typeface="Arial" pitchFamily="34" charset="0"/>
                <a:ea typeface="Times New Roman" pitchFamily="18" charset="0"/>
              </a:rPr>
              <a:t>10 – чертилка; </a:t>
            </a:r>
            <a:br>
              <a:rPr kumimoji="0" lang="ru-RU" sz="1400" b="1" i="0" u="none" strike="noStrike" cap="none" normalizeH="0" baseline="0" dirty="0" smtClean="0">
                <a:ln>
                  <a:noFill/>
                </a:ln>
                <a:solidFill>
                  <a:srgbClr val="FFFF00"/>
                </a:solidFill>
                <a:effectLst/>
                <a:latin typeface="Arial" pitchFamily="34" charset="0"/>
                <a:ea typeface="Times New Roman" pitchFamily="18" charset="0"/>
              </a:rPr>
            </a:br>
            <a:r>
              <a:rPr kumimoji="0" lang="ru-RU" sz="1400" b="1" i="0" u="none" strike="noStrike" cap="none" normalizeH="0" baseline="0" dirty="0" smtClean="0">
                <a:ln>
                  <a:noFill/>
                </a:ln>
                <a:solidFill>
                  <a:srgbClr val="FFFF00"/>
                </a:solidFill>
                <a:effectLst/>
                <a:latin typeface="Arial" pitchFamily="34" charset="0"/>
                <a:ea typeface="Times New Roman" pitchFamily="18" charset="0"/>
              </a:rPr>
              <a:t>11 – острие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FFFF00"/>
                </a:solidFill>
                <a:effectLst/>
                <a:latin typeface="Arial" pitchFamily="34" charset="0"/>
                <a:ea typeface="Times New Roman" pitchFamily="18" charset="0"/>
              </a:rPr>
              <a:t>Рисунок </a:t>
            </a:r>
            <a:endParaRPr kumimoji="0" lang="ru-RU" sz="1800" b="1" i="0" u="none" strike="noStrike" cap="none" normalizeH="0" baseline="0" dirty="0" smtClean="0">
              <a:ln>
                <a:noFill/>
              </a:ln>
              <a:solidFill>
                <a:srgbClr val="FFFF00"/>
              </a:solidFill>
              <a:effectLst/>
              <a:latin typeface="Arial" pitchFamily="34" charset="0"/>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285720" y="857232"/>
            <a:ext cx="8643998"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40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Измерение</a:t>
            </a:r>
            <a:r>
              <a:rPr kumimoji="0" lang="ru-RU" sz="400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ru-RU" sz="40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4000"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нахождение физической величины опытным путем с помощью научных знаний. Они служат для обеспечения качества изделий, взаимозаменяемости деталей и узлов, совершенствования технологии производства, его автоматизации и стандартизации.</a:t>
            </a:r>
            <a:endParaRPr kumimoji="0" lang="ru-RU" sz="4000" i="0" u="none" strike="noStrike" cap="none" normalizeH="0" baseline="0" dirty="0" smtClean="0">
              <a:ln>
                <a:noFill/>
              </a:ln>
              <a:solidFill>
                <a:srgbClr val="FFFF00"/>
              </a:solidFill>
              <a:effectLst/>
              <a:latin typeface="Times New Roman" pitchFamily="18" charset="0"/>
              <a:cs typeface="Times New Roman" pitchFamily="18" charset="0"/>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447800"/>
            <a:ext cx="3238391" cy="1447800"/>
          </a:xfrm>
        </p:spPr>
        <p:txBody>
          <a:bodyPr>
            <a:normAutofit/>
          </a:bodyPr>
          <a:lstStyle/>
          <a:p>
            <a:r>
              <a:rPr lang="ru-RU" sz="3200" b="1" dirty="0" smtClean="0">
                <a:solidFill>
                  <a:srgbClr val="FF0000"/>
                </a:solidFill>
              </a:rPr>
              <a:t>Микрометры</a:t>
            </a:r>
            <a:endParaRPr lang="ru-RU" sz="3200" dirty="0">
              <a:solidFill>
                <a:srgbClr val="FF0000"/>
              </a:solidFill>
            </a:endParaRPr>
          </a:p>
        </p:txBody>
      </p:sp>
      <p:pic>
        <p:nvPicPr>
          <p:cNvPr id="5" name="Содержимое 4" descr="http://edulib.pgta.ru/els/_2012/104_12/lab_tpm_html/lab_1/lab_1_izmer.files/image024.jpg"/>
          <p:cNvPicPr>
            <a:picLocks noGrp="1"/>
          </p:cNvPicPr>
          <p:nvPr>
            <p:ph idx="1"/>
          </p:nvPr>
        </p:nvPicPr>
        <p:blipFill>
          <a:blip r:embed="rId2">
            <a:duotone>
              <a:prstClr val="black"/>
              <a:schemeClr val="accent2">
                <a:tint val="45000"/>
                <a:satMod val="400000"/>
              </a:schemeClr>
            </a:duotone>
            <a:lum contrast="40000"/>
          </a:blip>
          <a:srcRect/>
          <a:stretch>
            <a:fillRect/>
          </a:stretch>
        </p:blipFill>
        <p:spPr bwMode="auto">
          <a:xfrm>
            <a:off x="3428992" y="285728"/>
            <a:ext cx="5429288" cy="3842566"/>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3" name="Текст 2"/>
          <p:cNvSpPr>
            <a:spLocks noGrp="1"/>
          </p:cNvSpPr>
          <p:nvPr>
            <p:ph type="body" sz="half" idx="2"/>
          </p:nvPr>
        </p:nvSpPr>
        <p:spPr/>
        <p:txBody>
          <a:bodyPr>
            <a:noAutofit/>
          </a:bodyPr>
          <a:lstStyle/>
          <a:p>
            <a:r>
              <a:rPr lang="ru-RU" sz="1600" dirty="0" smtClean="0">
                <a:solidFill>
                  <a:srgbClr val="FFFF00"/>
                </a:solidFill>
              </a:rPr>
              <a:t>Микрометры предназначены для измерения наружных размеров детали. Микрометр позволяет измерять размеры с точностью до 10 мкм. Микрометры  выпускаются с пределами измерений 0…25, 25…50, 50…75 и т. д. до 275…300 мм.</a:t>
            </a:r>
            <a:endParaRPr lang="ru-RU" sz="1600" dirty="0">
              <a:solidFill>
                <a:srgbClr val="FFFF00"/>
              </a:solidFill>
            </a:endParaRPr>
          </a:p>
        </p:txBody>
      </p:sp>
      <p:graphicFrame>
        <p:nvGraphicFramePr>
          <p:cNvPr id="6" name="Таблица 5"/>
          <p:cNvGraphicFramePr>
            <a:graphicFrameLocks noGrp="1"/>
          </p:cNvGraphicFramePr>
          <p:nvPr/>
        </p:nvGraphicFramePr>
        <p:xfrm>
          <a:off x="3929058" y="4071942"/>
          <a:ext cx="4786346" cy="2703196"/>
        </p:xfrm>
        <a:graphic>
          <a:graphicData uri="http://schemas.openxmlformats.org/drawingml/2006/table">
            <a:tbl>
              <a:tblPr/>
              <a:tblGrid>
                <a:gridCol w="4786346"/>
              </a:tblGrid>
              <a:tr h="2703196">
                <a:tc>
                  <a:txBody>
                    <a:bodyPr/>
                    <a:lstStyle/>
                    <a:p>
                      <a:pPr algn="l">
                        <a:spcAft>
                          <a:spcPts val="0"/>
                        </a:spcAft>
                      </a:pPr>
                      <a:r>
                        <a:rPr lang="ru-RU" sz="2400" dirty="0" smtClean="0">
                          <a:solidFill>
                            <a:srgbClr val="FFC000"/>
                          </a:solidFill>
                          <a:latin typeface="Times New Roman"/>
                          <a:ea typeface="Times New Roman"/>
                        </a:rPr>
                        <a:t>1 </a:t>
                      </a:r>
                      <a:r>
                        <a:rPr lang="ru-RU" sz="2400" dirty="0">
                          <a:solidFill>
                            <a:srgbClr val="FFC000"/>
                          </a:solidFill>
                          <a:latin typeface="Times New Roman"/>
                          <a:ea typeface="Times New Roman"/>
                        </a:rPr>
                        <a:t>– скоба; </a:t>
                      </a:r>
                      <a:br>
                        <a:rPr lang="ru-RU" sz="2400" dirty="0">
                          <a:solidFill>
                            <a:srgbClr val="FFC000"/>
                          </a:solidFill>
                          <a:latin typeface="Times New Roman"/>
                          <a:ea typeface="Times New Roman"/>
                        </a:rPr>
                      </a:br>
                      <a:r>
                        <a:rPr lang="ru-RU" sz="2400" dirty="0">
                          <a:solidFill>
                            <a:srgbClr val="FFC000"/>
                          </a:solidFill>
                          <a:latin typeface="Times New Roman"/>
                          <a:ea typeface="Times New Roman"/>
                        </a:rPr>
                        <a:t>2 – неподвижная пятка, </a:t>
                      </a:r>
                      <a:br>
                        <a:rPr lang="ru-RU" sz="2400" dirty="0">
                          <a:solidFill>
                            <a:srgbClr val="FFC000"/>
                          </a:solidFill>
                          <a:latin typeface="Times New Roman"/>
                          <a:ea typeface="Times New Roman"/>
                        </a:rPr>
                      </a:br>
                      <a:r>
                        <a:rPr lang="ru-RU" sz="2400" dirty="0">
                          <a:solidFill>
                            <a:srgbClr val="FFC000"/>
                          </a:solidFill>
                          <a:latin typeface="Times New Roman"/>
                          <a:ea typeface="Times New Roman"/>
                        </a:rPr>
                        <a:t>3 – шпиндель, </a:t>
                      </a:r>
                      <a:br>
                        <a:rPr lang="ru-RU" sz="2400" dirty="0">
                          <a:solidFill>
                            <a:srgbClr val="FFC000"/>
                          </a:solidFill>
                          <a:latin typeface="Times New Roman"/>
                          <a:ea typeface="Times New Roman"/>
                        </a:rPr>
                      </a:br>
                      <a:r>
                        <a:rPr lang="ru-RU" sz="2400" dirty="0">
                          <a:solidFill>
                            <a:srgbClr val="FFC000"/>
                          </a:solidFill>
                          <a:latin typeface="Times New Roman"/>
                          <a:ea typeface="Times New Roman"/>
                        </a:rPr>
                        <a:t>4 – корпус, </a:t>
                      </a:r>
                      <a:br>
                        <a:rPr lang="ru-RU" sz="2400" dirty="0">
                          <a:solidFill>
                            <a:srgbClr val="FFC000"/>
                          </a:solidFill>
                          <a:latin typeface="Times New Roman"/>
                          <a:ea typeface="Times New Roman"/>
                        </a:rPr>
                      </a:br>
                      <a:r>
                        <a:rPr lang="ru-RU" sz="2400" dirty="0">
                          <a:solidFill>
                            <a:srgbClr val="FFC000"/>
                          </a:solidFill>
                          <a:latin typeface="Times New Roman"/>
                          <a:ea typeface="Times New Roman"/>
                        </a:rPr>
                        <a:t>5 – гайка, </a:t>
                      </a:r>
                      <a:br>
                        <a:rPr lang="ru-RU" sz="2400" dirty="0">
                          <a:solidFill>
                            <a:srgbClr val="FFC000"/>
                          </a:solidFill>
                          <a:latin typeface="Times New Roman"/>
                          <a:ea typeface="Times New Roman"/>
                        </a:rPr>
                      </a:br>
                      <a:r>
                        <a:rPr lang="ru-RU" sz="2400" dirty="0">
                          <a:solidFill>
                            <a:srgbClr val="FFC000"/>
                          </a:solidFill>
                          <a:latin typeface="Times New Roman"/>
                          <a:ea typeface="Times New Roman"/>
                        </a:rPr>
                        <a:t>6 – барабан, </a:t>
                      </a:r>
                      <a:br>
                        <a:rPr lang="ru-RU" sz="2400" dirty="0">
                          <a:solidFill>
                            <a:srgbClr val="FFC000"/>
                          </a:solidFill>
                          <a:latin typeface="Times New Roman"/>
                          <a:ea typeface="Times New Roman"/>
                        </a:rPr>
                      </a:br>
                      <a:r>
                        <a:rPr lang="ru-RU" sz="2400" dirty="0">
                          <a:solidFill>
                            <a:srgbClr val="FFC000"/>
                          </a:solidFill>
                          <a:latin typeface="Times New Roman"/>
                          <a:ea typeface="Times New Roman"/>
                        </a:rPr>
                        <a:t>7 – трещотка</a:t>
                      </a:r>
                    </a:p>
                  </a:txBody>
                  <a:tcPr marL="28575" marR="28575" marT="0" marB="0">
                    <a:lnL>
                      <a:noFill/>
                    </a:lnL>
                    <a:lnR>
                      <a:noFill/>
                    </a:lnR>
                    <a:lnT>
                      <a:noFill/>
                    </a:lnT>
                    <a:lnB>
                      <a:noFill/>
                    </a:lnB>
                  </a:tcPr>
                </a:tc>
              </a:tr>
            </a:tbl>
          </a:graphicData>
        </a:graphic>
      </p:graphicFrame>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447800"/>
            <a:ext cx="3238391" cy="1447800"/>
          </a:xfrm>
        </p:spPr>
        <p:txBody>
          <a:bodyPr/>
          <a:lstStyle/>
          <a:p>
            <a:r>
              <a:rPr lang="ru-RU" sz="4000" b="1" dirty="0" smtClean="0">
                <a:solidFill>
                  <a:srgbClr val="FF0000"/>
                </a:solidFill>
              </a:rPr>
              <a:t>Угломеры.</a:t>
            </a:r>
            <a:r>
              <a:rPr lang="ru-RU" dirty="0" smtClean="0">
                <a:solidFill>
                  <a:srgbClr val="FF0000"/>
                </a:solidFill>
              </a:rPr>
              <a:t> </a:t>
            </a:r>
            <a:endParaRPr lang="ru-RU" dirty="0">
              <a:solidFill>
                <a:srgbClr val="FF0000"/>
              </a:solidFill>
            </a:endParaRPr>
          </a:p>
        </p:txBody>
      </p:sp>
      <p:pic>
        <p:nvPicPr>
          <p:cNvPr id="5" name="Содержимое 4" descr="http://edulib.pgta.ru/els/_2012/104_12/lab_tpm_html/lab_1/lab_1_izmer.files/image038.jpg"/>
          <p:cNvPicPr>
            <a:picLocks noGrp="1"/>
          </p:cNvPicPr>
          <p:nvPr>
            <p:ph idx="1"/>
          </p:nvPr>
        </p:nvPicPr>
        <p:blipFill>
          <a:blip r:embed="rId2">
            <a:duotone>
              <a:prstClr val="black"/>
              <a:schemeClr val="accent3">
                <a:tint val="45000"/>
                <a:satMod val="400000"/>
              </a:schemeClr>
            </a:duotone>
            <a:lum contrast="40000"/>
          </a:blip>
          <a:srcRect/>
          <a:stretch>
            <a:fillRect/>
          </a:stretch>
        </p:blipFill>
        <p:spPr bwMode="auto">
          <a:xfrm>
            <a:off x="3428992" y="142852"/>
            <a:ext cx="5572164" cy="457203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Текст 2"/>
          <p:cNvSpPr>
            <a:spLocks noGrp="1"/>
          </p:cNvSpPr>
          <p:nvPr>
            <p:ph type="body" sz="half" idx="2"/>
          </p:nvPr>
        </p:nvSpPr>
        <p:spPr/>
        <p:txBody>
          <a:bodyPr>
            <a:normAutofit fontScale="70000" lnSpcReduction="20000"/>
          </a:bodyPr>
          <a:lstStyle/>
          <a:p>
            <a:r>
              <a:rPr lang="ru-RU" sz="2000" b="1" dirty="0" smtClean="0">
                <a:solidFill>
                  <a:srgbClr val="FFFF00"/>
                </a:solidFill>
              </a:rPr>
              <a:t>Для измерения углов деталей широко используют универсальные угломеры с нониусом. Наибольшее распространение получили угломеры типа УМ (рис. </a:t>
            </a:r>
            <a:r>
              <a:rPr lang="ru-RU" sz="2000" b="1" i="1" dirty="0" smtClean="0">
                <a:solidFill>
                  <a:srgbClr val="FFFF00"/>
                </a:solidFill>
              </a:rPr>
              <a:t>а)</a:t>
            </a:r>
            <a:r>
              <a:rPr lang="ru-RU" sz="2000" b="1" dirty="0" smtClean="0">
                <a:solidFill>
                  <a:srgbClr val="FFFF00"/>
                </a:solidFill>
              </a:rPr>
              <a:t> и типа УН (рис. б).</a:t>
            </a:r>
          </a:p>
          <a:p>
            <a:r>
              <a:rPr lang="ru-RU" sz="2000" b="1" dirty="0" smtClean="0">
                <a:solidFill>
                  <a:srgbClr val="FFFF00"/>
                </a:solidFill>
              </a:rPr>
              <a:t>Угломер типа УМ позволяет измерять углы в пределах от 0 до 180° с точностью отсчета 5 мин.</a:t>
            </a:r>
          </a:p>
          <a:p>
            <a:endParaRPr lang="ru-RU" dirty="0"/>
          </a:p>
        </p:txBody>
      </p:sp>
      <p:graphicFrame>
        <p:nvGraphicFramePr>
          <p:cNvPr id="6" name="Таблица 5"/>
          <p:cNvGraphicFramePr>
            <a:graphicFrameLocks noGrp="1"/>
          </p:cNvGraphicFramePr>
          <p:nvPr/>
        </p:nvGraphicFramePr>
        <p:xfrm>
          <a:off x="3500430" y="4572008"/>
          <a:ext cx="5357850" cy="2194560"/>
        </p:xfrm>
        <a:graphic>
          <a:graphicData uri="http://schemas.openxmlformats.org/drawingml/2006/table">
            <a:tbl>
              <a:tblPr/>
              <a:tblGrid>
                <a:gridCol w="5357850"/>
              </a:tblGrid>
              <a:tr h="1928826">
                <a:tc>
                  <a:txBody>
                    <a:bodyPr/>
                    <a:lstStyle/>
                    <a:p>
                      <a:pPr algn="l">
                        <a:spcAft>
                          <a:spcPts val="0"/>
                        </a:spcAft>
                      </a:pPr>
                      <a:r>
                        <a:rPr lang="ru-RU" sz="3600" dirty="0">
                          <a:solidFill>
                            <a:srgbClr val="FFC000"/>
                          </a:solidFill>
                          <a:latin typeface="Times New Roman"/>
                          <a:ea typeface="Times New Roman"/>
                        </a:rPr>
                        <a:t>а – инструментальный УМ; </a:t>
                      </a:r>
                      <a:br>
                        <a:rPr lang="ru-RU" sz="3600" dirty="0">
                          <a:solidFill>
                            <a:srgbClr val="FFC000"/>
                          </a:solidFill>
                          <a:latin typeface="Times New Roman"/>
                          <a:ea typeface="Times New Roman"/>
                        </a:rPr>
                      </a:br>
                      <a:r>
                        <a:rPr lang="ru-RU" sz="3600" dirty="0">
                          <a:solidFill>
                            <a:srgbClr val="FFC000"/>
                          </a:solidFill>
                          <a:latin typeface="Times New Roman"/>
                          <a:ea typeface="Times New Roman"/>
                        </a:rPr>
                        <a:t>б – универсальный УН;</a:t>
                      </a:r>
                      <a:r>
                        <a:rPr lang="ru-RU" sz="3600" i="1" dirty="0">
                          <a:solidFill>
                            <a:srgbClr val="FFC000"/>
                          </a:solidFill>
                          <a:latin typeface="Times New Roman"/>
                          <a:ea typeface="Times New Roman"/>
                        </a:rPr>
                        <a:t> </a:t>
                      </a:r>
                      <a:br>
                        <a:rPr lang="ru-RU" sz="3600" i="1" dirty="0">
                          <a:solidFill>
                            <a:srgbClr val="FFC000"/>
                          </a:solidFill>
                          <a:latin typeface="Times New Roman"/>
                          <a:ea typeface="Times New Roman"/>
                        </a:rPr>
                      </a:br>
                      <a:r>
                        <a:rPr lang="ru-RU" sz="3600" i="1" dirty="0">
                          <a:solidFill>
                            <a:srgbClr val="FFC000"/>
                          </a:solidFill>
                          <a:latin typeface="Times New Roman"/>
                          <a:ea typeface="Times New Roman"/>
                        </a:rPr>
                        <a:t>в</a:t>
                      </a:r>
                      <a:r>
                        <a:rPr lang="ru-RU" sz="3600" dirty="0">
                          <a:solidFill>
                            <a:srgbClr val="FFC000"/>
                          </a:solidFill>
                          <a:latin typeface="Times New Roman"/>
                          <a:ea typeface="Times New Roman"/>
                        </a:rPr>
                        <a:t> – оптический УО </a:t>
                      </a:r>
                    </a:p>
                  </a:txBody>
                  <a:tcPr marL="28575" marR="28575" marT="0" marB="0">
                    <a:lnL>
                      <a:noFill/>
                    </a:lnL>
                    <a:lnR>
                      <a:noFill/>
                    </a:lnR>
                    <a:lnT>
                      <a:noFill/>
                    </a:lnT>
                    <a:lnB>
                      <a:noFill/>
                    </a:lnB>
                  </a:tcPr>
                </a:tc>
              </a:tr>
            </a:tbl>
          </a:graphicData>
        </a:graphic>
      </p:graphicFrame>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447800"/>
            <a:ext cx="3166383" cy="1447800"/>
          </a:xfrm>
        </p:spPr>
        <p:txBody>
          <a:bodyPr>
            <a:normAutofit/>
          </a:bodyPr>
          <a:lstStyle/>
          <a:p>
            <a:r>
              <a:rPr lang="ru-RU" sz="3200" b="1" dirty="0" smtClean="0">
                <a:solidFill>
                  <a:srgbClr val="00B0F0"/>
                </a:solidFill>
              </a:rPr>
              <a:t>Индикаторы </a:t>
            </a:r>
            <a:endParaRPr lang="ru-RU" sz="3200" dirty="0">
              <a:solidFill>
                <a:srgbClr val="00B0F0"/>
              </a:solidFill>
            </a:endParaRPr>
          </a:p>
        </p:txBody>
      </p:sp>
      <p:pic>
        <p:nvPicPr>
          <p:cNvPr id="5" name="Содержимое 4" descr="http://edulib.pgta.ru/els/_2012/104_12/lab_tpm_html/lab_1/lab_1_izmer.files/image040.jpg"/>
          <p:cNvPicPr>
            <a:picLocks noGrp="1"/>
          </p:cNvPicPr>
          <p:nvPr>
            <p:ph idx="1"/>
          </p:nvPr>
        </p:nvPicPr>
        <p:blipFill>
          <a:blip r:embed="rId2">
            <a:duotone>
              <a:prstClr val="black"/>
              <a:schemeClr val="accent3">
                <a:tint val="45000"/>
                <a:satMod val="400000"/>
              </a:schemeClr>
            </a:duotone>
            <a:lum contrast="40000"/>
          </a:blip>
          <a:srcRect/>
          <a:stretch>
            <a:fillRect/>
          </a:stretch>
        </p:blipFill>
        <p:spPr bwMode="auto">
          <a:xfrm>
            <a:off x="4000495" y="214291"/>
            <a:ext cx="4643471" cy="535785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3" name="Текст 2"/>
          <p:cNvSpPr>
            <a:spLocks noGrp="1"/>
          </p:cNvSpPr>
          <p:nvPr>
            <p:ph type="body" sz="half" idx="2"/>
          </p:nvPr>
        </p:nvSpPr>
        <p:spPr/>
        <p:txBody>
          <a:bodyPr>
            <a:normAutofit fontScale="70000" lnSpcReduction="20000"/>
          </a:bodyPr>
          <a:lstStyle/>
          <a:p>
            <a:r>
              <a:rPr lang="ru-RU" sz="1800" b="1" dirty="0" smtClean="0">
                <a:solidFill>
                  <a:srgbClr val="FFFF00"/>
                </a:solidFill>
              </a:rPr>
              <a:t>Индикаторами называют съемные отсчетные устройства с измерительным механизмом, преобразующие малые измеряемые отклонения в большие перемещения стрелки. С целью измерения индикаторы устанавливают на стойках, штативах или крепят в специальных приспособлениях, обеспечивающих точность и удобство при выполнении работы.</a:t>
            </a:r>
            <a:endParaRPr lang="ru-RU" sz="1800" b="1" dirty="0">
              <a:solidFill>
                <a:srgbClr val="FFFF00"/>
              </a:solidFill>
            </a:endParaRPr>
          </a:p>
        </p:txBody>
      </p:sp>
      <p:sp>
        <p:nvSpPr>
          <p:cNvPr id="6" name="Прямоугольник 5"/>
          <p:cNvSpPr/>
          <p:nvPr/>
        </p:nvSpPr>
        <p:spPr>
          <a:xfrm>
            <a:off x="3500430" y="5643578"/>
            <a:ext cx="5429288" cy="1200329"/>
          </a:xfrm>
          <a:prstGeom prst="rect">
            <a:avLst/>
          </a:prstGeom>
        </p:spPr>
        <p:txBody>
          <a:bodyPr wrap="square">
            <a:spAutoFit/>
          </a:bodyPr>
          <a:lstStyle/>
          <a:p>
            <a:r>
              <a:rPr lang="ru-RU" i="1" dirty="0">
                <a:solidFill>
                  <a:srgbClr val="FFC000"/>
                </a:solidFill>
              </a:rPr>
              <a:t>а</a:t>
            </a:r>
            <a:r>
              <a:rPr lang="ru-RU" dirty="0">
                <a:solidFill>
                  <a:srgbClr val="FFC000"/>
                </a:solidFill>
              </a:rPr>
              <a:t> – с перемещением  измерительного стержня </a:t>
            </a:r>
            <a:br>
              <a:rPr lang="ru-RU" dirty="0">
                <a:solidFill>
                  <a:srgbClr val="FFC000"/>
                </a:solidFill>
              </a:rPr>
            </a:br>
            <a:r>
              <a:rPr lang="ru-RU" dirty="0">
                <a:solidFill>
                  <a:srgbClr val="FFC000"/>
                </a:solidFill>
              </a:rPr>
              <a:t>             параллельно размерной шкале; </a:t>
            </a:r>
            <a:r>
              <a:rPr lang="ru-RU" i="1" dirty="0">
                <a:solidFill>
                  <a:srgbClr val="FFC000"/>
                </a:solidFill>
              </a:rPr>
              <a:t/>
            </a:r>
            <a:br>
              <a:rPr lang="ru-RU" i="1" dirty="0">
                <a:solidFill>
                  <a:srgbClr val="FFC000"/>
                </a:solidFill>
              </a:rPr>
            </a:br>
            <a:r>
              <a:rPr lang="ru-RU" i="1" dirty="0">
                <a:solidFill>
                  <a:srgbClr val="FFC000"/>
                </a:solidFill>
              </a:rPr>
              <a:t>       б</a:t>
            </a:r>
            <a:r>
              <a:rPr lang="ru-RU" dirty="0">
                <a:solidFill>
                  <a:srgbClr val="FFC000"/>
                </a:solidFill>
              </a:rPr>
              <a:t> – торцовый; </a:t>
            </a:r>
            <a:r>
              <a:rPr lang="ru-RU" i="1" dirty="0">
                <a:solidFill>
                  <a:srgbClr val="FFC000"/>
                </a:solidFill>
              </a:rPr>
              <a:t/>
            </a:r>
            <a:br>
              <a:rPr lang="ru-RU" i="1" dirty="0">
                <a:solidFill>
                  <a:srgbClr val="FFC000"/>
                </a:solidFill>
              </a:rPr>
            </a:br>
            <a:r>
              <a:rPr lang="ru-RU" i="1" dirty="0">
                <a:solidFill>
                  <a:srgbClr val="FFC000"/>
                </a:solidFill>
              </a:rPr>
              <a:t>       в</a:t>
            </a:r>
            <a:r>
              <a:rPr lang="ru-RU" dirty="0">
                <a:solidFill>
                  <a:srgbClr val="FFC000"/>
                </a:solidFill>
              </a:rPr>
              <a:t> – приспособление для крепления индикатора</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655620"/>
          </a:xfrm>
        </p:spPr>
        <p:txBody>
          <a:bodyPr>
            <a:normAutofit fontScale="90000"/>
          </a:bodyPr>
          <a:lstStyle/>
          <a:p>
            <a:r>
              <a:rPr lang="ru-RU" sz="4800" b="1" dirty="0" smtClean="0">
                <a:solidFill>
                  <a:srgbClr val="FF0000"/>
                </a:solidFill>
              </a:rPr>
              <a:t>Калибры</a:t>
            </a:r>
            <a:r>
              <a:rPr lang="ru-RU" b="1" dirty="0" smtClean="0"/>
              <a:t> </a:t>
            </a:r>
            <a:endParaRPr lang="ru-RU" dirty="0"/>
          </a:p>
        </p:txBody>
      </p:sp>
      <p:pic>
        <p:nvPicPr>
          <p:cNvPr id="5" name="Содержимое 4" descr="http://edulib.pgta.ru/els/_2012/104_12/lab_tpm_html/lab_1/lab_1_izmer.files/image042.jpg"/>
          <p:cNvPicPr>
            <a:picLocks noGrp="1"/>
          </p:cNvPicPr>
          <p:nvPr>
            <p:ph idx="1"/>
          </p:nvPr>
        </p:nvPicPr>
        <p:blipFill>
          <a:blip r:embed="rId2">
            <a:duotone>
              <a:prstClr val="black"/>
              <a:schemeClr val="accent4">
                <a:tint val="45000"/>
                <a:satMod val="400000"/>
              </a:schemeClr>
            </a:duotone>
            <a:lum contrast="40000"/>
          </a:blip>
          <a:srcRect/>
          <a:stretch>
            <a:fillRect/>
          </a:stretch>
        </p:blipFill>
        <p:spPr bwMode="auto">
          <a:xfrm>
            <a:off x="3906837" y="214290"/>
            <a:ext cx="4448175" cy="578647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Текст 2"/>
          <p:cNvSpPr>
            <a:spLocks noGrp="1"/>
          </p:cNvSpPr>
          <p:nvPr>
            <p:ph type="body" sz="half" idx="2"/>
          </p:nvPr>
        </p:nvSpPr>
        <p:spPr>
          <a:xfrm>
            <a:off x="457200" y="785794"/>
            <a:ext cx="3008313" cy="5929354"/>
          </a:xfrm>
        </p:spPr>
        <p:txBody>
          <a:bodyPr>
            <a:normAutofit fontScale="92500" lnSpcReduction="10000"/>
          </a:bodyPr>
          <a:lstStyle/>
          <a:p>
            <a:r>
              <a:rPr lang="ru-RU" sz="1600" b="1" dirty="0" smtClean="0">
                <a:solidFill>
                  <a:srgbClr val="FFFF00"/>
                </a:solidFill>
              </a:rPr>
              <a:t>Калибрами называются </a:t>
            </a:r>
            <a:r>
              <a:rPr lang="ru-RU" sz="1600" b="1" dirty="0" err="1" smtClean="0">
                <a:solidFill>
                  <a:srgbClr val="FFFF00"/>
                </a:solidFill>
              </a:rPr>
              <a:t>бесшкальные</a:t>
            </a:r>
            <a:r>
              <a:rPr lang="ru-RU" sz="1600" b="1" dirty="0" smtClean="0">
                <a:solidFill>
                  <a:srgbClr val="FFFF00"/>
                </a:solidFill>
              </a:rPr>
              <a:t> измерительные инструменты. Калибрами можно замерить один размер. Калибры разделяются на нормальные и предельные.</a:t>
            </a:r>
          </a:p>
          <a:p>
            <a:r>
              <a:rPr lang="ru-RU" sz="1600" b="1" dirty="0" smtClean="0">
                <a:solidFill>
                  <a:srgbClr val="FFFF00"/>
                </a:solidFill>
              </a:rPr>
              <a:t>Нормальные калибры имеют номинальный размер, указанный на чертеже. Точность измерения зависит от квалификации контролера.</a:t>
            </a:r>
          </a:p>
          <a:p>
            <a:r>
              <a:rPr lang="ru-RU" sz="1600" b="1" dirty="0" smtClean="0">
                <a:solidFill>
                  <a:srgbClr val="FFFF00"/>
                </a:solidFill>
              </a:rPr>
              <a:t>Предельные калибры служат для проверки предельных размеров. Один из размеров калибра соответствует наименьшему допустимому размеру детали, второй  наибольшему. Первый размер называется проходным и обозначается буквами </a:t>
            </a:r>
            <a:r>
              <a:rPr lang="ru-RU" sz="1600" b="1" i="1" dirty="0" smtClean="0">
                <a:solidFill>
                  <a:srgbClr val="FFFF00"/>
                </a:solidFill>
              </a:rPr>
              <a:t>ПР</a:t>
            </a:r>
            <a:r>
              <a:rPr lang="ru-RU" sz="1600" b="1" dirty="0" smtClean="0">
                <a:solidFill>
                  <a:srgbClr val="FFFF00"/>
                </a:solidFill>
              </a:rPr>
              <a:t>, второй непроходным и обозначается </a:t>
            </a:r>
            <a:r>
              <a:rPr lang="ru-RU" sz="1600" b="1" i="1" dirty="0" smtClean="0">
                <a:solidFill>
                  <a:srgbClr val="FFFF00"/>
                </a:solidFill>
              </a:rPr>
              <a:t>НЕ .</a:t>
            </a:r>
            <a:endParaRPr lang="ru-RU" sz="1600" b="1" dirty="0">
              <a:solidFill>
                <a:srgbClr val="FFFF00"/>
              </a:solidFill>
            </a:endParaRPr>
          </a:p>
        </p:txBody>
      </p:sp>
      <p:sp>
        <p:nvSpPr>
          <p:cNvPr id="6" name="Прямоугольник 5"/>
          <p:cNvSpPr/>
          <p:nvPr/>
        </p:nvSpPr>
        <p:spPr>
          <a:xfrm>
            <a:off x="3929058" y="6198990"/>
            <a:ext cx="4429156" cy="523220"/>
          </a:xfrm>
          <a:prstGeom prst="rect">
            <a:avLst/>
          </a:prstGeom>
        </p:spPr>
        <p:txBody>
          <a:bodyPr wrap="square">
            <a:spAutoFit/>
          </a:bodyPr>
          <a:lstStyle/>
          <a:p>
            <a:r>
              <a:rPr lang="ru-RU" sz="2800" b="1" dirty="0" smtClean="0">
                <a:solidFill>
                  <a:srgbClr val="92D050"/>
                </a:solidFill>
              </a:rPr>
              <a:t>Рисунок:  </a:t>
            </a:r>
            <a:r>
              <a:rPr lang="ru-RU" sz="2800" b="1" dirty="0">
                <a:solidFill>
                  <a:srgbClr val="92D050"/>
                </a:solidFill>
              </a:rPr>
              <a:t>Калибры</a:t>
            </a:r>
          </a:p>
        </p:txBody>
      </p:sp>
    </p:spTree>
  </p:cSld>
  <p:clrMapOvr>
    <a:masterClrMapping/>
  </p:clrMapOvr>
  <p:transition>
    <p:cut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smtClean="0">
                <a:solidFill>
                  <a:srgbClr val="92D050"/>
                </a:solidFill>
              </a:rPr>
              <a:t>Цифровые измерительные приборы</a:t>
            </a:r>
            <a:endParaRPr lang="ru-RU" sz="2800" b="1" dirty="0">
              <a:solidFill>
                <a:srgbClr val="92D050"/>
              </a:solidFill>
            </a:endParaRPr>
          </a:p>
        </p:txBody>
      </p:sp>
      <p:pic>
        <p:nvPicPr>
          <p:cNvPr id="5" name="Содержимое 4" descr="http://edulib.pgta.ru/els/_2012/104_12/lab_tpm_html/lab_1/lab_1_izmer.files/image043.jpg"/>
          <p:cNvPicPr>
            <a:picLocks noGrp="1"/>
          </p:cNvPicPr>
          <p:nvPr>
            <p:ph idx="1"/>
          </p:nvPr>
        </p:nvPicPr>
        <p:blipFill>
          <a:blip r:embed="rId2">
            <a:duotone>
              <a:prstClr val="black"/>
              <a:schemeClr val="accent1">
                <a:tint val="45000"/>
                <a:satMod val="400000"/>
              </a:schemeClr>
            </a:duotone>
          </a:blip>
          <a:srcRect/>
          <a:stretch>
            <a:fillRect/>
          </a:stretch>
        </p:blipFill>
        <p:spPr bwMode="auto">
          <a:xfrm>
            <a:off x="3500430" y="214290"/>
            <a:ext cx="5500726" cy="428628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Текст 2"/>
          <p:cNvSpPr>
            <a:spLocks noGrp="1"/>
          </p:cNvSpPr>
          <p:nvPr>
            <p:ph type="body" sz="half" idx="2"/>
          </p:nvPr>
        </p:nvSpPr>
        <p:spPr/>
        <p:txBody>
          <a:bodyPr>
            <a:normAutofit fontScale="70000" lnSpcReduction="20000"/>
          </a:bodyPr>
          <a:lstStyle/>
          <a:p>
            <a:r>
              <a:rPr lang="ru-RU" sz="1600" b="1" dirty="0" smtClean="0">
                <a:solidFill>
                  <a:srgbClr val="FFFF00"/>
                </a:solidFill>
              </a:rPr>
              <a:t>Рассмотренные выше измерительные приборы имеют один существенный недостаток: точность измерения данными приборами существенно зависит от квалификации рабочего-контролера. </a:t>
            </a:r>
          </a:p>
          <a:p>
            <a:r>
              <a:rPr lang="ru-RU" sz="1600" b="1" dirty="0" smtClean="0">
                <a:solidFill>
                  <a:srgbClr val="FFFF00"/>
                </a:solidFill>
              </a:rPr>
              <a:t>Этого недостатка лишены цифровые измерительные приборы, построенные на базе рассмотренных выше приборов, но оснащенных микропроцессорными устройствами преобразования результатов измерения и выдачей результата на цифровой дисплей. </a:t>
            </a:r>
            <a:endParaRPr lang="ru-RU" sz="1600" b="1" dirty="0">
              <a:solidFill>
                <a:srgbClr val="FFFF00"/>
              </a:solidFill>
            </a:endParaRPr>
          </a:p>
        </p:txBody>
      </p:sp>
      <p:sp>
        <p:nvSpPr>
          <p:cNvPr id="6" name="Прямоугольник 5"/>
          <p:cNvSpPr/>
          <p:nvPr/>
        </p:nvSpPr>
        <p:spPr>
          <a:xfrm>
            <a:off x="3500430" y="4398496"/>
            <a:ext cx="5500726" cy="1569660"/>
          </a:xfrm>
          <a:prstGeom prst="rect">
            <a:avLst/>
          </a:prstGeom>
        </p:spPr>
        <p:txBody>
          <a:bodyPr wrap="square">
            <a:spAutoFit/>
          </a:bodyPr>
          <a:lstStyle/>
          <a:p>
            <a:r>
              <a:rPr lang="ru-RU" sz="3200" dirty="0">
                <a:solidFill>
                  <a:srgbClr val="FF0000"/>
                </a:solidFill>
              </a:rPr>
              <a:t>Рисунок :</a:t>
            </a:r>
            <a:r>
              <a:rPr lang="ru-RU" sz="3200" dirty="0" smtClean="0">
                <a:solidFill>
                  <a:srgbClr val="FF0000"/>
                </a:solidFill>
              </a:rPr>
              <a:t> </a:t>
            </a:r>
            <a:r>
              <a:rPr lang="ru-RU" sz="3200" dirty="0">
                <a:solidFill>
                  <a:srgbClr val="FF0000"/>
                </a:solidFill>
              </a:rPr>
              <a:t>Внешний вид штангенциркуля  с цифровой индикацией</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22714"/>
          </a:xfrm>
        </p:spPr>
        <p:txBody>
          <a:bodyPr>
            <a:normAutofit/>
          </a:bodyPr>
          <a:lstStyle/>
          <a:p>
            <a:pPr algn="ctr"/>
            <a:r>
              <a:rPr lang="ru-RU" sz="9600" dirty="0" smtClean="0">
                <a:solidFill>
                  <a:srgbClr val="00B050"/>
                </a:solidFill>
              </a:rPr>
              <a:t>Спасибо </a:t>
            </a:r>
            <a:br>
              <a:rPr lang="ru-RU" sz="9600" dirty="0" smtClean="0">
                <a:solidFill>
                  <a:srgbClr val="00B050"/>
                </a:solidFill>
              </a:rPr>
            </a:br>
            <a:r>
              <a:rPr lang="ru-RU" sz="9600" dirty="0" smtClean="0">
                <a:solidFill>
                  <a:srgbClr val="00B050"/>
                </a:solidFill>
              </a:rPr>
              <a:t>за </a:t>
            </a:r>
            <a:br>
              <a:rPr lang="ru-RU" sz="9600" dirty="0" smtClean="0">
                <a:solidFill>
                  <a:srgbClr val="00B050"/>
                </a:solidFill>
              </a:rPr>
            </a:br>
            <a:r>
              <a:rPr lang="ru-RU" sz="9600" dirty="0" smtClean="0">
                <a:solidFill>
                  <a:srgbClr val="00B050"/>
                </a:solidFill>
              </a:rPr>
              <a:t>просмотр</a:t>
            </a:r>
            <a:endParaRPr lang="ru-RU" sz="9600" dirty="0">
              <a:solidFill>
                <a:srgbClr val="00B050"/>
              </a:solidFill>
            </a:endParaRPr>
          </a:p>
        </p:txBody>
      </p:sp>
    </p:spTree>
    <p:extLst>
      <p:ext uri="{BB962C8B-B14F-4D97-AF65-F5344CB8AC3E}">
        <p14:creationId xmlns:p14="http://schemas.microsoft.com/office/powerpoint/2010/main" val="957012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285720" y="0"/>
            <a:ext cx="8643998"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6000"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Измерения по способу получения числового значения делятся на прямые, косвенные, совокупные, совместные, абсолютные и относительные.</a:t>
            </a:r>
            <a:endParaRPr kumimoji="0" lang="ru-RU" sz="6000" i="0" u="none" strike="noStrike" cap="none" normalizeH="0" baseline="0" dirty="0" smtClean="0">
              <a:ln>
                <a:noFill/>
              </a:ln>
              <a:solidFill>
                <a:srgbClr val="FFFF00"/>
              </a:solidFill>
              <a:effectLst/>
              <a:latin typeface="Times New Roman" pitchFamily="18" charset="0"/>
              <a:cs typeface="Times New Roman" pitchFamily="18" charset="0"/>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285720" y="0"/>
            <a:ext cx="8501122"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5400" b="1"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Прямое</a:t>
            </a:r>
            <a:r>
              <a:rPr kumimoji="0" lang="ru-RU" sz="5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ru-RU" sz="5400" b="1" i="0" u="none" strike="noStrike" cap="none" normalizeH="0" baseline="0" dirty="0" smtClean="0">
                <a:ln>
                  <a:noFill/>
                </a:ln>
                <a:solidFill>
                  <a:srgbClr val="FFC000"/>
                </a:solidFill>
                <a:effectLst/>
                <a:latin typeface="Times New Roman" pitchFamily="18" charset="0"/>
                <a:ea typeface="Times New Roman" pitchFamily="18" charset="0"/>
                <a:cs typeface="Times New Roman" pitchFamily="18" charset="0"/>
              </a:rPr>
              <a:t>это измерение, при котором искомое значение величины находят непосредственно из опытных данных (измерение длины линейкой, температуры термометром).</a:t>
            </a:r>
            <a:endParaRPr kumimoji="0" lang="ru-RU" sz="5400" b="0" i="0" u="none" strike="noStrike" cap="none" normalizeH="0" baseline="0" dirty="0" smtClean="0">
              <a:ln>
                <a:noFill/>
              </a:ln>
              <a:solidFill>
                <a:srgbClr val="FFC000"/>
              </a:solidFill>
              <a:effectLst/>
              <a:latin typeface="Times New Roman" pitchFamily="18" charset="0"/>
              <a:cs typeface="Times New Roman" pitchFamily="18" charset="0"/>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285720" y="500042"/>
            <a:ext cx="857256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4000" b="1"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Косвенное</a:t>
            </a:r>
            <a:r>
              <a:rPr kumimoji="0" lang="ru-RU" sz="4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4000" b="1" i="0"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rPr>
              <a:t>измерение характеризуется тем, что искомое значение величины находят на основании известной зависимости между этой величиной и величинами, подвергаемыми прямым измерениям (нахождение объема цилиндра по результатам измерения его диаметра и высоты).</a:t>
            </a:r>
            <a:endParaRPr kumimoji="0" lang="ru-RU" sz="4000" b="0" i="0" u="none" strike="noStrike" cap="none" normalizeH="0" baseline="0" dirty="0" smtClean="0">
              <a:ln>
                <a:noFill/>
              </a:ln>
              <a:solidFill>
                <a:srgbClr val="00B0F0"/>
              </a:solidFill>
              <a:effectLst/>
              <a:latin typeface="Times New Roman" pitchFamily="18" charset="0"/>
              <a:cs typeface="Times New Roman" pitchFamily="18" charset="0"/>
            </a:endParaRP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285720" y="338554"/>
            <a:ext cx="857256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rgbClr val="FFC000"/>
                </a:solidFill>
                <a:effectLst/>
                <a:ea typeface="Times New Roman" pitchFamily="18" charset="0"/>
              </a:rPr>
              <a:t>Совокупные</a:t>
            </a:r>
            <a:r>
              <a:rPr kumimoji="0" lang="ru-RU" sz="3200" b="1" i="0" u="none" strike="noStrike" cap="none" normalizeH="0" baseline="0" dirty="0" smtClean="0">
                <a:ln>
                  <a:noFill/>
                </a:ln>
                <a:solidFill>
                  <a:schemeClr val="tx1"/>
                </a:solidFill>
                <a:effectLst/>
                <a:ea typeface="Times New Roman" pitchFamily="18" charset="0"/>
              </a:rPr>
              <a:t> измерения представляют собой одно временные измерения нескольких одноименных величин, при которых искомые их значения находят решением системы уравнений, получаемых при прямых измерениях различных сочетаний этих величин (определение Массы отдельных гирь набора по известной одной из Них и по результатам прямых сравнений масс различных сочетаний гирь).</a:t>
            </a:r>
            <a:endParaRPr kumimoji="0" lang="ru-RU" sz="3200" b="0" i="0" u="none" strike="noStrike" cap="none" normalizeH="0" baseline="0" dirty="0" smtClean="0">
              <a:ln>
                <a:noFill/>
              </a:ln>
              <a:solidFill>
                <a:schemeClr val="tx1"/>
              </a:solidFill>
              <a:effectLst/>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285720" y="0"/>
            <a:ext cx="8501122"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4800" b="1"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Совместные</a:t>
            </a:r>
            <a:r>
              <a:rPr kumimoji="0" lang="ru-RU" sz="4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это проводимые одновременно измерения двух или нескольких одноименных величин для на хождения зависимости между ними (определение зависимости длины тела от изменения температуры).</a:t>
            </a:r>
            <a:endParaRPr kumimoji="0" lang="ru-RU" sz="4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357158" y="285728"/>
            <a:ext cx="8501122"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5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Абсолютное</a:t>
            </a:r>
            <a:r>
              <a:rPr kumimoji="0" lang="ru-RU" sz="5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5400" b="1"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измерение основано на прямых измерениях одной или нескольких основных величин и (или) использовании значений физических констант.</a:t>
            </a:r>
            <a:endParaRPr kumimoji="0" lang="ru-RU" sz="5400" b="0" i="0" u="none" strike="noStrike" cap="none" normalizeH="0" baseline="0" dirty="0" smtClean="0">
              <a:ln>
                <a:noFill/>
              </a:ln>
              <a:solidFill>
                <a:srgbClr val="FFFF00"/>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285720" y="0"/>
            <a:ext cx="8501122"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48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Относительное</a:t>
            </a:r>
            <a:r>
              <a:rPr kumimoji="0" lang="ru-RU" sz="4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48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4800" b="1" i="0" u="none" strike="noStrike" cap="none" normalizeH="0" baseline="0" dirty="0" smtClean="0">
                <a:ln>
                  <a:noFill/>
                </a:ln>
                <a:solidFill>
                  <a:srgbClr val="FFFF00"/>
                </a:solidFill>
                <a:effectLst/>
                <a:latin typeface="Times New Roman" pitchFamily="18" charset="0"/>
                <a:ea typeface="Times New Roman" pitchFamily="18" charset="0"/>
                <a:cs typeface="Times New Roman" pitchFamily="18" charset="0"/>
              </a:rPr>
              <a:t>это измерение отношения величины к одноименной величине, играющей роль единицы, или изменения величины по отношению к одноименной величине, принимаемой за исходную.</a:t>
            </a:r>
            <a:endParaRPr kumimoji="0" lang="ru-RU" sz="4800" b="0" i="0" u="none" strike="noStrike" cap="none" normalizeH="0" baseline="0" dirty="0" smtClean="0">
              <a:ln>
                <a:noFill/>
              </a:ln>
              <a:solidFill>
                <a:srgbClr val="FFFF00"/>
              </a:solidFill>
              <a:effectLst/>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7451380</TotalTime>
  <Words>903</Words>
  <Application>Microsoft Office PowerPoint</Application>
  <PresentationFormat>Экран (4:3)</PresentationFormat>
  <Paragraphs>80</Paragraphs>
  <Slides>25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25</vt:i4>
      </vt:variant>
    </vt:vector>
  </HeadingPairs>
  <TitlesOfParts>
    <vt:vector size="30" baseType="lpstr">
      <vt:lpstr>Arial</vt:lpstr>
      <vt:lpstr>Century Gothic</vt:lpstr>
      <vt:lpstr>Times New Roman</vt:lpstr>
      <vt:lpstr>Wingdings 3</vt:lpstr>
      <vt:lpstr>Ион</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Плоскопараллельные концевые меры длины </vt:lpstr>
      <vt:lpstr>Щупы </vt:lpstr>
      <vt:lpstr>Линейки</vt:lpstr>
      <vt:lpstr>Презентация PowerPoint</vt:lpstr>
      <vt:lpstr>Штангенциркуль</vt:lpstr>
      <vt:lpstr>Штангенрейсмас </vt:lpstr>
      <vt:lpstr>Микрометры</vt:lpstr>
      <vt:lpstr>Угломеры. </vt:lpstr>
      <vt:lpstr>Индикаторы </vt:lpstr>
      <vt:lpstr>Калибры </vt:lpstr>
      <vt:lpstr>Цифровые измерительные приборы</vt:lpstr>
      <vt:lpstr>Спасибо  за  просмотр</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Тема № 9. </dc:title>
  <dc:creator>User</dc:creator>
  <cp:lastModifiedBy>Админ</cp:lastModifiedBy>
  <cp:revision>90</cp:revision>
  <dcterms:created xsi:type="dcterms:W3CDTF">2001-12-31T21:04:16Z</dcterms:created>
  <dcterms:modified xsi:type="dcterms:W3CDTF">2022-12-29T05:03:22Z</dcterms:modified>
</cp:coreProperties>
</file>