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65" r:id="rId2"/>
    <p:sldId id="256" r:id="rId3"/>
    <p:sldId id="333" r:id="rId4"/>
    <p:sldId id="263" r:id="rId5"/>
    <p:sldId id="300" r:id="rId6"/>
    <p:sldId id="342" r:id="rId7"/>
    <p:sldId id="341" r:id="rId8"/>
    <p:sldId id="276" r:id="rId9"/>
    <p:sldId id="347" r:id="rId10"/>
    <p:sldId id="352" r:id="rId11"/>
    <p:sldId id="364" r:id="rId12"/>
    <p:sldId id="318" r:id="rId13"/>
    <p:sldId id="343" r:id="rId14"/>
    <p:sldId id="344" r:id="rId15"/>
    <p:sldId id="319" r:id="rId16"/>
    <p:sldId id="345" r:id="rId17"/>
    <p:sldId id="268" r:id="rId18"/>
    <p:sldId id="277" r:id="rId19"/>
    <p:sldId id="351" r:id="rId20"/>
    <p:sldId id="301" r:id="rId21"/>
    <p:sldId id="348" r:id="rId22"/>
    <p:sldId id="349" r:id="rId23"/>
    <p:sldId id="298" r:id="rId24"/>
    <p:sldId id="286" r:id="rId25"/>
    <p:sldId id="260" r:id="rId26"/>
    <p:sldId id="299" r:id="rId27"/>
    <p:sldId id="303" r:id="rId28"/>
    <p:sldId id="334" r:id="rId29"/>
    <p:sldId id="305" r:id="rId30"/>
    <p:sldId id="336" r:id="rId31"/>
    <p:sldId id="366" r:id="rId32"/>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B7D75"/>
    <a:srgbClr val="E2C4A4"/>
    <a:srgbClr val="ECEC78"/>
    <a:srgbClr val="CC9900"/>
    <a:srgbClr val="FF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59" autoAdjust="0"/>
    <p:restoredTop sz="85563" autoAdjust="0"/>
  </p:normalViewPr>
  <p:slideViewPr>
    <p:cSldViewPr>
      <p:cViewPr varScale="1">
        <p:scale>
          <a:sx n="63" d="100"/>
          <a:sy n="63" d="100"/>
        </p:scale>
        <p:origin x="-8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46806-22CE-481C-A216-0ED6B730B6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9F9932E-46AA-4EC5-92E1-C969EE3694B4}">
      <dgm:prSet phldrT="[Text]">
        <dgm:style>
          <a:lnRef idx="1">
            <a:schemeClr val="accent2"/>
          </a:lnRef>
          <a:fillRef idx="2">
            <a:schemeClr val="accent2"/>
          </a:fillRef>
          <a:effectRef idx="1">
            <a:schemeClr val="accent2"/>
          </a:effectRef>
          <a:fontRef idx="minor">
            <a:schemeClr val="dk1"/>
          </a:fontRef>
        </dgm:style>
      </dgm:prSet>
      <dgm:spPr>
        <a:solidFill>
          <a:srgbClr val="CC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ru-RU" b="1" dirty="0" smtClean="0">
              <a:latin typeface="Arial" pitchFamily="34" charset="0"/>
              <a:cs typeface="Arial" pitchFamily="34" charset="0"/>
            </a:rPr>
            <a:t>Размеры и масса куста картофеля:</a:t>
          </a:r>
          <a:endParaRPr lang="ru-RU" b="1" dirty="0">
            <a:latin typeface="Arial" pitchFamily="34" charset="0"/>
            <a:cs typeface="Arial" pitchFamily="34" charset="0"/>
          </a:endParaRPr>
        </a:p>
      </dgm:t>
    </dgm:pt>
    <dgm:pt modelId="{95F06944-F795-4FF0-AD78-E67B309E38FA}" type="parTrans" cxnId="{2F0545A8-DD06-46BD-A601-15E95F06A1CE}">
      <dgm:prSet/>
      <dgm:spPr/>
      <dgm:t>
        <a:bodyPr/>
        <a:lstStyle/>
        <a:p>
          <a:endParaRPr lang="ru-RU">
            <a:latin typeface="Arial" pitchFamily="34" charset="0"/>
            <a:cs typeface="Arial" pitchFamily="34" charset="0"/>
          </a:endParaRPr>
        </a:p>
      </dgm:t>
    </dgm:pt>
    <dgm:pt modelId="{D285F9C3-53D1-448D-925C-35C67A163CCD}" type="sibTrans" cxnId="{2F0545A8-DD06-46BD-A601-15E95F06A1CE}">
      <dgm:prSet/>
      <dgm:spPr/>
      <dgm:t>
        <a:bodyPr/>
        <a:lstStyle/>
        <a:p>
          <a:endParaRPr lang="ru-RU">
            <a:latin typeface="Arial" pitchFamily="34" charset="0"/>
            <a:cs typeface="Arial" pitchFamily="34" charset="0"/>
          </a:endParaRPr>
        </a:p>
      </dgm:t>
    </dgm:pt>
    <dgm:pt modelId="{828425DD-AB39-40AA-8D32-A487F17EA83D}">
      <dgm:prSet phldrT="[Text]"/>
      <dgm:spPr/>
      <dgm:t>
        <a:bodyPr/>
        <a:lstStyle/>
        <a:p>
          <a:r>
            <a:rPr lang="ru-RU" dirty="0" smtClean="0">
              <a:latin typeface="Arial" pitchFamily="34" charset="0"/>
              <a:cs typeface="Arial" pitchFamily="34" charset="0"/>
            </a:rPr>
            <a:t>Глубина залегания до 24 см;</a:t>
          </a:r>
          <a:endParaRPr lang="ru-RU" dirty="0">
            <a:latin typeface="Arial" pitchFamily="34" charset="0"/>
            <a:cs typeface="Arial" pitchFamily="34" charset="0"/>
          </a:endParaRPr>
        </a:p>
      </dgm:t>
    </dgm:pt>
    <dgm:pt modelId="{6431F9FC-B901-4861-AAE1-704F9288E1B0}" type="parTrans" cxnId="{185B70D9-9AB1-47A1-8CE9-47D0516BF1AA}">
      <dgm:prSet/>
      <dgm:spPr/>
      <dgm:t>
        <a:bodyPr/>
        <a:lstStyle/>
        <a:p>
          <a:endParaRPr lang="ru-RU">
            <a:latin typeface="Arial" pitchFamily="34" charset="0"/>
            <a:cs typeface="Arial" pitchFamily="34" charset="0"/>
          </a:endParaRPr>
        </a:p>
      </dgm:t>
    </dgm:pt>
    <dgm:pt modelId="{811CA887-91CD-4366-A3FC-F095A6A0A051}" type="sibTrans" cxnId="{185B70D9-9AB1-47A1-8CE9-47D0516BF1AA}">
      <dgm:prSet/>
      <dgm:spPr/>
      <dgm:t>
        <a:bodyPr/>
        <a:lstStyle/>
        <a:p>
          <a:endParaRPr lang="ru-RU">
            <a:latin typeface="Arial" pitchFamily="34" charset="0"/>
            <a:cs typeface="Arial" pitchFamily="34" charset="0"/>
          </a:endParaRPr>
        </a:p>
      </dgm:t>
    </dgm:pt>
    <dgm:pt modelId="{B82EDC61-C79A-42D1-89F2-EE0885944BF8}">
      <dgm:prSet phldrT="[Text]">
        <dgm:style>
          <a:lnRef idx="1">
            <a:schemeClr val="accent2"/>
          </a:lnRef>
          <a:fillRef idx="2">
            <a:schemeClr val="accent2"/>
          </a:fillRef>
          <a:effectRef idx="1">
            <a:schemeClr val="accent2"/>
          </a:effectRef>
          <a:fontRef idx="minor">
            <a:schemeClr val="dk1"/>
          </a:fontRef>
        </dgm:style>
      </dgm:prSet>
      <dgm:spPr/>
      <dgm:t>
        <a:bodyPr/>
        <a:lstStyle/>
        <a:p>
          <a:r>
            <a:rPr lang="ru-RU" b="1" dirty="0" smtClean="0">
              <a:latin typeface="Arial" pitchFamily="34" charset="0"/>
              <a:cs typeface="Arial" pitchFamily="34" charset="0"/>
            </a:rPr>
            <a:t>Коэффициент формы клубней</a:t>
          </a:r>
          <a:r>
            <a:rPr lang="ru-RU" dirty="0" smtClean="0">
              <a:latin typeface="Arial" pitchFamily="34" charset="0"/>
              <a:cs typeface="Arial" pitchFamily="34" charset="0"/>
            </a:rPr>
            <a:t>             </a:t>
          </a:r>
          <a:r>
            <a:rPr lang="ru-RU" b="1" dirty="0" smtClean="0">
              <a:latin typeface="Arial" pitchFamily="34" charset="0"/>
              <a:cs typeface="Arial" pitchFamily="34" charset="0"/>
            </a:rPr>
            <a:t>:</a:t>
          </a:r>
          <a:endParaRPr lang="ru-RU" b="1" dirty="0">
            <a:latin typeface="Arial" pitchFamily="34" charset="0"/>
            <a:cs typeface="Arial" pitchFamily="34" charset="0"/>
          </a:endParaRPr>
        </a:p>
      </dgm:t>
    </dgm:pt>
    <dgm:pt modelId="{9562C9C4-27D7-468A-B426-509510F0B0C5}" type="parTrans" cxnId="{6639FC8A-671B-4B67-AACA-BBA491407949}">
      <dgm:prSet/>
      <dgm:spPr/>
      <dgm:t>
        <a:bodyPr/>
        <a:lstStyle/>
        <a:p>
          <a:endParaRPr lang="ru-RU">
            <a:latin typeface="Arial" pitchFamily="34" charset="0"/>
            <a:cs typeface="Arial" pitchFamily="34" charset="0"/>
          </a:endParaRPr>
        </a:p>
      </dgm:t>
    </dgm:pt>
    <dgm:pt modelId="{50549A21-F532-4CAF-AA1F-8B58A4E5576B}" type="sibTrans" cxnId="{6639FC8A-671B-4B67-AACA-BBA491407949}">
      <dgm:prSet/>
      <dgm:spPr/>
      <dgm:t>
        <a:bodyPr/>
        <a:lstStyle/>
        <a:p>
          <a:endParaRPr lang="ru-RU">
            <a:latin typeface="Arial" pitchFamily="34" charset="0"/>
            <a:cs typeface="Arial" pitchFamily="34" charset="0"/>
          </a:endParaRPr>
        </a:p>
      </dgm:t>
    </dgm:pt>
    <dgm:pt modelId="{07653739-6E82-4DA2-8BF8-ED2D83CA0D1D}">
      <dgm:prSet phldrT="[Text]"/>
      <dgm:spPr/>
      <dgm:t>
        <a:bodyPr/>
        <a:lstStyle/>
        <a:p>
          <a:r>
            <a:rPr lang="ru-RU" dirty="0" smtClean="0">
              <a:latin typeface="Arial" pitchFamily="34" charset="0"/>
              <a:cs typeface="Arial" pitchFamily="34" charset="0"/>
            </a:rPr>
            <a:t>Округлая (</a:t>
          </a:r>
          <a:r>
            <a:rPr lang="en-US" i="1" dirty="0" smtClean="0">
              <a:latin typeface="+mn-lt"/>
              <a:cs typeface="Arial" pitchFamily="34" charset="0"/>
            </a:rPr>
            <a:t>K</a:t>
          </a:r>
          <a:r>
            <a:rPr lang="ru-RU" i="1" baseline="-25000" dirty="0" smtClean="0">
              <a:latin typeface="+mn-lt"/>
              <a:cs typeface="Arial" pitchFamily="34" charset="0"/>
            </a:rPr>
            <a:t>Ф</a:t>
          </a:r>
          <a:r>
            <a:rPr lang="en-US" dirty="0" smtClean="0">
              <a:latin typeface="Arial" pitchFamily="34" charset="0"/>
              <a:cs typeface="Arial" pitchFamily="34" charset="0"/>
            </a:rPr>
            <a:t>&lt;1,2)</a:t>
          </a:r>
          <a:r>
            <a:rPr lang="ru-RU" dirty="0" smtClean="0">
              <a:latin typeface="Arial" pitchFamily="34" charset="0"/>
              <a:cs typeface="Arial" pitchFamily="34" charset="0"/>
            </a:rPr>
            <a:t>;</a:t>
          </a:r>
          <a:endParaRPr lang="ru-RU" dirty="0">
            <a:latin typeface="Arial" pitchFamily="34" charset="0"/>
            <a:cs typeface="Arial" pitchFamily="34" charset="0"/>
          </a:endParaRPr>
        </a:p>
      </dgm:t>
    </dgm:pt>
    <dgm:pt modelId="{F955321E-2007-4FEB-9856-F325DF9578FC}" type="parTrans" cxnId="{E9AAF733-9CDA-4E8F-BD8A-5E3E640D0647}">
      <dgm:prSet/>
      <dgm:spPr/>
      <dgm:t>
        <a:bodyPr/>
        <a:lstStyle/>
        <a:p>
          <a:endParaRPr lang="ru-RU">
            <a:latin typeface="Arial" pitchFamily="34" charset="0"/>
            <a:cs typeface="Arial" pitchFamily="34" charset="0"/>
          </a:endParaRPr>
        </a:p>
      </dgm:t>
    </dgm:pt>
    <dgm:pt modelId="{1479E9F0-655B-43AE-BC69-A5DE0AEDD03B}" type="sibTrans" cxnId="{E9AAF733-9CDA-4E8F-BD8A-5E3E640D0647}">
      <dgm:prSet/>
      <dgm:spPr/>
      <dgm:t>
        <a:bodyPr/>
        <a:lstStyle/>
        <a:p>
          <a:endParaRPr lang="ru-RU">
            <a:latin typeface="Arial" pitchFamily="34" charset="0"/>
            <a:cs typeface="Arial" pitchFamily="34" charset="0"/>
          </a:endParaRPr>
        </a:p>
      </dgm:t>
    </dgm:pt>
    <dgm:pt modelId="{464DF681-76E3-4775-B6A8-A70E65E2BF7F}">
      <dgm:prSet phldrT="[Text]"/>
      <dgm:spPr/>
      <dgm:t>
        <a:bodyPr/>
        <a:lstStyle/>
        <a:p>
          <a:r>
            <a:rPr lang="ru-RU" dirty="0" smtClean="0">
              <a:latin typeface="Arial" pitchFamily="34" charset="0"/>
              <a:cs typeface="Arial" pitchFamily="34" charset="0"/>
            </a:rPr>
            <a:t>Масса клубней 0,25…1,67 кг;</a:t>
          </a:r>
          <a:endParaRPr lang="ru-RU" dirty="0">
            <a:latin typeface="Arial" pitchFamily="34" charset="0"/>
            <a:cs typeface="Arial" pitchFamily="34" charset="0"/>
          </a:endParaRPr>
        </a:p>
      </dgm:t>
    </dgm:pt>
    <dgm:pt modelId="{D8E84705-3FCF-4F14-947B-F25159822F69}" type="parTrans" cxnId="{A054C0CA-CF71-4329-8B42-D2F1F846D069}">
      <dgm:prSet/>
      <dgm:spPr/>
      <dgm:t>
        <a:bodyPr/>
        <a:lstStyle/>
        <a:p>
          <a:endParaRPr lang="ru-RU"/>
        </a:p>
      </dgm:t>
    </dgm:pt>
    <dgm:pt modelId="{F8AC6AC9-79C0-4ED8-91D1-A678D2F5D27A}" type="sibTrans" cxnId="{A054C0CA-CF71-4329-8B42-D2F1F846D069}">
      <dgm:prSet/>
      <dgm:spPr/>
      <dgm:t>
        <a:bodyPr/>
        <a:lstStyle/>
        <a:p>
          <a:endParaRPr lang="ru-RU"/>
        </a:p>
      </dgm:t>
    </dgm:pt>
    <dgm:pt modelId="{A4BFFC75-22E0-4182-B3DA-A4F9D12323FB}">
      <dgm:prSet phldrT="[Text]"/>
      <dgm:spPr/>
      <dgm:t>
        <a:bodyPr/>
        <a:lstStyle/>
        <a:p>
          <a:r>
            <a:rPr lang="ru-RU" dirty="0" smtClean="0">
              <a:latin typeface="Arial" pitchFamily="34" charset="0"/>
              <a:cs typeface="Arial" pitchFamily="34" charset="0"/>
            </a:rPr>
            <a:t>Объемная масса клубней 570…770 кг/м</a:t>
          </a:r>
          <a:r>
            <a:rPr lang="ru-RU" baseline="30000" dirty="0" smtClean="0">
              <a:latin typeface="Arial" pitchFamily="34" charset="0"/>
              <a:cs typeface="Arial" pitchFamily="34" charset="0"/>
            </a:rPr>
            <a:t>3</a:t>
          </a:r>
          <a:r>
            <a:rPr lang="ru-RU" dirty="0" smtClean="0">
              <a:latin typeface="Arial" pitchFamily="34" charset="0"/>
              <a:cs typeface="Arial" pitchFamily="34" charset="0"/>
            </a:rPr>
            <a:t>.</a:t>
          </a:r>
          <a:endParaRPr lang="ru-RU" dirty="0">
            <a:latin typeface="Arial" pitchFamily="34" charset="0"/>
            <a:cs typeface="Arial" pitchFamily="34" charset="0"/>
          </a:endParaRPr>
        </a:p>
      </dgm:t>
    </dgm:pt>
    <dgm:pt modelId="{CA413512-0D15-49C1-A6E5-B09DB3644778}" type="parTrans" cxnId="{5FA7BD15-60FE-4001-B3EA-F0AE13D52C7D}">
      <dgm:prSet/>
      <dgm:spPr/>
      <dgm:t>
        <a:bodyPr/>
        <a:lstStyle/>
        <a:p>
          <a:endParaRPr lang="ru-RU"/>
        </a:p>
      </dgm:t>
    </dgm:pt>
    <dgm:pt modelId="{4886D4F8-7875-4B18-9310-D9889946CA65}" type="sibTrans" cxnId="{5FA7BD15-60FE-4001-B3EA-F0AE13D52C7D}">
      <dgm:prSet/>
      <dgm:spPr/>
      <dgm:t>
        <a:bodyPr/>
        <a:lstStyle/>
        <a:p>
          <a:endParaRPr lang="ru-RU"/>
        </a:p>
      </dgm:t>
    </dgm:pt>
    <dgm:pt modelId="{5B09BCCB-CF03-4EF5-9C95-B8C4B8678E04}">
      <dgm:prSet phldrT="[Text]"/>
      <dgm:spPr/>
      <dgm:t>
        <a:bodyPr/>
        <a:lstStyle/>
        <a:p>
          <a:r>
            <a:rPr lang="ru-RU" dirty="0" smtClean="0">
              <a:latin typeface="Arial" pitchFamily="34" charset="0"/>
              <a:cs typeface="Arial" pitchFamily="34" charset="0"/>
            </a:rPr>
            <a:t>Прочность кожуры на срыв 0,35…5,1 кПа;</a:t>
          </a:r>
          <a:endParaRPr lang="ru-RU" dirty="0">
            <a:latin typeface="Arial" pitchFamily="34" charset="0"/>
            <a:cs typeface="Arial" pitchFamily="34" charset="0"/>
          </a:endParaRPr>
        </a:p>
      </dgm:t>
    </dgm:pt>
    <dgm:pt modelId="{FCFCE006-719E-4E47-B3D7-3DAB295548B6}" type="parTrans" cxnId="{08ED05AF-D13D-4B99-BB80-E0876E45D79D}">
      <dgm:prSet/>
      <dgm:spPr/>
      <dgm:t>
        <a:bodyPr/>
        <a:lstStyle/>
        <a:p>
          <a:endParaRPr lang="ru-RU"/>
        </a:p>
      </dgm:t>
    </dgm:pt>
    <dgm:pt modelId="{E09C02DF-4827-464C-900A-6D5D26B25988}" type="sibTrans" cxnId="{08ED05AF-D13D-4B99-BB80-E0876E45D79D}">
      <dgm:prSet/>
      <dgm:spPr/>
      <dgm:t>
        <a:bodyPr/>
        <a:lstStyle/>
        <a:p>
          <a:endParaRPr lang="ru-RU"/>
        </a:p>
      </dgm:t>
    </dgm:pt>
    <dgm:pt modelId="{16DEC256-33E1-42B6-AFA3-F04644EC25F1}">
      <dgm:prSet phldrT="[Text]"/>
      <dgm:spPr/>
      <dgm:t>
        <a:bodyPr/>
        <a:lstStyle/>
        <a:p>
          <a:r>
            <a:rPr lang="ru-RU" dirty="0" smtClean="0">
              <a:latin typeface="Arial" pitchFamily="34" charset="0"/>
              <a:cs typeface="Arial" pitchFamily="34" charset="0"/>
            </a:rPr>
            <a:t>Округло-овальная (</a:t>
          </a:r>
          <a:r>
            <a:rPr lang="en-US" i="1" dirty="0" smtClean="0">
              <a:latin typeface="+mn-lt"/>
              <a:cs typeface="Arial" pitchFamily="34" charset="0"/>
            </a:rPr>
            <a:t>K</a:t>
          </a:r>
          <a:r>
            <a:rPr lang="ru-RU" i="1" baseline="-25000" dirty="0" smtClean="0">
              <a:latin typeface="+mn-lt"/>
              <a:cs typeface="Arial" pitchFamily="34" charset="0"/>
            </a:rPr>
            <a:t>Ф</a:t>
          </a:r>
          <a:r>
            <a:rPr lang="en-US" dirty="0" smtClean="0">
              <a:latin typeface="Arial" pitchFamily="34" charset="0"/>
              <a:cs typeface="Arial" pitchFamily="34" charset="0"/>
            </a:rPr>
            <a:t>=1,2</a:t>
          </a:r>
          <a:r>
            <a:rPr lang="ru-RU" dirty="0" smtClean="0">
              <a:latin typeface="Arial" pitchFamily="34" charset="0"/>
              <a:cs typeface="Arial" pitchFamily="34" charset="0"/>
            </a:rPr>
            <a:t>…1,29</a:t>
          </a:r>
          <a:r>
            <a:rPr lang="en-US" dirty="0" smtClean="0">
              <a:latin typeface="Arial" pitchFamily="34" charset="0"/>
              <a:cs typeface="Arial" pitchFamily="34" charset="0"/>
            </a:rPr>
            <a:t>)</a:t>
          </a:r>
          <a:r>
            <a:rPr lang="ru-RU" dirty="0" smtClean="0">
              <a:latin typeface="Arial" pitchFamily="34" charset="0"/>
              <a:cs typeface="Arial" pitchFamily="34" charset="0"/>
            </a:rPr>
            <a:t>;</a:t>
          </a:r>
          <a:endParaRPr lang="ru-RU" dirty="0">
            <a:latin typeface="Arial" pitchFamily="34" charset="0"/>
            <a:cs typeface="Arial" pitchFamily="34" charset="0"/>
          </a:endParaRPr>
        </a:p>
      </dgm:t>
    </dgm:pt>
    <dgm:pt modelId="{06A38E94-7C48-4BFE-A745-5CADACBCBDC2}" type="parTrans" cxnId="{84922280-4A73-46E0-A85A-FB82C54B9F8D}">
      <dgm:prSet/>
      <dgm:spPr/>
      <dgm:t>
        <a:bodyPr/>
        <a:lstStyle/>
        <a:p>
          <a:endParaRPr lang="ru-RU"/>
        </a:p>
      </dgm:t>
    </dgm:pt>
    <dgm:pt modelId="{87194A25-81A2-4091-8737-673A40625F1D}" type="sibTrans" cxnId="{84922280-4A73-46E0-A85A-FB82C54B9F8D}">
      <dgm:prSet/>
      <dgm:spPr/>
      <dgm:t>
        <a:bodyPr/>
        <a:lstStyle/>
        <a:p>
          <a:endParaRPr lang="ru-RU"/>
        </a:p>
      </dgm:t>
    </dgm:pt>
    <dgm:pt modelId="{6713BAAB-2A80-4059-B33C-A1A6DECDC43C}">
      <dgm:prSet phldrT="[Text]">
        <dgm:style>
          <a:lnRef idx="1">
            <a:schemeClr val="accent2"/>
          </a:lnRef>
          <a:fillRef idx="2">
            <a:schemeClr val="accent2"/>
          </a:fillRef>
          <a:effectRef idx="1">
            <a:schemeClr val="accent2"/>
          </a:effectRef>
          <a:fontRef idx="minor">
            <a:schemeClr val="dk1"/>
          </a:fontRef>
        </dgm:style>
      </dgm:prSet>
      <dgm:spPr>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ru-RU" b="1" dirty="0" smtClean="0">
              <a:latin typeface="Arial" pitchFamily="34" charset="0"/>
              <a:cs typeface="Arial" pitchFamily="34" charset="0"/>
            </a:rPr>
            <a:t>Прочностные характеристики клубней:</a:t>
          </a:r>
          <a:endParaRPr lang="ru-RU" b="1" dirty="0">
            <a:latin typeface="Arial" pitchFamily="34" charset="0"/>
            <a:cs typeface="Arial" pitchFamily="34" charset="0"/>
          </a:endParaRPr>
        </a:p>
      </dgm:t>
    </dgm:pt>
    <dgm:pt modelId="{4932E205-1E57-493B-A159-34AD975FEEE8}" type="parTrans" cxnId="{A27B25A6-055F-4C0A-A692-D275D361572C}">
      <dgm:prSet/>
      <dgm:spPr/>
      <dgm:t>
        <a:bodyPr/>
        <a:lstStyle/>
        <a:p>
          <a:endParaRPr lang="ru-RU"/>
        </a:p>
      </dgm:t>
    </dgm:pt>
    <dgm:pt modelId="{33E0CC65-13EC-42E6-B568-66319FA75A6F}" type="sibTrans" cxnId="{A27B25A6-055F-4C0A-A692-D275D361572C}">
      <dgm:prSet/>
      <dgm:spPr/>
      <dgm:t>
        <a:bodyPr/>
        <a:lstStyle/>
        <a:p>
          <a:endParaRPr lang="ru-RU"/>
        </a:p>
      </dgm:t>
    </dgm:pt>
    <dgm:pt modelId="{6C19E921-0663-4E88-AF38-45FFFDA997EE}">
      <dgm:prSet phldrT="[Text]"/>
      <dgm:spPr/>
      <dgm:t>
        <a:bodyPr/>
        <a:lstStyle/>
        <a:p>
          <a:r>
            <a:rPr lang="ru-RU" dirty="0" smtClean="0">
              <a:latin typeface="Arial" pitchFamily="34" charset="0"/>
              <a:cs typeface="Arial" pitchFamily="34" charset="0"/>
            </a:rPr>
            <a:t>Овальная (</a:t>
          </a:r>
          <a:r>
            <a:rPr lang="en-US" i="1" dirty="0" smtClean="0">
              <a:latin typeface="+mn-lt"/>
              <a:cs typeface="Arial" pitchFamily="34" charset="0"/>
            </a:rPr>
            <a:t>K</a:t>
          </a:r>
          <a:r>
            <a:rPr lang="ru-RU" i="1" baseline="-25000" dirty="0" smtClean="0">
              <a:latin typeface="+mn-lt"/>
              <a:cs typeface="Arial" pitchFamily="34" charset="0"/>
            </a:rPr>
            <a:t>Ф</a:t>
          </a:r>
          <a:r>
            <a:rPr lang="en-US" dirty="0" smtClean="0">
              <a:latin typeface="Arial" pitchFamily="34" charset="0"/>
              <a:cs typeface="Arial" pitchFamily="34" charset="0"/>
            </a:rPr>
            <a:t>=1,</a:t>
          </a:r>
          <a:r>
            <a:rPr lang="ru-RU" dirty="0" smtClean="0">
              <a:latin typeface="Arial" pitchFamily="34" charset="0"/>
              <a:cs typeface="Arial" pitchFamily="34" charset="0"/>
            </a:rPr>
            <a:t>3…1,39</a:t>
          </a:r>
          <a:r>
            <a:rPr lang="en-US" dirty="0" smtClean="0">
              <a:latin typeface="Arial" pitchFamily="34" charset="0"/>
              <a:cs typeface="Arial" pitchFamily="34" charset="0"/>
            </a:rPr>
            <a:t>)</a:t>
          </a:r>
          <a:r>
            <a:rPr lang="ru-RU" dirty="0" smtClean="0">
              <a:latin typeface="Arial" pitchFamily="34" charset="0"/>
              <a:cs typeface="Arial" pitchFamily="34" charset="0"/>
            </a:rPr>
            <a:t>;</a:t>
          </a:r>
          <a:endParaRPr lang="ru-RU" dirty="0">
            <a:latin typeface="Arial" pitchFamily="34" charset="0"/>
            <a:cs typeface="Arial" pitchFamily="34" charset="0"/>
          </a:endParaRPr>
        </a:p>
      </dgm:t>
    </dgm:pt>
    <dgm:pt modelId="{EE70247A-E0B6-4BE9-9F97-B6A6514118AA}" type="parTrans" cxnId="{D7B5152F-F00D-41C4-87FD-8F24E74A4034}">
      <dgm:prSet/>
      <dgm:spPr/>
      <dgm:t>
        <a:bodyPr/>
        <a:lstStyle/>
        <a:p>
          <a:endParaRPr lang="ru-RU"/>
        </a:p>
      </dgm:t>
    </dgm:pt>
    <dgm:pt modelId="{707E2AE0-D608-46C0-828B-D3E79BD60FE5}" type="sibTrans" cxnId="{D7B5152F-F00D-41C4-87FD-8F24E74A4034}">
      <dgm:prSet/>
      <dgm:spPr/>
      <dgm:t>
        <a:bodyPr/>
        <a:lstStyle/>
        <a:p>
          <a:endParaRPr lang="ru-RU"/>
        </a:p>
      </dgm:t>
    </dgm:pt>
    <dgm:pt modelId="{590C8538-ACE5-49C3-8A12-6EC13DAD5F96}">
      <dgm:prSet phldrT="[Text]"/>
      <dgm:spPr/>
      <dgm:t>
        <a:bodyPr/>
        <a:lstStyle/>
        <a:p>
          <a:r>
            <a:rPr lang="ru-RU" dirty="0" smtClean="0">
              <a:latin typeface="Arial" pitchFamily="34" charset="0"/>
              <a:cs typeface="Arial" pitchFamily="34" charset="0"/>
            </a:rPr>
            <a:t>Удлиненно-овальная (</a:t>
          </a:r>
          <a:r>
            <a:rPr lang="en-US" i="1" dirty="0" smtClean="0">
              <a:latin typeface="+mn-lt"/>
              <a:cs typeface="Arial" pitchFamily="34" charset="0"/>
            </a:rPr>
            <a:t>K</a:t>
          </a:r>
          <a:r>
            <a:rPr lang="ru-RU" i="1" baseline="-25000" dirty="0" smtClean="0">
              <a:latin typeface="+mn-lt"/>
              <a:cs typeface="Arial" pitchFamily="34" charset="0"/>
            </a:rPr>
            <a:t>Ф</a:t>
          </a:r>
          <a:r>
            <a:rPr lang="en-US" dirty="0" smtClean="0">
              <a:latin typeface="Arial" pitchFamily="34" charset="0"/>
              <a:cs typeface="Arial" pitchFamily="34" charset="0"/>
            </a:rPr>
            <a:t>=1,</a:t>
          </a:r>
          <a:r>
            <a:rPr lang="ru-RU" dirty="0" smtClean="0">
              <a:latin typeface="Arial" pitchFamily="34" charset="0"/>
              <a:cs typeface="Arial" pitchFamily="34" charset="0"/>
            </a:rPr>
            <a:t>4…1,49</a:t>
          </a:r>
          <a:r>
            <a:rPr lang="en-US" dirty="0" smtClean="0">
              <a:latin typeface="Arial" pitchFamily="34" charset="0"/>
              <a:cs typeface="Arial" pitchFamily="34" charset="0"/>
            </a:rPr>
            <a:t>)</a:t>
          </a:r>
          <a:r>
            <a:rPr lang="ru-RU" dirty="0" smtClean="0">
              <a:latin typeface="Arial" pitchFamily="34" charset="0"/>
              <a:cs typeface="Arial" pitchFamily="34" charset="0"/>
            </a:rPr>
            <a:t>;</a:t>
          </a:r>
          <a:endParaRPr lang="ru-RU" dirty="0">
            <a:latin typeface="Arial" pitchFamily="34" charset="0"/>
            <a:cs typeface="Arial" pitchFamily="34" charset="0"/>
          </a:endParaRPr>
        </a:p>
      </dgm:t>
    </dgm:pt>
    <dgm:pt modelId="{0D5C9E7C-1CCE-49C4-8CFD-92257110425F}" type="parTrans" cxnId="{76D061CE-75F0-4489-A6A1-64B749370787}">
      <dgm:prSet/>
      <dgm:spPr/>
      <dgm:t>
        <a:bodyPr/>
        <a:lstStyle/>
        <a:p>
          <a:endParaRPr lang="ru-RU"/>
        </a:p>
      </dgm:t>
    </dgm:pt>
    <dgm:pt modelId="{8A1BE3A8-2087-4B06-BF48-AB7D75AC7D99}" type="sibTrans" cxnId="{76D061CE-75F0-4489-A6A1-64B749370787}">
      <dgm:prSet/>
      <dgm:spPr/>
      <dgm:t>
        <a:bodyPr/>
        <a:lstStyle/>
        <a:p>
          <a:endParaRPr lang="ru-RU"/>
        </a:p>
      </dgm:t>
    </dgm:pt>
    <dgm:pt modelId="{FB6312DC-4508-4BCE-954C-74CFD170231D}">
      <dgm:prSet phldrT="[Text]"/>
      <dgm:spPr/>
      <dgm:t>
        <a:bodyPr/>
        <a:lstStyle/>
        <a:p>
          <a:r>
            <a:rPr lang="ru-RU" dirty="0" smtClean="0">
              <a:latin typeface="Arial" pitchFamily="34" charset="0"/>
              <a:cs typeface="Arial" pitchFamily="34" charset="0"/>
            </a:rPr>
            <a:t>Удлиненная (</a:t>
          </a:r>
          <a:r>
            <a:rPr lang="en-US" i="1" dirty="0" smtClean="0">
              <a:latin typeface="+mn-lt"/>
              <a:cs typeface="Arial" pitchFamily="34" charset="0"/>
            </a:rPr>
            <a:t>K</a:t>
          </a:r>
          <a:r>
            <a:rPr lang="ru-RU" i="1" baseline="-25000" dirty="0" smtClean="0">
              <a:latin typeface="+mn-lt"/>
              <a:cs typeface="Arial" pitchFamily="34" charset="0"/>
            </a:rPr>
            <a:t>Ф</a:t>
          </a:r>
          <a:r>
            <a:rPr lang="en-US" dirty="0" smtClean="0">
              <a:latin typeface="Arial" pitchFamily="34" charset="0"/>
              <a:cs typeface="Arial" pitchFamily="34" charset="0"/>
            </a:rPr>
            <a:t>&gt;1,</a:t>
          </a:r>
          <a:r>
            <a:rPr lang="ru-RU" dirty="0" smtClean="0">
              <a:latin typeface="Arial" pitchFamily="34" charset="0"/>
              <a:cs typeface="Arial" pitchFamily="34" charset="0"/>
            </a:rPr>
            <a:t>5</a:t>
          </a:r>
          <a:r>
            <a:rPr lang="en-US" dirty="0" smtClean="0">
              <a:latin typeface="Arial" pitchFamily="34" charset="0"/>
              <a:cs typeface="Arial" pitchFamily="34" charset="0"/>
            </a:rPr>
            <a:t>)</a:t>
          </a:r>
          <a:r>
            <a:rPr lang="ru-RU" dirty="0" smtClean="0">
              <a:latin typeface="Arial" pitchFamily="34" charset="0"/>
              <a:cs typeface="Arial" pitchFamily="34" charset="0"/>
            </a:rPr>
            <a:t>.</a:t>
          </a:r>
          <a:endParaRPr lang="ru-RU" dirty="0">
            <a:latin typeface="Arial" pitchFamily="34" charset="0"/>
            <a:cs typeface="Arial" pitchFamily="34" charset="0"/>
          </a:endParaRPr>
        </a:p>
      </dgm:t>
    </dgm:pt>
    <dgm:pt modelId="{DB40B793-BADB-4AD3-8F77-C25C0A811A8A}" type="parTrans" cxnId="{04F0C9AB-5EF5-44A0-8EC2-322CE13D7A5E}">
      <dgm:prSet/>
      <dgm:spPr/>
      <dgm:t>
        <a:bodyPr/>
        <a:lstStyle/>
        <a:p>
          <a:endParaRPr lang="ru-RU"/>
        </a:p>
      </dgm:t>
    </dgm:pt>
    <dgm:pt modelId="{1A5AEB2C-2893-4497-AED3-6491B847C09A}" type="sibTrans" cxnId="{04F0C9AB-5EF5-44A0-8EC2-322CE13D7A5E}">
      <dgm:prSet/>
      <dgm:spPr/>
      <dgm:t>
        <a:bodyPr/>
        <a:lstStyle/>
        <a:p>
          <a:endParaRPr lang="ru-RU"/>
        </a:p>
      </dgm:t>
    </dgm:pt>
    <dgm:pt modelId="{2A574BE5-5FA6-4977-95D6-ADD35DAEEB0C}">
      <dgm:prSet phldrT="[Text]"/>
      <dgm:spPr/>
      <dgm:t>
        <a:bodyPr/>
        <a:lstStyle/>
        <a:p>
          <a:r>
            <a:rPr lang="ru-RU" dirty="0" smtClean="0">
              <a:latin typeface="Arial" pitchFamily="34" charset="0"/>
              <a:cs typeface="Arial" pitchFamily="34" charset="0"/>
            </a:rPr>
            <a:t>Прочность на сжатие, растяжение и изгиб;</a:t>
          </a:r>
          <a:endParaRPr lang="ru-RU" dirty="0">
            <a:latin typeface="Arial" pitchFamily="34" charset="0"/>
            <a:cs typeface="Arial" pitchFamily="34" charset="0"/>
          </a:endParaRPr>
        </a:p>
      </dgm:t>
    </dgm:pt>
    <dgm:pt modelId="{D47F114E-52F1-4DF8-B400-E793B7A8BE40}" type="parTrans" cxnId="{E2334C67-11AA-4776-B7F5-BC97AFC0C3A6}">
      <dgm:prSet/>
      <dgm:spPr/>
      <dgm:t>
        <a:bodyPr/>
        <a:lstStyle/>
        <a:p>
          <a:endParaRPr lang="ru-RU"/>
        </a:p>
      </dgm:t>
    </dgm:pt>
    <dgm:pt modelId="{9ECE02BC-3734-44AC-AB1A-2DF621B59D29}" type="sibTrans" cxnId="{E2334C67-11AA-4776-B7F5-BC97AFC0C3A6}">
      <dgm:prSet/>
      <dgm:spPr/>
      <dgm:t>
        <a:bodyPr/>
        <a:lstStyle/>
        <a:p>
          <a:endParaRPr lang="ru-RU"/>
        </a:p>
      </dgm:t>
    </dgm:pt>
    <dgm:pt modelId="{4D3F2DEE-D0F1-4B2A-8BCD-D9FCD4D233B7}">
      <dgm:prSet phldrT="[Text]"/>
      <dgm:spPr/>
      <dgm:t>
        <a:bodyPr/>
        <a:lstStyle/>
        <a:p>
          <a:r>
            <a:rPr lang="ru-RU" dirty="0" smtClean="0">
              <a:latin typeface="Arial" pitchFamily="34" charset="0"/>
              <a:cs typeface="Arial" pitchFamily="34" charset="0"/>
            </a:rPr>
            <a:t>Допустимая высота падения на твердую поверхность 0,1…0,2 м.</a:t>
          </a:r>
          <a:endParaRPr lang="ru-RU" dirty="0">
            <a:latin typeface="Arial" pitchFamily="34" charset="0"/>
            <a:cs typeface="Arial" pitchFamily="34" charset="0"/>
          </a:endParaRPr>
        </a:p>
      </dgm:t>
    </dgm:pt>
    <dgm:pt modelId="{90EED0BD-9C48-4547-861B-1492D7A485A8}" type="parTrans" cxnId="{1734AD96-0F53-4645-97BD-F0DF50BEFFEA}">
      <dgm:prSet/>
      <dgm:spPr/>
      <dgm:t>
        <a:bodyPr/>
        <a:lstStyle/>
        <a:p>
          <a:endParaRPr lang="ru-RU"/>
        </a:p>
      </dgm:t>
    </dgm:pt>
    <dgm:pt modelId="{E710779F-213A-4D68-9286-B30D7345B3D7}" type="sibTrans" cxnId="{1734AD96-0F53-4645-97BD-F0DF50BEFFEA}">
      <dgm:prSet/>
      <dgm:spPr/>
      <dgm:t>
        <a:bodyPr/>
        <a:lstStyle/>
        <a:p>
          <a:endParaRPr lang="ru-RU"/>
        </a:p>
      </dgm:t>
    </dgm:pt>
    <dgm:pt modelId="{E06D04B2-CF58-4492-92A7-CE9C7D4E8F64}">
      <dgm:prSet phldrT="[Text]"/>
      <dgm:spPr/>
      <dgm:t>
        <a:bodyPr/>
        <a:lstStyle/>
        <a:p>
          <a:r>
            <a:rPr lang="ru-RU" dirty="0" smtClean="0">
              <a:latin typeface="Arial" pitchFamily="34" charset="0"/>
              <a:cs typeface="Arial" pitchFamily="34" charset="0"/>
            </a:rPr>
            <a:t>Ширина куста 10…38 см;</a:t>
          </a:r>
          <a:endParaRPr lang="ru-RU" dirty="0">
            <a:latin typeface="Arial" pitchFamily="34" charset="0"/>
            <a:cs typeface="Arial" pitchFamily="34" charset="0"/>
          </a:endParaRPr>
        </a:p>
      </dgm:t>
    </dgm:pt>
    <dgm:pt modelId="{66DB7B53-BDA9-4787-B91A-27CFF57A1D39}" type="parTrans" cxnId="{564EEC7C-564A-4EC2-A3B6-84D3B0686114}">
      <dgm:prSet/>
      <dgm:spPr/>
      <dgm:t>
        <a:bodyPr/>
        <a:lstStyle/>
        <a:p>
          <a:endParaRPr lang="ru-RU"/>
        </a:p>
      </dgm:t>
    </dgm:pt>
    <dgm:pt modelId="{15E43339-DAC7-4335-8717-835F865F5D0A}" type="sibTrans" cxnId="{564EEC7C-564A-4EC2-A3B6-84D3B0686114}">
      <dgm:prSet/>
      <dgm:spPr/>
      <dgm:t>
        <a:bodyPr/>
        <a:lstStyle/>
        <a:p>
          <a:endParaRPr lang="ru-RU"/>
        </a:p>
      </dgm:t>
    </dgm:pt>
    <dgm:pt modelId="{A500FFF7-2DFE-495B-8A96-38419D1B644C}" type="pres">
      <dgm:prSet presAssocID="{FA046806-22CE-481C-A216-0ED6B730B6AD}" presName="linear" presStyleCnt="0">
        <dgm:presLayoutVars>
          <dgm:animLvl val="lvl"/>
          <dgm:resizeHandles val="exact"/>
        </dgm:presLayoutVars>
      </dgm:prSet>
      <dgm:spPr/>
      <dgm:t>
        <a:bodyPr/>
        <a:lstStyle/>
        <a:p>
          <a:endParaRPr lang="ru-RU"/>
        </a:p>
      </dgm:t>
    </dgm:pt>
    <dgm:pt modelId="{503E98D8-270E-4AF2-A0A9-7BF8E7CD4588}" type="pres">
      <dgm:prSet presAssocID="{79F9932E-46AA-4EC5-92E1-C969EE3694B4}" presName="parentText" presStyleLbl="node1" presStyleIdx="0" presStyleCnt="3">
        <dgm:presLayoutVars>
          <dgm:chMax val="0"/>
          <dgm:bulletEnabled val="1"/>
        </dgm:presLayoutVars>
      </dgm:prSet>
      <dgm:spPr/>
      <dgm:t>
        <a:bodyPr/>
        <a:lstStyle/>
        <a:p>
          <a:endParaRPr lang="ru-RU"/>
        </a:p>
      </dgm:t>
    </dgm:pt>
    <dgm:pt modelId="{9C7FC8B7-2EEC-4D55-898D-56BAD451B44B}" type="pres">
      <dgm:prSet presAssocID="{79F9932E-46AA-4EC5-92E1-C969EE3694B4}" presName="childText" presStyleLbl="revTx" presStyleIdx="0" presStyleCnt="3">
        <dgm:presLayoutVars>
          <dgm:bulletEnabled val="1"/>
        </dgm:presLayoutVars>
      </dgm:prSet>
      <dgm:spPr/>
      <dgm:t>
        <a:bodyPr/>
        <a:lstStyle/>
        <a:p>
          <a:endParaRPr lang="ru-RU"/>
        </a:p>
      </dgm:t>
    </dgm:pt>
    <dgm:pt modelId="{CDD190E0-B814-4B29-A40B-4BD9581A0B80}" type="pres">
      <dgm:prSet presAssocID="{B82EDC61-C79A-42D1-89F2-EE0885944BF8}" presName="parentText" presStyleLbl="node1" presStyleIdx="1" presStyleCnt="3">
        <dgm:presLayoutVars>
          <dgm:chMax val="0"/>
          <dgm:bulletEnabled val="1"/>
        </dgm:presLayoutVars>
      </dgm:prSet>
      <dgm:spPr/>
      <dgm:t>
        <a:bodyPr/>
        <a:lstStyle/>
        <a:p>
          <a:endParaRPr lang="ru-RU"/>
        </a:p>
      </dgm:t>
    </dgm:pt>
    <dgm:pt modelId="{C932C796-2E3A-4237-A4FC-D2A4F3BD9513}" type="pres">
      <dgm:prSet presAssocID="{B82EDC61-C79A-42D1-89F2-EE0885944BF8}" presName="childText" presStyleLbl="revTx" presStyleIdx="1" presStyleCnt="3">
        <dgm:presLayoutVars>
          <dgm:bulletEnabled val="1"/>
        </dgm:presLayoutVars>
      </dgm:prSet>
      <dgm:spPr/>
      <dgm:t>
        <a:bodyPr/>
        <a:lstStyle/>
        <a:p>
          <a:endParaRPr lang="ru-RU"/>
        </a:p>
      </dgm:t>
    </dgm:pt>
    <dgm:pt modelId="{7E367438-71B1-4566-8021-B0A084A87C12}" type="pres">
      <dgm:prSet presAssocID="{6713BAAB-2A80-4059-B33C-A1A6DECDC43C}" presName="parentText" presStyleLbl="node1" presStyleIdx="2" presStyleCnt="3">
        <dgm:presLayoutVars>
          <dgm:chMax val="0"/>
          <dgm:bulletEnabled val="1"/>
        </dgm:presLayoutVars>
      </dgm:prSet>
      <dgm:spPr/>
      <dgm:t>
        <a:bodyPr/>
        <a:lstStyle/>
        <a:p>
          <a:endParaRPr lang="ru-RU"/>
        </a:p>
      </dgm:t>
    </dgm:pt>
    <dgm:pt modelId="{517FA19E-4E3A-4277-BA35-E889758942EC}" type="pres">
      <dgm:prSet presAssocID="{6713BAAB-2A80-4059-B33C-A1A6DECDC43C}" presName="childText" presStyleLbl="revTx" presStyleIdx="2" presStyleCnt="3">
        <dgm:presLayoutVars>
          <dgm:bulletEnabled val="1"/>
        </dgm:presLayoutVars>
      </dgm:prSet>
      <dgm:spPr/>
      <dgm:t>
        <a:bodyPr/>
        <a:lstStyle/>
        <a:p>
          <a:endParaRPr lang="ru-RU"/>
        </a:p>
      </dgm:t>
    </dgm:pt>
  </dgm:ptLst>
  <dgm:cxnLst>
    <dgm:cxn modelId="{5FA7BD15-60FE-4001-B3EA-F0AE13D52C7D}" srcId="{79F9932E-46AA-4EC5-92E1-C969EE3694B4}" destId="{A4BFFC75-22E0-4182-B3DA-A4F9D12323FB}" srcOrd="3" destOrd="0" parTransId="{CA413512-0D15-49C1-A6E5-B09DB3644778}" sibTransId="{4886D4F8-7875-4B18-9310-D9889946CA65}"/>
    <dgm:cxn modelId="{84922280-4A73-46E0-A85A-FB82C54B9F8D}" srcId="{B82EDC61-C79A-42D1-89F2-EE0885944BF8}" destId="{16DEC256-33E1-42B6-AFA3-F04644EC25F1}" srcOrd="1" destOrd="0" parTransId="{06A38E94-7C48-4BFE-A745-5CADACBCBDC2}" sibTransId="{87194A25-81A2-4091-8737-673A40625F1D}"/>
    <dgm:cxn modelId="{C6557A6F-4AB3-420E-A894-979BADAAAE0E}" type="presOf" srcId="{2A574BE5-5FA6-4977-95D6-ADD35DAEEB0C}" destId="{517FA19E-4E3A-4277-BA35-E889758942EC}" srcOrd="0" destOrd="1" presId="urn:microsoft.com/office/officeart/2005/8/layout/vList2"/>
    <dgm:cxn modelId="{76D061CE-75F0-4489-A6A1-64B749370787}" srcId="{B82EDC61-C79A-42D1-89F2-EE0885944BF8}" destId="{590C8538-ACE5-49C3-8A12-6EC13DAD5F96}" srcOrd="3" destOrd="0" parTransId="{0D5C9E7C-1CCE-49C4-8CFD-92257110425F}" sibTransId="{8A1BE3A8-2087-4B06-BF48-AB7D75AC7D99}"/>
    <dgm:cxn modelId="{E9AAF733-9CDA-4E8F-BD8A-5E3E640D0647}" srcId="{B82EDC61-C79A-42D1-89F2-EE0885944BF8}" destId="{07653739-6E82-4DA2-8BF8-ED2D83CA0D1D}" srcOrd="0" destOrd="0" parTransId="{F955321E-2007-4FEB-9856-F325DF9578FC}" sibTransId="{1479E9F0-655B-43AE-BC69-A5DE0AEDD03B}"/>
    <dgm:cxn modelId="{A054C0CA-CF71-4329-8B42-D2F1F846D069}" srcId="{79F9932E-46AA-4EC5-92E1-C969EE3694B4}" destId="{464DF681-76E3-4775-B6A8-A70E65E2BF7F}" srcOrd="0" destOrd="0" parTransId="{D8E84705-3FCF-4F14-947B-F25159822F69}" sibTransId="{F8AC6AC9-79C0-4ED8-91D1-A678D2F5D27A}"/>
    <dgm:cxn modelId="{DCA05B72-1DB7-430D-ADDF-07E4A6203E61}" type="presOf" srcId="{6C19E921-0663-4E88-AF38-45FFFDA997EE}" destId="{C932C796-2E3A-4237-A4FC-D2A4F3BD9513}" srcOrd="0" destOrd="2" presId="urn:microsoft.com/office/officeart/2005/8/layout/vList2"/>
    <dgm:cxn modelId="{04F0C9AB-5EF5-44A0-8EC2-322CE13D7A5E}" srcId="{B82EDC61-C79A-42D1-89F2-EE0885944BF8}" destId="{FB6312DC-4508-4BCE-954C-74CFD170231D}" srcOrd="4" destOrd="0" parTransId="{DB40B793-BADB-4AD3-8F77-C25C0A811A8A}" sibTransId="{1A5AEB2C-2893-4497-AED3-6491B847C09A}"/>
    <dgm:cxn modelId="{8686BFDF-2255-4B91-ABFE-86C53F5299C0}" type="presOf" srcId="{6713BAAB-2A80-4059-B33C-A1A6DECDC43C}" destId="{7E367438-71B1-4566-8021-B0A084A87C12}" srcOrd="0" destOrd="0" presId="urn:microsoft.com/office/officeart/2005/8/layout/vList2"/>
    <dgm:cxn modelId="{05DDA4D8-09E3-452F-9EC8-109B1A1BA471}" type="presOf" srcId="{A4BFFC75-22E0-4182-B3DA-A4F9D12323FB}" destId="{9C7FC8B7-2EEC-4D55-898D-56BAD451B44B}" srcOrd="0" destOrd="3" presId="urn:microsoft.com/office/officeart/2005/8/layout/vList2"/>
    <dgm:cxn modelId="{9ED26949-9843-4DCE-944D-07225CB25B00}" type="presOf" srcId="{16DEC256-33E1-42B6-AFA3-F04644EC25F1}" destId="{C932C796-2E3A-4237-A4FC-D2A4F3BD9513}" srcOrd="0" destOrd="1" presId="urn:microsoft.com/office/officeart/2005/8/layout/vList2"/>
    <dgm:cxn modelId="{A27B25A6-055F-4C0A-A692-D275D361572C}" srcId="{FA046806-22CE-481C-A216-0ED6B730B6AD}" destId="{6713BAAB-2A80-4059-B33C-A1A6DECDC43C}" srcOrd="2" destOrd="0" parTransId="{4932E205-1E57-493B-A159-34AD975FEEE8}" sibTransId="{33E0CC65-13EC-42E6-B568-66319FA75A6F}"/>
    <dgm:cxn modelId="{61DB1865-7E8B-4C50-8433-311453CE6E03}" type="presOf" srcId="{FA046806-22CE-481C-A216-0ED6B730B6AD}" destId="{A500FFF7-2DFE-495B-8A96-38419D1B644C}" srcOrd="0" destOrd="0" presId="urn:microsoft.com/office/officeart/2005/8/layout/vList2"/>
    <dgm:cxn modelId="{564EEC7C-564A-4EC2-A3B6-84D3B0686114}" srcId="{79F9932E-46AA-4EC5-92E1-C969EE3694B4}" destId="{E06D04B2-CF58-4492-92A7-CE9C7D4E8F64}" srcOrd="1" destOrd="0" parTransId="{66DB7B53-BDA9-4787-B91A-27CFF57A1D39}" sibTransId="{15E43339-DAC7-4335-8717-835F865F5D0A}"/>
    <dgm:cxn modelId="{2F0545A8-DD06-46BD-A601-15E95F06A1CE}" srcId="{FA046806-22CE-481C-A216-0ED6B730B6AD}" destId="{79F9932E-46AA-4EC5-92E1-C969EE3694B4}" srcOrd="0" destOrd="0" parTransId="{95F06944-F795-4FF0-AD78-E67B309E38FA}" sibTransId="{D285F9C3-53D1-448D-925C-35C67A163CCD}"/>
    <dgm:cxn modelId="{E8B87A39-872B-4E18-8DE5-D374453D929D}" type="presOf" srcId="{4D3F2DEE-D0F1-4B2A-8BCD-D9FCD4D233B7}" destId="{517FA19E-4E3A-4277-BA35-E889758942EC}" srcOrd="0" destOrd="2" presId="urn:microsoft.com/office/officeart/2005/8/layout/vList2"/>
    <dgm:cxn modelId="{4F06634E-56FC-4E66-BD36-759026F54494}" type="presOf" srcId="{79F9932E-46AA-4EC5-92E1-C969EE3694B4}" destId="{503E98D8-270E-4AF2-A0A9-7BF8E7CD4588}" srcOrd="0" destOrd="0" presId="urn:microsoft.com/office/officeart/2005/8/layout/vList2"/>
    <dgm:cxn modelId="{1E049E69-D6B7-4CC0-9EB0-6C914C812A89}" type="presOf" srcId="{B82EDC61-C79A-42D1-89F2-EE0885944BF8}" destId="{CDD190E0-B814-4B29-A40B-4BD9581A0B80}" srcOrd="0" destOrd="0" presId="urn:microsoft.com/office/officeart/2005/8/layout/vList2"/>
    <dgm:cxn modelId="{E2334C67-11AA-4776-B7F5-BC97AFC0C3A6}" srcId="{6713BAAB-2A80-4059-B33C-A1A6DECDC43C}" destId="{2A574BE5-5FA6-4977-95D6-ADD35DAEEB0C}" srcOrd="1" destOrd="0" parTransId="{D47F114E-52F1-4DF8-B400-E793B7A8BE40}" sibTransId="{9ECE02BC-3734-44AC-AB1A-2DF621B59D29}"/>
    <dgm:cxn modelId="{D7B5152F-F00D-41C4-87FD-8F24E74A4034}" srcId="{B82EDC61-C79A-42D1-89F2-EE0885944BF8}" destId="{6C19E921-0663-4E88-AF38-45FFFDA997EE}" srcOrd="2" destOrd="0" parTransId="{EE70247A-E0B6-4BE9-9F97-B6A6514118AA}" sibTransId="{707E2AE0-D608-46C0-828B-D3E79BD60FE5}"/>
    <dgm:cxn modelId="{08ED05AF-D13D-4B99-BB80-E0876E45D79D}" srcId="{6713BAAB-2A80-4059-B33C-A1A6DECDC43C}" destId="{5B09BCCB-CF03-4EF5-9C95-B8C4B8678E04}" srcOrd="0" destOrd="0" parTransId="{FCFCE006-719E-4E47-B3D7-3DAB295548B6}" sibTransId="{E09C02DF-4827-464C-900A-6D5D26B25988}"/>
    <dgm:cxn modelId="{6639FC8A-671B-4B67-AACA-BBA491407949}" srcId="{FA046806-22CE-481C-A216-0ED6B730B6AD}" destId="{B82EDC61-C79A-42D1-89F2-EE0885944BF8}" srcOrd="1" destOrd="0" parTransId="{9562C9C4-27D7-468A-B426-509510F0B0C5}" sibTransId="{50549A21-F532-4CAF-AA1F-8B58A4E5576B}"/>
    <dgm:cxn modelId="{5383DD4C-377B-4292-A4EA-96B327EABF1E}" type="presOf" srcId="{464DF681-76E3-4775-B6A8-A70E65E2BF7F}" destId="{9C7FC8B7-2EEC-4D55-898D-56BAD451B44B}" srcOrd="0" destOrd="0" presId="urn:microsoft.com/office/officeart/2005/8/layout/vList2"/>
    <dgm:cxn modelId="{1734AD96-0F53-4645-97BD-F0DF50BEFFEA}" srcId="{6713BAAB-2A80-4059-B33C-A1A6DECDC43C}" destId="{4D3F2DEE-D0F1-4B2A-8BCD-D9FCD4D233B7}" srcOrd="2" destOrd="0" parTransId="{90EED0BD-9C48-4547-861B-1492D7A485A8}" sibTransId="{E710779F-213A-4D68-9286-B30D7345B3D7}"/>
    <dgm:cxn modelId="{24075F39-CBEE-4860-880A-6FEB4A43F233}" type="presOf" srcId="{07653739-6E82-4DA2-8BF8-ED2D83CA0D1D}" destId="{C932C796-2E3A-4237-A4FC-D2A4F3BD9513}" srcOrd="0" destOrd="0" presId="urn:microsoft.com/office/officeart/2005/8/layout/vList2"/>
    <dgm:cxn modelId="{A2DD888A-C6EF-42B8-A371-704F725CB9ED}" type="presOf" srcId="{590C8538-ACE5-49C3-8A12-6EC13DAD5F96}" destId="{C932C796-2E3A-4237-A4FC-D2A4F3BD9513}" srcOrd="0" destOrd="3" presId="urn:microsoft.com/office/officeart/2005/8/layout/vList2"/>
    <dgm:cxn modelId="{9898C4CB-A20B-4F48-BFC8-F1B75B9503D0}" type="presOf" srcId="{828425DD-AB39-40AA-8D32-A487F17EA83D}" destId="{9C7FC8B7-2EEC-4D55-898D-56BAD451B44B}" srcOrd="0" destOrd="2" presId="urn:microsoft.com/office/officeart/2005/8/layout/vList2"/>
    <dgm:cxn modelId="{B410D823-1336-4EE2-B1ED-15CB2A9C0794}" type="presOf" srcId="{5B09BCCB-CF03-4EF5-9C95-B8C4B8678E04}" destId="{517FA19E-4E3A-4277-BA35-E889758942EC}" srcOrd="0" destOrd="0" presId="urn:microsoft.com/office/officeart/2005/8/layout/vList2"/>
    <dgm:cxn modelId="{68E800DE-EFDA-4B79-A82C-7F7E81531BED}" type="presOf" srcId="{E06D04B2-CF58-4492-92A7-CE9C7D4E8F64}" destId="{9C7FC8B7-2EEC-4D55-898D-56BAD451B44B}" srcOrd="0" destOrd="1" presId="urn:microsoft.com/office/officeart/2005/8/layout/vList2"/>
    <dgm:cxn modelId="{185B70D9-9AB1-47A1-8CE9-47D0516BF1AA}" srcId="{79F9932E-46AA-4EC5-92E1-C969EE3694B4}" destId="{828425DD-AB39-40AA-8D32-A487F17EA83D}" srcOrd="2" destOrd="0" parTransId="{6431F9FC-B901-4861-AAE1-704F9288E1B0}" sibTransId="{811CA887-91CD-4366-A3FC-F095A6A0A051}"/>
    <dgm:cxn modelId="{261BAC36-2741-48BC-95CF-584F367AA061}" type="presOf" srcId="{FB6312DC-4508-4BCE-954C-74CFD170231D}" destId="{C932C796-2E3A-4237-A4FC-D2A4F3BD9513}" srcOrd="0" destOrd="4" presId="urn:microsoft.com/office/officeart/2005/8/layout/vList2"/>
    <dgm:cxn modelId="{9F5662A5-06C7-47E0-BDD2-1868FA350D90}" type="presParOf" srcId="{A500FFF7-2DFE-495B-8A96-38419D1B644C}" destId="{503E98D8-270E-4AF2-A0A9-7BF8E7CD4588}" srcOrd="0" destOrd="0" presId="urn:microsoft.com/office/officeart/2005/8/layout/vList2"/>
    <dgm:cxn modelId="{B1FAD08F-EE87-4EBC-976C-8B7CB75D5EF6}" type="presParOf" srcId="{A500FFF7-2DFE-495B-8A96-38419D1B644C}" destId="{9C7FC8B7-2EEC-4D55-898D-56BAD451B44B}" srcOrd="1" destOrd="0" presId="urn:microsoft.com/office/officeart/2005/8/layout/vList2"/>
    <dgm:cxn modelId="{5E400FC1-1471-4CF4-8A22-61162A610B47}" type="presParOf" srcId="{A500FFF7-2DFE-495B-8A96-38419D1B644C}" destId="{CDD190E0-B814-4B29-A40B-4BD9581A0B80}" srcOrd="2" destOrd="0" presId="urn:microsoft.com/office/officeart/2005/8/layout/vList2"/>
    <dgm:cxn modelId="{9AC80656-6039-4C36-A160-8B7405C93B6C}" type="presParOf" srcId="{A500FFF7-2DFE-495B-8A96-38419D1B644C}" destId="{C932C796-2E3A-4237-A4FC-D2A4F3BD9513}" srcOrd="3" destOrd="0" presId="urn:microsoft.com/office/officeart/2005/8/layout/vList2"/>
    <dgm:cxn modelId="{44763086-CD6C-4441-B198-C639FADBE270}" type="presParOf" srcId="{A500FFF7-2DFE-495B-8A96-38419D1B644C}" destId="{7E367438-71B1-4566-8021-B0A084A87C12}" srcOrd="4" destOrd="0" presId="urn:microsoft.com/office/officeart/2005/8/layout/vList2"/>
    <dgm:cxn modelId="{6E09595B-430D-4C7A-A25E-D29A199E21EF}" type="presParOf" srcId="{A500FFF7-2DFE-495B-8A96-38419D1B644C}" destId="{517FA19E-4E3A-4277-BA35-E889758942EC}" srcOrd="5"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D1CF6E-5703-4604-96E4-30D04F7EB0A8}"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ru-RU"/>
        </a:p>
      </dgm:t>
    </dgm:pt>
    <dgm:pt modelId="{2DD3C9C1-8D40-4062-ABE3-D2C672E0AE72}">
      <dgm:prSet phldrT="[Text]">
        <dgm:style>
          <a:lnRef idx="0">
            <a:schemeClr val="accent2"/>
          </a:lnRef>
          <a:fillRef idx="3">
            <a:schemeClr val="accent2"/>
          </a:fillRef>
          <a:effectRef idx="3">
            <a:schemeClr val="accent2"/>
          </a:effectRef>
          <a:fontRef idx="minor">
            <a:schemeClr val="lt1"/>
          </a:fontRef>
        </dgm:style>
      </dgm:prSet>
      <dgm:spPr/>
      <dgm:t>
        <a:bodyPr/>
        <a:lstStyle/>
        <a:p>
          <a:r>
            <a:rPr lang="ru-RU" b="1" dirty="0" smtClean="0">
              <a:solidFill>
                <a:srgbClr val="FFFF00"/>
              </a:solidFill>
              <a:latin typeface="Arial" pitchFamily="34" charset="0"/>
              <a:cs typeface="Arial" pitchFamily="34" charset="0"/>
            </a:rPr>
            <a:t>1. </a:t>
          </a:r>
          <a:r>
            <a:rPr lang="ru-RU" b="1" dirty="0" smtClean="0">
              <a:solidFill>
                <a:srgbClr val="FFFFFF"/>
              </a:solidFill>
              <a:latin typeface="Arial" pitchFamily="34" charset="0"/>
              <a:cs typeface="Arial" pitchFamily="34" charset="0"/>
            </a:rPr>
            <a:t>Подкапывающие устройства</a:t>
          </a:r>
          <a:endParaRPr lang="ru-RU" b="1" dirty="0">
            <a:solidFill>
              <a:srgbClr val="FFFFFF"/>
            </a:solidFill>
            <a:latin typeface="Arial" pitchFamily="34" charset="0"/>
            <a:cs typeface="Arial" pitchFamily="34" charset="0"/>
          </a:endParaRPr>
        </a:p>
      </dgm:t>
    </dgm:pt>
    <dgm:pt modelId="{6DBADFA7-9AEB-4582-B361-3706F14595F5}" type="parTrans" cxnId="{C08B037B-0DED-4A33-BBDB-5E214B8A369A}">
      <dgm:prSet/>
      <dgm:spPr/>
      <dgm:t>
        <a:bodyPr/>
        <a:lstStyle/>
        <a:p>
          <a:endParaRPr lang="ru-RU">
            <a:solidFill>
              <a:schemeClr val="tx1"/>
            </a:solidFill>
            <a:latin typeface="Arial" pitchFamily="34" charset="0"/>
            <a:cs typeface="Arial" pitchFamily="34" charset="0"/>
          </a:endParaRPr>
        </a:p>
      </dgm:t>
    </dgm:pt>
    <dgm:pt modelId="{A0B5D9D1-AB5F-440A-8657-64431EE03898}" type="sibTrans" cxnId="{C08B037B-0DED-4A33-BBDB-5E214B8A369A}">
      <dgm:prSet/>
      <dgm:spPr/>
      <dgm:t>
        <a:bodyPr/>
        <a:lstStyle/>
        <a:p>
          <a:endParaRPr lang="ru-RU">
            <a:solidFill>
              <a:schemeClr val="tx1"/>
            </a:solidFill>
            <a:latin typeface="Arial" pitchFamily="34" charset="0"/>
            <a:cs typeface="Arial" pitchFamily="34" charset="0"/>
          </a:endParaRPr>
        </a:p>
      </dgm:t>
    </dgm:pt>
    <dgm:pt modelId="{CCAB2681-010F-4775-B804-CF9175C5847B}">
      <dgm:prSet phldrT="[Text]" custT="1"/>
      <dgm:spPr/>
      <dgm:t>
        <a:bodyPr/>
        <a:lstStyle/>
        <a:p>
          <a:r>
            <a:rPr lang="ru-RU" sz="2400" dirty="0" err="1" smtClean="0">
              <a:solidFill>
                <a:schemeClr val="tx1"/>
              </a:solidFill>
              <a:latin typeface="Arial" pitchFamily="34" charset="0"/>
              <a:cs typeface="Arial" pitchFamily="34" charset="0"/>
            </a:rPr>
            <a:t>Лемехи</a:t>
          </a:r>
          <a:endParaRPr lang="ru-RU" sz="2400" dirty="0">
            <a:solidFill>
              <a:schemeClr val="tx1"/>
            </a:solidFill>
            <a:latin typeface="Arial" pitchFamily="34" charset="0"/>
            <a:cs typeface="Arial" pitchFamily="34" charset="0"/>
          </a:endParaRPr>
        </a:p>
      </dgm:t>
    </dgm:pt>
    <dgm:pt modelId="{D2DAA891-9FE6-4E64-B95C-67E80DFF0F4F}" type="parTrans" cxnId="{42AFF672-1A13-48F2-AFD9-1AFBB2471A9C}">
      <dgm:prSet/>
      <dgm:spPr/>
      <dgm:t>
        <a:bodyPr/>
        <a:lstStyle/>
        <a:p>
          <a:endParaRPr lang="ru-RU">
            <a:solidFill>
              <a:schemeClr val="tx1"/>
            </a:solidFill>
            <a:latin typeface="Arial" pitchFamily="34" charset="0"/>
            <a:cs typeface="Arial" pitchFamily="34" charset="0"/>
          </a:endParaRPr>
        </a:p>
      </dgm:t>
    </dgm:pt>
    <dgm:pt modelId="{DEE0995D-1D4B-403B-A5DC-A7405E2C0E4D}" type="sibTrans" cxnId="{42AFF672-1A13-48F2-AFD9-1AFBB2471A9C}">
      <dgm:prSet/>
      <dgm:spPr/>
      <dgm:t>
        <a:bodyPr/>
        <a:lstStyle/>
        <a:p>
          <a:endParaRPr lang="ru-RU">
            <a:solidFill>
              <a:schemeClr val="tx1"/>
            </a:solidFill>
            <a:latin typeface="Arial" pitchFamily="34" charset="0"/>
            <a:cs typeface="Arial" pitchFamily="34" charset="0"/>
          </a:endParaRPr>
        </a:p>
      </dgm:t>
    </dgm:pt>
    <dgm:pt modelId="{D3CF8332-8C92-4209-A4C2-9AD467B362BE}">
      <dgm:prSet phldrT="[Text]">
        <dgm:style>
          <a:lnRef idx="0">
            <a:schemeClr val="accent1"/>
          </a:lnRef>
          <a:fillRef idx="3">
            <a:schemeClr val="accent1"/>
          </a:fillRef>
          <a:effectRef idx="3">
            <a:schemeClr val="accent1"/>
          </a:effectRef>
          <a:fontRef idx="minor">
            <a:schemeClr val="lt1"/>
          </a:fontRef>
        </dgm:style>
      </dgm:prSet>
      <dgm:spPr/>
      <dgm:t>
        <a:bodyPr/>
        <a:lstStyle/>
        <a:p>
          <a:r>
            <a:rPr lang="ru-RU" b="1" dirty="0" smtClean="0">
              <a:solidFill>
                <a:srgbClr val="FFFF00"/>
              </a:solidFill>
              <a:latin typeface="Arial" pitchFamily="34" charset="0"/>
              <a:cs typeface="Arial" pitchFamily="34" charset="0"/>
            </a:rPr>
            <a:t>2. </a:t>
          </a:r>
          <a:r>
            <a:rPr lang="ru-RU" b="1" dirty="0" smtClean="0">
              <a:solidFill>
                <a:schemeClr val="tx1"/>
              </a:solidFill>
              <a:latin typeface="Arial" pitchFamily="34" charset="0"/>
              <a:cs typeface="Arial" pitchFamily="34" charset="0"/>
            </a:rPr>
            <a:t>Сепарирующие устройства</a:t>
          </a:r>
          <a:endParaRPr lang="ru-RU" b="1" dirty="0">
            <a:solidFill>
              <a:schemeClr val="tx1"/>
            </a:solidFill>
            <a:latin typeface="Arial" pitchFamily="34" charset="0"/>
            <a:cs typeface="Arial" pitchFamily="34" charset="0"/>
          </a:endParaRPr>
        </a:p>
      </dgm:t>
    </dgm:pt>
    <dgm:pt modelId="{DC7AFA43-F385-4741-9AC1-54F6060FBD41}" type="parTrans" cxnId="{67096CE8-7AC6-45BB-90D4-7BE7C648AF3E}">
      <dgm:prSet/>
      <dgm:spPr/>
      <dgm:t>
        <a:bodyPr/>
        <a:lstStyle/>
        <a:p>
          <a:endParaRPr lang="ru-RU">
            <a:solidFill>
              <a:schemeClr val="tx1"/>
            </a:solidFill>
            <a:latin typeface="Arial" pitchFamily="34" charset="0"/>
            <a:cs typeface="Arial" pitchFamily="34" charset="0"/>
          </a:endParaRPr>
        </a:p>
      </dgm:t>
    </dgm:pt>
    <dgm:pt modelId="{513CA275-31AA-41B7-B901-19D7416AD353}" type="sibTrans" cxnId="{67096CE8-7AC6-45BB-90D4-7BE7C648AF3E}">
      <dgm:prSet/>
      <dgm:spPr/>
      <dgm:t>
        <a:bodyPr/>
        <a:lstStyle/>
        <a:p>
          <a:endParaRPr lang="ru-RU">
            <a:solidFill>
              <a:schemeClr val="tx1"/>
            </a:solidFill>
            <a:latin typeface="Arial" pitchFamily="34" charset="0"/>
            <a:cs typeface="Arial" pitchFamily="34" charset="0"/>
          </a:endParaRPr>
        </a:p>
      </dgm:t>
    </dgm:pt>
    <dgm:pt modelId="{625304E5-E22A-41A0-8008-FC7A61966CC1}">
      <dgm:prSet phldrT="[Text]" custT="1"/>
      <dgm:spPr/>
      <dgm:t>
        <a:bodyPr/>
        <a:lstStyle/>
        <a:p>
          <a:r>
            <a:rPr lang="ru-RU" sz="2400" dirty="0" smtClean="0">
              <a:solidFill>
                <a:schemeClr val="tx1"/>
              </a:solidFill>
              <a:latin typeface="Arial" pitchFamily="34" charset="0"/>
              <a:cs typeface="Arial" pitchFamily="34" charset="0"/>
            </a:rPr>
            <a:t>Прутковые элеваторы</a:t>
          </a:r>
          <a:endParaRPr lang="ru-RU" sz="2400" dirty="0">
            <a:solidFill>
              <a:schemeClr val="tx1"/>
            </a:solidFill>
            <a:latin typeface="Arial" pitchFamily="34" charset="0"/>
            <a:cs typeface="Arial" pitchFamily="34" charset="0"/>
          </a:endParaRPr>
        </a:p>
      </dgm:t>
    </dgm:pt>
    <dgm:pt modelId="{DCDF141A-2A1B-423E-A581-DE8612BAC3B3}" type="parTrans" cxnId="{5FB941C0-6E3F-465A-A3AF-777BF958F888}">
      <dgm:prSet/>
      <dgm:spPr/>
      <dgm:t>
        <a:bodyPr/>
        <a:lstStyle/>
        <a:p>
          <a:endParaRPr lang="ru-RU">
            <a:solidFill>
              <a:schemeClr val="tx1"/>
            </a:solidFill>
            <a:latin typeface="Arial" pitchFamily="34" charset="0"/>
            <a:cs typeface="Arial" pitchFamily="34" charset="0"/>
          </a:endParaRPr>
        </a:p>
      </dgm:t>
    </dgm:pt>
    <dgm:pt modelId="{9EA8D69F-E90E-4DA1-AE54-F87180F8BADA}" type="sibTrans" cxnId="{5FB941C0-6E3F-465A-A3AF-777BF958F888}">
      <dgm:prSet/>
      <dgm:spPr/>
      <dgm:t>
        <a:bodyPr/>
        <a:lstStyle/>
        <a:p>
          <a:endParaRPr lang="ru-RU">
            <a:solidFill>
              <a:schemeClr val="tx1"/>
            </a:solidFill>
            <a:latin typeface="Arial" pitchFamily="34" charset="0"/>
            <a:cs typeface="Arial" pitchFamily="34" charset="0"/>
          </a:endParaRPr>
        </a:p>
      </dgm:t>
    </dgm:pt>
    <dgm:pt modelId="{13F1DB12-7C8C-4D71-88F0-E709EB49A508}">
      <dgm:prSet phldrT="[Text]">
        <dgm:style>
          <a:lnRef idx="1">
            <a:schemeClr val="accent6"/>
          </a:lnRef>
          <a:fillRef idx="2">
            <a:schemeClr val="accent6"/>
          </a:fillRef>
          <a:effectRef idx="1">
            <a:schemeClr val="accent6"/>
          </a:effectRef>
          <a:fontRef idx="minor">
            <a:schemeClr val="dk1"/>
          </a:fontRef>
        </dgm:style>
      </dgm:prSet>
      <dgm:spPr/>
      <dgm:t>
        <a:bodyPr/>
        <a:lstStyle/>
        <a:p>
          <a:r>
            <a:rPr lang="ru-RU" b="1" dirty="0" smtClean="0">
              <a:solidFill>
                <a:schemeClr val="tx1"/>
              </a:solidFill>
              <a:latin typeface="Arial" pitchFamily="34" charset="0"/>
              <a:cs typeface="Arial" pitchFamily="34" charset="0"/>
            </a:rPr>
            <a:t>3. Устройства для разрушения комков, отрыва клубней и удаления примесей</a:t>
          </a:r>
          <a:endParaRPr lang="ru-RU" b="1" dirty="0">
            <a:solidFill>
              <a:schemeClr val="tx1"/>
            </a:solidFill>
            <a:latin typeface="Arial" pitchFamily="34" charset="0"/>
            <a:cs typeface="Arial" pitchFamily="34" charset="0"/>
          </a:endParaRPr>
        </a:p>
      </dgm:t>
    </dgm:pt>
    <dgm:pt modelId="{8C710925-DC60-4EF6-BEF9-99AAEBD7E986}" type="parTrans" cxnId="{973A8C18-B34C-44AC-BED8-26A793D1CFB4}">
      <dgm:prSet/>
      <dgm:spPr/>
      <dgm:t>
        <a:bodyPr/>
        <a:lstStyle/>
        <a:p>
          <a:endParaRPr lang="ru-RU">
            <a:solidFill>
              <a:schemeClr val="tx1"/>
            </a:solidFill>
          </a:endParaRPr>
        </a:p>
      </dgm:t>
    </dgm:pt>
    <dgm:pt modelId="{6842B317-3148-4779-A9CE-E7A88CD862D7}" type="sibTrans" cxnId="{973A8C18-B34C-44AC-BED8-26A793D1CFB4}">
      <dgm:prSet/>
      <dgm:spPr/>
      <dgm:t>
        <a:bodyPr/>
        <a:lstStyle/>
        <a:p>
          <a:endParaRPr lang="ru-RU">
            <a:solidFill>
              <a:schemeClr val="tx1"/>
            </a:solidFill>
          </a:endParaRPr>
        </a:p>
      </dgm:t>
    </dgm:pt>
    <dgm:pt modelId="{D9878AB6-BB3B-4ABD-ADCF-452F20192310}">
      <dgm:prSet phldrT="[Text]" custT="1"/>
      <dgm:spPr/>
      <dgm:t>
        <a:bodyPr/>
        <a:lstStyle/>
        <a:p>
          <a:r>
            <a:rPr lang="ru-RU" sz="2400" dirty="0" err="1" smtClean="0">
              <a:solidFill>
                <a:schemeClr val="tx1"/>
              </a:solidFill>
              <a:latin typeface="Arial" pitchFamily="34" charset="0"/>
              <a:cs typeface="Arial" pitchFamily="34" charset="0"/>
            </a:rPr>
            <a:t>Комкодавители</a:t>
          </a:r>
          <a:endParaRPr lang="ru-RU" sz="2400" dirty="0">
            <a:solidFill>
              <a:schemeClr val="tx1"/>
            </a:solidFill>
            <a:latin typeface="Arial" pitchFamily="34" charset="0"/>
            <a:cs typeface="Arial" pitchFamily="34" charset="0"/>
          </a:endParaRPr>
        </a:p>
      </dgm:t>
    </dgm:pt>
    <dgm:pt modelId="{B2E8DBA5-9BDE-46AE-A31D-043F8F572D8F}" type="parTrans" cxnId="{27A27ACA-8948-44A4-A680-B1846DA168B7}">
      <dgm:prSet/>
      <dgm:spPr/>
      <dgm:t>
        <a:bodyPr/>
        <a:lstStyle/>
        <a:p>
          <a:endParaRPr lang="ru-RU">
            <a:solidFill>
              <a:schemeClr val="tx1"/>
            </a:solidFill>
          </a:endParaRPr>
        </a:p>
      </dgm:t>
    </dgm:pt>
    <dgm:pt modelId="{AC3886B2-CABC-49F4-8B62-F11D100981A2}" type="sibTrans" cxnId="{27A27ACA-8948-44A4-A680-B1846DA168B7}">
      <dgm:prSet/>
      <dgm:spPr/>
      <dgm:t>
        <a:bodyPr/>
        <a:lstStyle/>
        <a:p>
          <a:endParaRPr lang="ru-RU">
            <a:solidFill>
              <a:schemeClr val="tx1"/>
            </a:solidFill>
          </a:endParaRPr>
        </a:p>
      </dgm:t>
    </dgm:pt>
    <dgm:pt modelId="{EB46970E-5C01-4FFC-8CE5-B654E8B78203}">
      <dgm:prSet phldrT="[Text]" custT="1"/>
      <dgm:spPr/>
      <dgm:t>
        <a:bodyPr/>
        <a:lstStyle/>
        <a:p>
          <a:r>
            <a:rPr lang="ru-RU" sz="2400" dirty="0" smtClean="0">
              <a:solidFill>
                <a:schemeClr val="tx1"/>
              </a:solidFill>
              <a:latin typeface="Arial" pitchFamily="34" charset="0"/>
              <a:cs typeface="Arial" pitchFamily="34" charset="0"/>
            </a:rPr>
            <a:t>Диски, шнеки и роторы </a:t>
          </a:r>
          <a:endParaRPr lang="ru-RU" sz="2400" dirty="0">
            <a:solidFill>
              <a:schemeClr val="tx1"/>
            </a:solidFill>
            <a:latin typeface="Arial" pitchFamily="34" charset="0"/>
            <a:cs typeface="Arial" pitchFamily="34" charset="0"/>
          </a:endParaRPr>
        </a:p>
      </dgm:t>
    </dgm:pt>
    <dgm:pt modelId="{D49F1BFD-166A-4B50-B651-2729396C8C53}" type="parTrans" cxnId="{D2A80DC3-1D36-4564-8580-A0F17D0D2689}">
      <dgm:prSet/>
      <dgm:spPr/>
      <dgm:t>
        <a:bodyPr/>
        <a:lstStyle/>
        <a:p>
          <a:endParaRPr lang="ru-RU"/>
        </a:p>
      </dgm:t>
    </dgm:pt>
    <dgm:pt modelId="{57A36B6C-74A8-4EBF-8A7D-CCDF0941DB97}" type="sibTrans" cxnId="{D2A80DC3-1D36-4564-8580-A0F17D0D2689}">
      <dgm:prSet/>
      <dgm:spPr/>
      <dgm:t>
        <a:bodyPr/>
        <a:lstStyle/>
        <a:p>
          <a:endParaRPr lang="ru-RU"/>
        </a:p>
      </dgm:t>
    </dgm:pt>
    <dgm:pt modelId="{3B449C5F-B325-4966-ACDB-95AB2D3D7D4C}">
      <dgm:prSet phldrT="[Text]" custT="1"/>
      <dgm:spPr/>
      <dgm:t>
        <a:bodyPr/>
        <a:lstStyle/>
        <a:p>
          <a:r>
            <a:rPr lang="ru-RU" sz="2400" dirty="0" smtClean="0">
              <a:solidFill>
                <a:schemeClr val="tx1"/>
              </a:solidFill>
              <a:latin typeface="Arial" pitchFamily="34" charset="0"/>
              <a:cs typeface="Arial" pitchFamily="34" charset="0"/>
            </a:rPr>
            <a:t>Грохоты</a:t>
          </a:r>
          <a:endParaRPr lang="ru-RU" sz="2400" dirty="0">
            <a:solidFill>
              <a:schemeClr val="tx1"/>
            </a:solidFill>
            <a:latin typeface="Arial" pitchFamily="34" charset="0"/>
            <a:cs typeface="Arial" pitchFamily="34" charset="0"/>
          </a:endParaRPr>
        </a:p>
      </dgm:t>
    </dgm:pt>
    <dgm:pt modelId="{984BF4E9-D8DE-49D7-ADA4-4E6E2768E5EF}" type="parTrans" cxnId="{49199500-BDB7-40BA-9597-BB5E46CE2A7F}">
      <dgm:prSet/>
      <dgm:spPr/>
      <dgm:t>
        <a:bodyPr/>
        <a:lstStyle/>
        <a:p>
          <a:endParaRPr lang="ru-RU"/>
        </a:p>
      </dgm:t>
    </dgm:pt>
    <dgm:pt modelId="{535C3E61-D009-462E-9F90-B12767B2A144}" type="sibTrans" cxnId="{49199500-BDB7-40BA-9597-BB5E46CE2A7F}">
      <dgm:prSet/>
      <dgm:spPr/>
      <dgm:t>
        <a:bodyPr/>
        <a:lstStyle/>
        <a:p>
          <a:endParaRPr lang="ru-RU"/>
        </a:p>
      </dgm:t>
    </dgm:pt>
    <dgm:pt modelId="{955234CC-5595-4D95-8B6E-A5D4896E4B64}">
      <dgm:prSet phldrT="[Text]" custT="1"/>
      <dgm:spPr/>
      <dgm:t>
        <a:bodyPr/>
        <a:lstStyle/>
        <a:p>
          <a:r>
            <a:rPr lang="ru-RU" sz="2400" dirty="0" smtClean="0">
              <a:solidFill>
                <a:schemeClr val="tx1"/>
              </a:solidFill>
              <a:latin typeface="Arial" pitchFamily="34" charset="0"/>
              <a:cs typeface="Arial" pitchFamily="34" charset="0"/>
            </a:rPr>
            <a:t>Сепараторы</a:t>
          </a:r>
          <a:endParaRPr lang="ru-RU" sz="2000" dirty="0">
            <a:solidFill>
              <a:schemeClr val="tx1"/>
            </a:solidFill>
            <a:latin typeface="Arial" pitchFamily="34" charset="0"/>
            <a:cs typeface="Arial" pitchFamily="34" charset="0"/>
          </a:endParaRPr>
        </a:p>
      </dgm:t>
    </dgm:pt>
    <dgm:pt modelId="{F11BDACD-FD96-428F-9EDC-BDAF351660C9}" type="parTrans" cxnId="{5EDC690E-478E-4B47-B058-52617DC397DD}">
      <dgm:prSet/>
      <dgm:spPr/>
      <dgm:t>
        <a:bodyPr/>
        <a:lstStyle/>
        <a:p>
          <a:endParaRPr lang="ru-RU"/>
        </a:p>
      </dgm:t>
    </dgm:pt>
    <dgm:pt modelId="{5DA8BC98-1088-4F1A-BF64-67656958F947}" type="sibTrans" cxnId="{5EDC690E-478E-4B47-B058-52617DC397DD}">
      <dgm:prSet/>
      <dgm:spPr/>
      <dgm:t>
        <a:bodyPr/>
        <a:lstStyle/>
        <a:p>
          <a:endParaRPr lang="ru-RU"/>
        </a:p>
      </dgm:t>
    </dgm:pt>
    <dgm:pt modelId="{58101946-D4C0-44DA-A8B2-9178566ADC95}">
      <dgm:prSet phldrT="[Text]" custT="1"/>
      <dgm:spPr/>
      <dgm:t>
        <a:bodyPr/>
        <a:lstStyle/>
        <a:p>
          <a:r>
            <a:rPr lang="ru-RU" sz="2400" dirty="0" smtClean="0">
              <a:solidFill>
                <a:schemeClr val="tx1"/>
              </a:solidFill>
              <a:latin typeface="Arial" pitchFamily="34" charset="0"/>
              <a:cs typeface="Arial" pitchFamily="34" charset="0"/>
            </a:rPr>
            <a:t>Горки</a:t>
          </a:r>
          <a:endParaRPr lang="ru-RU" sz="2400" dirty="0">
            <a:solidFill>
              <a:schemeClr val="tx1"/>
            </a:solidFill>
            <a:latin typeface="Arial" pitchFamily="34" charset="0"/>
            <a:cs typeface="Arial" pitchFamily="34" charset="0"/>
          </a:endParaRPr>
        </a:p>
      </dgm:t>
    </dgm:pt>
    <dgm:pt modelId="{F0B1BC7A-0C80-4D24-BA62-0D295A28F9ED}" type="parTrans" cxnId="{7439CD58-168D-4BB0-8A79-EB2BD0107889}">
      <dgm:prSet/>
      <dgm:spPr/>
      <dgm:t>
        <a:bodyPr/>
        <a:lstStyle/>
        <a:p>
          <a:endParaRPr lang="ru-RU"/>
        </a:p>
      </dgm:t>
    </dgm:pt>
    <dgm:pt modelId="{6170C421-0222-41EF-8521-EE599646B165}" type="sibTrans" cxnId="{7439CD58-168D-4BB0-8A79-EB2BD0107889}">
      <dgm:prSet/>
      <dgm:spPr/>
      <dgm:t>
        <a:bodyPr/>
        <a:lstStyle/>
        <a:p>
          <a:endParaRPr lang="ru-RU"/>
        </a:p>
      </dgm:t>
    </dgm:pt>
    <dgm:pt modelId="{190349CF-13F7-4A29-A246-7E796F64D8F1}">
      <dgm:prSet phldrT="[Text]" custT="1"/>
      <dgm:spPr/>
      <dgm:t>
        <a:bodyPr/>
        <a:lstStyle/>
        <a:p>
          <a:r>
            <a:rPr lang="ru-RU" sz="2400" dirty="0" smtClean="0">
              <a:solidFill>
                <a:schemeClr val="tx1"/>
              </a:solidFill>
              <a:latin typeface="Arial" pitchFamily="34" charset="0"/>
              <a:cs typeface="Arial" pitchFamily="34" charset="0"/>
            </a:rPr>
            <a:t>Переборочные столы</a:t>
          </a:r>
          <a:endParaRPr lang="ru-RU" sz="2400" dirty="0">
            <a:solidFill>
              <a:schemeClr val="tx1"/>
            </a:solidFill>
            <a:latin typeface="Arial" pitchFamily="34" charset="0"/>
            <a:cs typeface="Arial" pitchFamily="34" charset="0"/>
          </a:endParaRPr>
        </a:p>
      </dgm:t>
    </dgm:pt>
    <dgm:pt modelId="{4697C53F-7BB0-4F23-A2FD-FE5073E7B9C1}" type="parTrans" cxnId="{3BE74A6F-7506-4CF5-8A17-545DDD642AC9}">
      <dgm:prSet/>
      <dgm:spPr/>
      <dgm:t>
        <a:bodyPr/>
        <a:lstStyle/>
        <a:p>
          <a:endParaRPr lang="ru-RU"/>
        </a:p>
      </dgm:t>
    </dgm:pt>
    <dgm:pt modelId="{2CC934A1-6854-4EE0-8993-88A70BEF1D2B}" type="sibTrans" cxnId="{3BE74A6F-7506-4CF5-8A17-545DDD642AC9}">
      <dgm:prSet/>
      <dgm:spPr/>
      <dgm:t>
        <a:bodyPr/>
        <a:lstStyle/>
        <a:p>
          <a:endParaRPr lang="ru-RU"/>
        </a:p>
      </dgm:t>
    </dgm:pt>
    <dgm:pt modelId="{16994F7A-42DF-44B5-8F96-25E5D3DE2590}" type="pres">
      <dgm:prSet presAssocID="{23D1CF6E-5703-4604-96E4-30D04F7EB0A8}" presName="linear" presStyleCnt="0">
        <dgm:presLayoutVars>
          <dgm:animLvl val="lvl"/>
          <dgm:resizeHandles val="exact"/>
        </dgm:presLayoutVars>
      </dgm:prSet>
      <dgm:spPr/>
      <dgm:t>
        <a:bodyPr/>
        <a:lstStyle/>
        <a:p>
          <a:endParaRPr lang="ru-RU"/>
        </a:p>
      </dgm:t>
    </dgm:pt>
    <dgm:pt modelId="{322298E4-3C8C-4A41-AB47-8DCA48A9A1CF}" type="pres">
      <dgm:prSet presAssocID="{2DD3C9C1-8D40-4062-ABE3-D2C672E0AE72}" presName="parentText" presStyleLbl="node1" presStyleIdx="0" presStyleCnt="3" custScaleY="64609" custLinFactNeighborX="-287" custLinFactNeighborY="-1655">
        <dgm:presLayoutVars>
          <dgm:chMax val="0"/>
          <dgm:bulletEnabled val="1"/>
        </dgm:presLayoutVars>
      </dgm:prSet>
      <dgm:spPr/>
      <dgm:t>
        <a:bodyPr/>
        <a:lstStyle/>
        <a:p>
          <a:endParaRPr lang="ru-RU"/>
        </a:p>
      </dgm:t>
    </dgm:pt>
    <dgm:pt modelId="{E53FF08A-0277-4B36-B834-2DDE16791CB3}" type="pres">
      <dgm:prSet presAssocID="{2DD3C9C1-8D40-4062-ABE3-D2C672E0AE72}" presName="childText" presStyleLbl="revTx" presStyleIdx="0" presStyleCnt="3">
        <dgm:presLayoutVars>
          <dgm:bulletEnabled val="1"/>
        </dgm:presLayoutVars>
      </dgm:prSet>
      <dgm:spPr/>
      <dgm:t>
        <a:bodyPr/>
        <a:lstStyle/>
        <a:p>
          <a:endParaRPr lang="ru-RU"/>
        </a:p>
      </dgm:t>
    </dgm:pt>
    <dgm:pt modelId="{4EDEA1E9-EFCB-4265-8D4E-A674E77A7CCD}" type="pres">
      <dgm:prSet presAssocID="{D3CF8332-8C92-4209-A4C2-9AD467B362BE}" presName="parentText" presStyleLbl="node1" presStyleIdx="1" presStyleCnt="3" custScaleY="53589">
        <dgm:presLayoutVars>
          <dgm:chMax val="0"/>
          <dgm:bulletEnabled val="1"/>
        </dgm:presLayoutVars>
      </dgm:prSet>
      <dgm:spPr/>
      <dgm:t>
        <a:bodyPr/>
        <a:lstStyle/>
        <a:p>
          <a:endParaRPr lang="ru-RU"/>
        </a:p>
      </dgm:t>
    </dgm:pt>
    <dgm:pt modelId="{5B33FF7C-D95C-4AEE-9A37-14A9344E8ECD}" type="pres">
      <dgm:prSet presAssocID="{D3CF8332-8C92-4209-A4C2-9AD467B362BE}" presName="childText" presStyleLbl="revTx" presStyleIdx="1" presStyleCnt="3">
        <dgm:presLayoutVars>
          <dgm:bulletEnabled val="1"/>
        </dgm:presLayoutVars>
      </dgm:prSet>
      <dgm:spPr/>
      <dgm:t>
        <a:bodyPr/>
        <a:lstStyle/>
        <a:p>
          <a:endParaRPr lang="ru-RU"/>
        </a:p>
      </dgm:t>
    </dgm:pt>
    <dgm:pt modelId="{B734D3C7-6524-41D8-9862-58E1045A7EF4}" type="pres">
      <dgm:prSet presAssocID="{13F1DB12-7C8C-4D71-88F0-E709EB49A508}" presName="parentText" presStyleLbl="node1" presStyleIdx="2" presStyleCnt="3" custScaleY="86022">
        <dgm:presLayoutVars>
          <dgm:chMax val="0"/>
          <dgm:bulletEnabled val="1"/>
        </dgm:presLayoutVars>
      </dgm:prSet>
      <dgm:spPr/>
      <dgm:t>
        <a:bodyPr/>
        <a:lstStyle/>
        <a:p>
          <a:endParaRPr lang="ru-RU"/>
        </a:p>
      </dgm:t>
    </dgm:pt>
    <dgm:pt modelId="{EFF130A2-2E7D-493C-935E-1CC6A2D8D308}" type="pres">
      <dgm:prSet presAssocID="{13F1DB12-7C8C-4D71-88F0-E709EB49A508}" presName="childText" presStyleLbl="revTx" presStyleIdx="2" presStyleCnt="3">
        <dgm:presLayoutVars>
          <dgm:bulletEnabled val="1"/>
        </dgm:presLayoutVars>
      </dgm:prSet>
      <dgm:spPr/>
      <dgm:t>
        <a:bodyPr/>
        <a:lstStyle/>
        <a:p>
          <a:endParaRPr lang="ru-RU"/>
        </a:p>
      </dgm:t>
    </dgm:pt>
  </dgm:ptLst>
  <dgm:cxnLst>
    <dgm:cxn modelId="{AEB460E9-4113-4F6A-866B-0E17068B01C7}" type="presOf" srcId="{23D1CF6E-5703-4604-96E4-30D04F7EB0A8}" destId="{16994F7A-42DF-44B5-8F96-25E5D3DE2590}" srcOrd="0" destOrd="0" presId="urn:microsoft.com/office/officeart/2005/8/layout/vList2"/>
    <dgm:cxn modelId="{27A27ACA-8948-44A4-A680-B1846DA168B7}" srcId="{13F1DB12-7C8C-4D71-88F0-E709EB49A508}" destId="{D9878AB6-BB3B-4ABD-ADCF-452F20192310}" srcOrd="0" destOrd="0" parTransId="{B2E8DBA5-9BDE-46AE-A31D-043F8F572D8F}" sibTransId="{AC3886B2-CABC-49F4-8B62-F11D100981A2}"/>
    <dgm:cxn modelId="{DA136150-E091-4E36-B6C5-69CCEA1D4157}" type="presOf" srcId="{2DD3C9C1-8D40-4062-ABE3-D2C672E0AE72}" destId="{322298E4-3C8C-4A41-AB47-8DCA48A9A1CF}" srcOrd="0" destOrd="0" presId="urn:microsoft.com/office/officeart/2005/8/layout/vList2"/>
    <dgm:cxn modelId="{34FCC69D-CB83-4C36-8729-C4338B8B7BF4}" type="presOf" srcId="{D9878AB6-BB3B-4ABD-ADCF-452F20192310}" destId="{EFF130A2-2E7D-493C-935E-1CC6A2D8D308}" srcOrd="0" destOrd="0" presId="urn:microsoft.com/office/officeart/2005/8/layout/vList2"/>
    <dgm:cxn modelId="{57AEB1BB-A56A-42A9-9FEE-61476CD1350E}" type="presOf" srcId="{955234CC-5595-4D95-8B6E-A5D4896E4B64}" destId="{5B33FF7C-D95C-4AEE-9A37-14A9344E8ECD}" srcOrd="0" destOrd="2" presId="urn:microsoft.com/office/officeart/2005/8/layout/vList2"/>
    <dgm:cxn modelId="{973A8C18-B34C-44AC-BED8-26A793D1CFB4}" srcId="{23D1CF6E-5703-4604-96E4-30D04F7EB0A8}" destId="{13F1DB12-7C8C-4D71-88F0-E709EB49A508}" srcOrd="2" destOrd="0" parTransId="{8C710925-DC60-4EF6-BEF9-99AAEBD7E986}" sibTransId="{6842B317-3148-4779-A9CE-E7A88CD862D7}"/>
    <dgm:cxn modelId="{67096CE8-7AC6-45BB-90D4-7BE7C648AF3E}" srcId="{23D1CF6E-5703-4604-96E4-30D04F7EB0A8}" destId="{D3CF8332-8C92-4209-A4C2-9AD467B362BE}" srcOrd="1" destOrd="0" parTransId="{DC7AFA43-F385-4741-9AC1-54F6060FBD41}" sibTransId="{513CA275-31AA-41B7-B901-19D7416AD353}"/>
    <dgm:cxn modelId="{3BE74A6F-7506-4CF5-8A17-545DDD642AC9}" srcId="{13F1DB12-7C8C-4D71-88F0-E709EB49A508}" destId="{190349CF-13F7-4A29-A246-7E796F64D8F1}" srcOrd="2" destOrd="0" parTransId="{4697C53F-7BB0-4F23-A2FD-FE5073E7B9C1}" sibTransId="{2CC934A1-6854-4EE0-8993-88A70BEF1D2B}"/>
    <dgm:cxn modelId="{5EDC690E-478E-4B47-B058-52617DC397DD}" srcId="{D3CF8332-8C92-4209-A4C2-9AD467B362BE}" destId="{955234CC-5595-4D95-8B6E-A5D4896E4B64}" srcOrd="2" destOrd="0" parTransId="{F11BDACD-FD96-428F-9EDC-BDAF351660C9}" sibTransId="{5DA8BC98-1088-4F1A-BF64-67656958F947}"/>
    <dgm:cxn modelId="{42AFF672-1A13-48F2-AFD9-1AFBB2471A9C}" srcId="{2DD3C9C1-8D40-4062-ABE3-D2C672E0AE72}" destId="{CCAB2681-010F-4775-B804-CF9175C5847B}" srcOrd="0" destOrd="0" parTransId="{D2DAA891-9FE6-4E64-B95C-67E80DFF0F4F}" sibTransId="{DEE0995D-1D4B-403B-A5DC-A7405E2C0E4D}"/>
    <dgm:cxn modelId="{CCDFB050-DEEE-4229-9DFD-B6BF5F9612DA}" type="presOf" srcId="{CCAB2681-010F-4775-B804-CF9175C5847B}" destId="{E53FF08A-0277-4B36-B834-2DDE16791CB3}" srcOrd="0" destOrd="0" presId="urn:microsoft.com/office/officeart/2005/8/layout/vList2"/>
    <dgm:cxn modelId="{057C464F-81BC-464C-AE18-47B84B4467FC}" type="presOf" srcId="{58101946-D4C0-44DA-A8B2-9178566ADC95}" destId="{EFF130A2-2E7D-493C-935E-1CC6A2D8D308}" srcOrd="0" destOrd="1" presId="urn:microsoft.com/office/officeart/2005/8/layout/vList2"/>
    <dgm:cxn modelId="{7439CD58-168D-4BB0-8A79-EB2BD0107889}" srcId="{13F1DB12-7C8C-4D71-88F0-E709EB49A508}" destId="{58101946-D4C0-44DA-A8B2-9178566ADC95}" srcOrd="1" destOrd="0" parTransId="{F0B1BC7A-0C80-4D24-BA62-0D295A28F9ED}" sibTransId="{6170C421-0222-41EF-8521-EE599646B165}"/>
    <dgm:cxn modelId="{50900640-D407-4950-AF5F-03635EEA1FB9}" type="presOf" srcId="{EB46970E-5C01-4FFC-8CE5-B654E8B78203}" destId="{E53FF08A-0277-4B36-B834-2DDE16791CB3}" srcOrd="0" destOrd="1" presId="urn:microsoft.com/office/officeart/2005/8/layout/vList2"/>
    <dgm:cxn modelId="{809D3E3F-6764-42CE-8090-46103ACF42B9}" type="presOf" srcId="{625304E5-E22A-41A0-8008-FC7A61966CC1}" destId="{5B33FF7C-D95C-4AEE-9A37-14A9344E8ECD}" srcOrd="0" destOrd="0" presId="urn:microsoft.com/office/officeart/2005/8/layout/vList2"/>
    <dgm:cxn modelId="{D891BC49-90CC-4EA1-9513-2EF88F1DE448}" type="presOf" srcId="{13F1DB12-7C8C-4D71-88F0-E709EB49A508}" destId="{B734D3C7-6524-41D8-9862-58E1045A7EF4}" srcOrd="0" destOrd="0" presId="urn:microsoft.com/office/officeart/2005/8/layout/vList2"/>
    <dgm:cxn modelId="{D2A80DC3-1D36-4564-8580-A0F17D0D2689}" srcId="{2DD3C9C1-8D40-4062-ABE3-D2C672E0AE72}" destId="{EB46970E-5C01-4FFC-8CE5-B654E8B78203}" srcOrd="1" destOrd="0" parTransId="{D49F1BFD-166A-4B50-B651-2729396C8C53}" sibTransId="{57A36B6C-74A8-4EBF-8A7D-CCDF0941DB97}"/>
    <dgm:cxn modelId="{C08B037B-0DED-4A33-BBDB-5E214B8A369A}" srcId="{23D1CF6E-5703-4604-96E4-30D04F7EB0A8}" destId="{2DD3C9C1-8D40-4062-ABE3-D2C672E0AE72}" srcOrd="0" destOrd="0" parTransId="{6DBADFA7-9AEB-4582-B361-3706F14595F5}" sibTransId="{A0B5D9D1-AB5F-440A-8657-64431EE03898}"/>
    <dgm:cxn modelId="{21A25900-A543-433F-88CD-7AE44B697623}" type="presOf" srcId="{190349CF-13F7-4A29-A246-7E796F64D8F1}" destId="{EFF130A2-2E7D-493C-935E-1CC6A2D8D308}" srcOrd="0" destOrd="2" presId="urn:microsoft.com/office/officeart/2005/8/layout/vList2"/>
    <dgm:cxn modelId="{49199500-BDB7-40BA-9597-BB5E46CE2A7F}" srcId="{D3CF8332-8C92-4209-A4C2-9AD467B362BE}" destId="{3B449C5F-B325-4966-ACDB-95AB2D3D7D4C}" srcOrd="1" destOrd="0" parTransId="{984BF4E9-D8DE-49D7-ADA4-4E6E2768E5EF}" sibTransId="{535C3E61-D009-462E-9F90-B12767B2A144}"/>
    <dgm:cxn modelId="{5FB941C0-6E3F-465A-A3AF-777BF958F888}" srcId="{D3CF8332-8C92-4209-A4C2-9AD467B362BE}" destId="{625304E5-E22A-41A0-8008-FC7A61966CC1}" srcOrd="0" destOrd="0" parTransId="{DCDF141A-2A1B-423E-A581-DE8612BAC3B3}" sibTransId="{9EA8D69F-E90E-4DA1-AE54-F87180F8BADA}"/>
    <dgm:cxn modelId="{8562BD24-54D0-4F9C-BCD0-8ADB21A2A38D}" type="presOf" srcId="{D3CF8332-8C92-4209-A4C2-9AD467B362BE}" destId="{4EDEA1E9-EFCB-4265-8D4E-A674E77A7CCD}" srcOrd="0" destOrd="0" presId="urn:microsoft.com/office/officeart/2005/8/layout/vList2"/>
    <dgm:cxn modelId="{EFCE5EDA-A73D-4807-87F1-372A147E6B9D}" type="presOf" srcId="{3B449C5F-B325-4966-ACDB-95AB2D3D7D4C}" destId="{5B33FF7C-D95C-4AEE-9A37-14A9344E8ECD}" srcOrd="0" destOrd="1" presId="urn:microsoft.com/office/officeart/2005/8/layout/vList2"/>
    <dgm:cxn modelId="{7B40328D-8DB2-4622-B3CD-0F74CA22E7B0}" type="presParOf" srcId="{16994F7A-42DF-44B5-8F96-25E5D3DE2590}" destId="{322298E4-3C8C-4A41-AB47-8DCA48A9A1CF}" srcOrd="0" destOrd="0" presId="urn:microsoft.com/office/officeart/2005/8/layout/vList2"/>
    <dgm:cxn modelId="{8B24A049-293E-4FF3-B9BE-8D73EF2FCFF0}" type="presParOf" srcId="{16994F7A-42DF-44B5-8F96-25E5D3DE2590}" destId="{E53FF08A-0277-4B36-B834-2DDE16791CB3}" srcOrd="1" destOrd="0" presId="urn:microsoft.com/office/officeart/2005/8/layout/vList2"/>
    <dgm:cxn modelId="{6AD7338B-9B90-4FA4-A573-D829F43A9B0D}" type="presParOf" srcId="{16994F7A-42DF-44B5-8F96-25E5D3DE2590}" destId="{4EDEA1E9-EFCB-4265-8D4E-A674E77A7CCD}" srcOrd="2" destOrd="0" presId="urn:microsoft.com/office/officeart/2005/8/layout/vList2"/>
    <dgm:cxn modelId="{745C6C1B-B4EB-4105-841E-8E68A3675392}" type="presParOf" srcId="{16994F7A-42DF-44B5-8F96-25E5D3DE2590}" destId="{5B33FF7C-D95C-4AEE-9A37-14A9344E8ECD}" srcOrd="3" destOrd="0" presId="urn:microsoft.com/office/officeart/2005/8/layout/vList2"/>
    <dgm:cxn modelId="{EC134177-B1E9-49D6-B69C-2A4E41BBF1F8}" type="presParOf" srcId="{16994F7A-42DF-44B5-8F96-25E5D3DE2590}" destId="{B734D3C7-6524-41D8-9862-58E1045A7EF4}" srcOrd="4" destOrd="0" presId="urn:microsoft.com/office/officeart/2005/8/layout/vList2"/>
    <dgm:cxn modelId="{F586A88B-5D21-442D-AE2A-F25C56921D95}" type="presParOf" srcId="{16994F7A-42DF-44B5-8F96-25E5D3DE2590}" destId="{EFF130A2-2E7D-493C-935E-1CC6A2D8D308}"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693A68-53E0-4BF5-9073-031B3751060F}" type="doc">
      <dgm:prSet loTypeId="urn:microsoft.com/office/officeart/2005/8/layout/vList4#1" loCatId="list" qsTypeId="urn:microsoft.com/office/officeart/2005/8/quickstyle/3d3" qsCatId="3D" csTypeId="urn:microsoft.com/office/officeart/2005/8/colors/colorful2" csCatId="colorful" phldr="1"/>
      <dgm:spPr/>
      <dgm:t>
        <a:bodyPr/>
        <a:lstStyle/>
        <a:p>
          <a:endParaRPr lang="ru-RU"/>
        </a:p>
      </dgm:t>
    </dgm:pt>
    <dgm:pt modelId="{EC11438D-9A5D-495C-A02E-C1BC6EB92C73}">
      <dgm:prSet phldrT="[Text]"/>
      <dgm:spPr/>
      <dgm:t>
        <a:bodyPr/>
        <a:lstStyle/>
        <a:p>
          <a:r>
            <a:rPr lang="ru-RU" b="1" dirty="0" smtClean="0">
              <a:solidFill>
                <a:srgbClr val="FFFFFF"/>
              </a:solidFill>
              <a:latin typeface="Arial" pitchFamily="34" charset="0"/>
              <a:cs typeface="Arial" pitchFamily="34" charset="0"/>
            </a:rPr>
            <a:t>Пассивные</a:t>
          </a:r>
          <a:endParaRPr lang="ru-RU" b="1" dirty="0">
            <a:solidFill>
              <a:srgbClr val="FFFFFF"/>
            </a:solidFill>
            <a:latin typeface="Arial" pitchFamily="34" charset="0"/>
            <a:cs typeface="Arial" pitchFamily="34" charset="0"/>
          </a:endParaRPr>
        </a:p>
      </dgm:t>
    </dgm:pt>
    <dgm:pt modelId="{1436F555-E40B-4146-81C4-49FDAF9D8364}" type="parTrans" cxnId="{2BF8BC51-8241-4A13-B635-F6FC65FDA511}">
      <dgm:prSet/>
      <dgm:spPr/>
      <dgm:t>
        <a:bodyPr/>
        <a:lstStyle/>
        <a:p>
          <a:endParaRPr lang="ru-RU">
            <a:latin typeface="Arial" pitchFamily="34" charset="0"/>
            <a:cs typeface="Arial" pitchFamily="34" charset="0"/>
          </a:endParaRPr>
        </a:p>
      </dgm:t>
    </dgm:pt>
    <dgm:pt modelId="{C45768D7-FAA7-4406-B710-77E17019CD05}" type="sibTrans" cxnId="{2BF8BC51-8241-4A13-B635-F6FC65FDA511}">
      <dgm:prSet/>
      <dgm:spPr/>
      <dgm:t>
        <a:bodyPr/>
        <a:lstStyle/>
        <a:p>
          <a:endParaRPr lang="ru-RU">
            <a:latin typeface="Arial" pitchFamily="34" charset="0"/>
            <a:cs typeface="Arial" pitchFamily="34" charset="0"/>
          </a:endParaRPr>
        </a:p>
      </dgm:t>
    </dgm:pt>
    <dgm:pt modelId="{B3B49660-FA7E-4C98-BA17-B6C900B21E84}">
      <dgm:prSet phldrT="[Text]"/>
      <dgm:spPr/>
      <dgm:t>
        <a:bodyPr/>
        <a:lstStyle/>
        <a:p>
          <a:r>
            <a:rPr lang="ru-RU" dirty="0" smtClean="0">
              <a:solidFill>
                <a:srgbClr val="FFFFFF"/>
              </a:solidFill>
              <a:latin typeface="Arial" pitchFamily="34" charset="0"/>
              <a:cs typeface="Arial" pitchFamily="34" charset="0"/>
            </a:rPr>
            <a:t>Плоские, неподвижно закрепленные на раме машины </a:t>
          </a:r>
          <a:r>
            <a:rPr lang="ru-RU" dirty="0" err="1" smtClean="0">
              <a:solidFill>
                <a:srgbClr val="FFFFFF"/>
              </a:solidFill>
              <a:latin typeface="Arial" pitchFamily="34" charset="0"/>
              <a:cs typeface="Arial" pitchFamily="34" charset="0"/>
            </a:rPr>
            <a:t>лемехи</a:t>
          </a:r>
          <a:endParaRPr lang="ru-RU" dirty="0">
            <a:solidFill>
              <a:srgbClr val="FFFFFF"/>
            </a:solidFill>
            <a:latin typeface="Arial" pitchFamily="34" charset="0"/>
            <a:cs typeface="Arial" pitchFamily="34" charset="0"/>
          </a:endParaRPr>
        </a:p>
      </dgm:t>
    </dgm:pt>
    <dgm:pt modelId="{942857ED-2BEE-4C8E-81E8-1BD9AF9D8AA2}" type="parTrans" cxnId="{C198537A-8599-41AA-9DDE-AB40C37170B8}">
      <dgm:prSet/>
      <dgm:spPr/>
      <dgm:t>
        <a:bodyPr/>
        <a:lstStyle/>
        <a:p>
          <a:endParaRPr lang="ru-RU">
            <a:latin typeface="Arial" pitchFamily="34" charset="0"/>
            <a:cs typeface="Arial" pitchFamily="34" charset="0"/>
          </a:endParaRPr>
        </a:p>
      </dgm:t>
    </dgm:pt>
    <dgm:pt modelId="{98E237AB-D823-4F58-93D9-33277DDFB836}" type="sibTrans" cxnId="{C198537A-8599-41AA-9DDE-AB40C37170B8}">
      <dgm:prSet/>
      <dgm:spPr/>
      <dgm:t>
        <a:bodyPr/>
        <a:lstStyle/>
        <a:p>
          <a:endParaRPr lang="ru-RU">
            <a:latin typeface="Arial" pitchFamily="34" charset="0"/>
            <a:cs typeface="Arial" pitchFamily="34" charset="0"/>
          </a:endParaRPr>
        </a:p>
      </dgm:t>
    </dgm:pt>
    <dgm:pt modelId="{AF3EB285-EB37-437C-859B-B24233BC608C}">
      <dgm:prSet phldrT="[Text]"/>
      <dgm:spPr/>
      <dgm:t>
        <a:bodyPr/>
        <a:lstStyle/>
        <a:p>
          <a:r>
            <a:rPr lang="ru-RU" b="1" dirty="0" smtClean="0">
              <a:solidFill>
                <a:schemeClr val="tx1"/>
              </a:solidFill>
              <a:latin typeface="Arial" pitchFamily="34" charset="0"/>
              <a:cs typeface="Arial" pitchFamily="34" charset="0"/>
            </a:rPr>
            <a:t>Активные</a:t>
          </a:r>
          <a:endParaRPr lang="ru-RU" b="1" dirty="0">
            <a:solidFill>
              <a:schemeClr val="tx1"/>
            </a:solidFill>
            <a:latin typeface="Arial" pitchFamily="34" charset="0"/>
            <a:cs typeface="Arial" pitchFamily="34" charset="0"/>
          </a:endParaRPr>
        </a:p>
      </dgm:t>
    </dgm:pt>
    <dgm:pt modelId="{AF622002-8DE4-4423-B831-70840C8084A9}" type="parTrans" cxnId="{5A37D4D6-2CE4-44AD-A758-59998CF2CB43}">
      <dgm:prSet/>
      <dgm:spPr/>
      <dgm:t>
        <a:bodyPr/>
        <a:lstStyle/>
        <a:p>
          <a:endParaRPr lang="ru-RU">
            <a:latin typeface="Arial" pitchFamily="34" charset="0"/>
            <a:cs typeface="Arial" pitchFamily="34" charset="0"/>
          </a:endParaRPr>
        </a:p>
      </dgm:t>
    </dgm:pt>
    <dgm:pt modelId="{491E0512-6189-4FFF-AEBC-7AB83B004D6C}" type="sibTrans" cxnId="{5A37D4D6-2CE4-44AD-A758-59998CF2CB43}">
      <dgm:prSet/>
      <dgm:spPr/>
      <dgm:t>
        <a:bodyPr/>
        <a:lstStyle/>
        <a:p>
          <a:endParaRPr lang="ru-RU">
            <a:latin typeface="Arial" pitchFamily="34" charset="0"/>
            <a:cs typeface="Arial" pitchFamily="34" charset="0"/>
          </a:endParaRPr>
        </a:p>
      </dgm:t>
    </dgm:pt>
    <dgm:pt modelId="{BB5D5B18-4D89-4B5D-95A7-1EE7677C5993}">
      <dgm:prSet phldrT="[Text]"/>
      <dgm:spPr/>
      <dgm:t>
        <a:bodyPr/>
        <a:lstStyle/>
        <a:p>
          <a:r>
            <a:rPr lang="ru-RU" dirty="0" smtClean="0">
              <a:solidFill>
                <a:schemeClr val="tx1"/>
              </a:solidFill>
              <a:latin typeface="Arial" pitchFamily="34" charset="0"/>
              <a:cs typeface="Arial" pitchFamily="34" charset="0"/>
            </a:rPr>
            <a:t>Секционные </a:t>
          </a:r>
          <a:r>
            <a:rPr lang="ru-RU" dirty="0" err="1" smtClean="0">
              <a:solidFill>
                <a:schemeClr val="tx1"/>
              </a:solidFill>
              <a:latin typeface="Arial" pitchFamily="34" charset="0"/>
              <a:cs typeface="Arial" pitchFamily="34" charset="0"/>
            </a:rPr>
            <a:t>лемехи</a:t>
          </a:r>
          <a:r>
            <a:rPr lang="ru-RU" dirty="0" smtClean="0">
              <a:solidFill>
                <a:schemeClr val="tx1"/>
              </a:solidFill>
              <a:latin typeface="Arial" pitchFamily="34" charset="0"/>
              <a:cs typeface="Arial" pitchFamily="34" charset="0"/>
            </a:rPr>
            <a:t> с колебательным движением боковин</a:t>
          </a:r>
          <a:endParaRPr lang="ru-RU" dirty="0">
            <a:solidFill>
              <a:schemeClr val="tx1"/>
            </a:solidFill>
            <a:latin typeface="Arial" pitchFamily="34" charset="0"/>
            <a:cs typeface="Arial" pitchFamily="34" charset="0"/>
          </a:endParaRPr>
        </a:p>
      </dgm:t>
    </dgm:pt>
    <dgm:pt modelId="{A58F16CE-18D9-480A-B6A9-A4449766F95B}" type="parTrans" cxnId="{98E05E1C-9F19-4C4C-A118-CB1E5A4FFD3D}">
      <dgm:prSet/>
      <dgm:spPr/>
      <dgm:t>
        <a:bodyPr/>
        <a:lstStyle/>
        <a:p>
          <a:endParaRPr lang="ru-RU">
            <a:latin typeface="Arial" pitchFamily="34" charset="0"/>
            <a:cs typeface="Arial" pitchFamily="34" charset="0"/>
          </a:endParaRPr>
        </a:p>
      </dgm:t>
    </dgm:pt>
    <dgm:pt modelId="{CBA84E3C-1D61-40E5-9E21-E8152F4C9DE3}" type="sibTrans" cxnId="{98E05E1C-9F19-4C4C-A118-CB1E5A4FFD3D}">
      <dgm:prSet/>
      <dgm:spPr/>
      <dgm:t>
        <a:bodyPr/>
        <a:lstStyle/>
        <a:p>
          <a:endParaRPr lang="ru-RU">
            <a:latin typeface="Arial" pitchFamily="34" charset="0"/>
            <a:cs typeface="Arial" pitchFamily="34" charset="0"/>
          </a:endParaRPr>
        </a:p>
      </dgm:t>
    </dgm:pt>
    <dgm:pt modelId="{7EACBAF1-3EC8-4293-AF64-74A44AA8AC75}">
      <dgm:prSet phldrT="[Text]"/>
      <dgm:spPr/>
      <dgm:t>
        <a:bodyPr/>
        <a:lstStyle/>
        <a:p>
          <a:r>
            <a:rPr lang="ru-RU" b="1" dirty="0" smtClean="0">
              <a:solidFill>
                <a:schemeClr val="tx1"/>
              </a:solidFill>
              <a:latin typeface="Arial" pitchFamily="34" charset="0"/>
              <a:cs typeface="Arial" pitchFamily="34" charset="0"/>
            </a:rPr>
            <a:t>Дисковые</a:t>
          </a:r>
          <a:endParaRPr lang="ru-RU" b="1" dirty="0">
            <a:solidFill>
              <a:schemeClr val="tx1"/>
            </a:solidFill>
            <a:latin typeface="Arial" pitchFamily="34" charset="0"/>
            <a:cs typeface="Arial" pitchFamily="34" charset="0"/>
          </a:endParaRPr>
        </a:p>
      </dgm:t>
    </dgm:pt>
    <dgm:pt modelId="{A1AF91B5-0147-46F9-96FF-8ACCBCA7F763}" type="parTrans" cxnId="{AEFADA97-6EB2-4E42-8BDA-BE50DE1772BE}">
      <dgm:prSet/>
      <dgm:spPr/>
      <dgm:t>
        <a:bodyPr/>
        <a:lstStyle/>
        <a:p>
          <a:endParaRPr lang="ru-RU">
            <a:latin typeface="Arial" pitchFamily="34" charset="0"/>
            <a:cs typeface="Arial" pitchFamily="34" charset="0"/>
          </a:endParaRPr>
        </a:p>
      </dgm:t>
    </dgm:pt>
    <dgm:pt modelId="{3A589EEA-93A4-4A41-98B7-D665E264C2DB}" type="sibTrans" cxnId="{AEFADA97-6EB2-4E42-8BDA-BE50DE1772BE}">
      <dgm:prSet/>
      <dgm:spPr/>
      <dgm:t>
        <a:bodyPr/>
        <a:lstStyle/>
        <a:p>
          <a:endParaRPr lang="ru-RU">
            <a:latin typeface="Arial" pitchFamily="34" charset="0"/>
            <a:cs typeface="Arial" pitchFamily="34" charset="0"/>
          </a:endParaRPr>
        </a:p>
      </dgm:t>
    </dgm:pt>
    <dgm:pt modelId="{53D48D01-39CF-4C7B-9BE3-4CCD02818A8F}">
      <dgm:prSet phldrT="[Text]"/>
      <dgm:spPr/>
      <dgm:t>
        <a:bodyPr/>
        <a:lstStyle/>
        <a:p>
          <a:r>
            <a:rPr lang="ru-RU" dirty="0" smtClean="0">
              <a:solidFill>
                <a:schemeClr val="tx1"/>
              </a:solidFill>
              <a:latin typeface="Arial" pitchFamily="34" charset="0"/>
              <a:cs typeface="Arial" pitchFamily="34" charset="0"/>
            </a:rPr>
            <a:t>Вращающиеся диски с неподвижными отвалами</a:t>
          </a:r>
          <a:endParaRPr lang="ru-RU" dirty="0">
            <a:solidFill>
              <a:schemeClr val="tx1"/>
            </a:solidFill>
            <a:latin typeface="Arial" pitchFamily="34" charset="0"/>
            <a:cs typeface="Arial" pitchFamily="34" charset="0"/>
          </a:endParaRPr>
        </a:p>
      </dgm:t>
    </dgm:pt>
    <dgm:pt modelId="{F29C9A4E-269C-413C-B65A-5432A137FDB6}" type="parTrans" cxnId="{652C1790-AC91-4657-B8B6-263C0C0B90F5}">
      <dgm:prSet/>
      <dgm:spPr/>
      <dgm:t>
        <a:bodyPr/>
        <a:lstStyle/>
        <a:p>
          <a:endParaRPr lang="ru-RU">
            <a:latin typeface="Arial" pitchFamily="34" charset="0"/>
            <a:cs typeface="Arial" pitchFamily="34" charset="0"/>
          </a:endParaRPr>
        </a:p>
      </dgm:t>
    </dgm:pt>
    <dgm:pt modelId="{48844F24-9D4C-4B29-8B1F-8A1847FBC074}" type="sibTrans" cxnId="{652C1790-AC91-4657-B8B6-263C0C0B90F5}">
      <dgm:prSet/>
      <dgm:spPr/>
      <dgm:t>
        <a:bodyPr/>
        <a:lstStyle/>
        <a:p>
          <a:endParaRPr lang="ru-RU">
            <a:latin typeface="Arial" pitchFamily="34" charset="0"/>
            <a:cs typeface="Arial" pitchFamily="34" charset="0"/>
          </a:endParaRPr>
        </a:p>
      </dgm:t>
    </dgm:pt>
    <dgm:pt modelId="{92624BC8-40B0-4EEB-BAFE-10F4423F9405}">
      <dgm:prSet phldrT="[Text]"/>
      <dgm:spPr/>
      <dgm:t>
        <a:bodyPr/>
        <a:lstStyle/>
        <a:p>
          <a:r>
            <a:rPr lang="ru-RU" b="1" dirty="0" smtClean="0">
              <a:solidFill>
                <a:schemeClr val="tx1"/>
              </a:solidFill>
              <a:latin typeface="Arial" pitchFamily="34" charset="0"/>
              <a:cs typeface="Arial" pitchFamily="34" charset="0"/>
            </a:rPr>
            <a:t>Комбинированные</a:t>
          </a:r>
          <a:endParaRPr lang="ru-RU" b="1" dirty="0">
            <a:solidFill>
              <a:schemeClr val="tx1"/>
            </a:solidFill>
            <a:latin typeface="Arial" pitchFamily="34" charset="0"/>
            <a:cs typeface="Arial" pitchFamily="34" charset="0"/>
          </a:endParaRPr>
        </a:p>
      </dgm:t>
    </dgm:pt>
    <dgm:pt modelId="{1369A02A-F53F-49E4-BD2E-7D6D102EA6F7}" type="parTrans" cxnId="{326F66AC-05BE-413E-B476-CBCBCEC98408}">
      <dgm:prSet/>
      <dgm:spPr/>
      <dgm:t>
        <a:bodyPr/>
        <a:lstStyle/>
        <a:p>
          <a:endParaRPr lang="ru-RU"/>
        </a:p>
      </dgm:t>
    </dgm:pt>
    <dgm:pt modelId="{F424863D-3BF4-494F-BBCE-B6C77F6EC147}" type="sibTrans" cxnId="{326F66AC-05BE-413E-B476-CBCBCEC98408}">
      <dgm:prSet/>
      <dgm:spPr/>
      <dgm:t>
        <a:bodyPr/>
        <a:lstStyle/>
        <a:p>
          <a:endParaRPr lang="ru-RU"/>
        </a:p>
      </dgm:t>
    </dgm:pt>
    <dgm:pt modelId="{E1A86E96-D9B0-458A-9F5E-647EAFD3919F}">
      <dgm:prSet phldrT="[Text]"/>
      <dgm:spPr/>
      <dgm:t>
        <a:bodyPr/>
        <a:lstStyle/>
        <a:p>
          <a:r>
            <a:rPr lang="ru-RU" dirty="0" smtClean="0">
              <a:solidFill>
                <a:schemeClr val="tx1"/>
              </a:solidFill>
              <a:latin typeface="Arial" pitchFamily="34" charset="0"/>
              <a:cs typeface="Arial" pitchFamily="34" charset="0"/>
            </a:rPr>
            <a:t>Диски с шнеками или битерами</a:t>
          </a:r>
          <a:endParaRPr lang="ru-RU" dirty="0">
            <a:solidFill>
              <a:schemeClr val="tx1"/>
            </a:solidFill>
            <a:latin typeface="Arial" pitchFamily="34" charset="0"/>
            <a:cs typeface="Arial" pitchFamily="34" charset="0"/>
          </a:endParaRPr>
        </a:p>
      </dgm:t>
    </dgm:pt>
    <dgm:pt modelId="{82EC9ED8-9482-4BB4-BB9F-62A50E0FFEF0}" type="parTrans" cxnId="{9E8DE33E-75B6-4FC6-B76B-10AB1DA545CD}">
      <dgm:prSet/>
      <dgm:spPr/>
      <dgm:t>
        <a:bodyPr/>
        <a:lstStyle/>
        <a:p>
          <a:endParaRPr lang="ru-RU"/>
        </a:p>
      </dgm:t>
    </dgm:pt>
    <dgm:pt modelId="{48A3AA5B-12C6-4BB5-99F7-93CDFFF4542F}" type="sibTrans" cxnId="{9E8DE33E-75B6-4FC6-B76B-10AB1DA545CD}">
      <dgm:prSet/>
      <dgm:spPr/>
      <dgm:t>
        <a:bodyPr/>
        <a:lstStyle/>
        <a:p>
          <a:endParaRPr lang="ru-RU"/>
        </a:p>
      </dgm:t>
    </dgm:pt>
    <dgm:pt modelId="{98A9D1DF-ACF6-4A4A-83EC-BB0843691E74}" type="pres">
      <dgm:prSet presAssocID="{A3693A68-53E0-4BF5-9073-031B3751060F}" presName="linear" presStyleCnt="0">
        <dgm:presLayoutVars>
          <dgm:dir/>
          <dgm:resizeHandles val="exact"/>
        </dgm:presLayoutVars>
      </dgm:prSet>
      <dgm:spPr/>
      <dgm:t>
        <a:bodyPr/>
        <a:lstStyle/>
        <a:p>
          <a:endParaRPr lang="ru-RU"/>
        </a:p>
      </dgm:t>
    </dgm:pt>
    <dgm:pt modelId="{D0D1712E-B4A0-4A6A-965D-87FE4D5BEB1C}" type="pres">
      <dgm:prSet presAssocID="{EC11438D-9A5D-495C-A02E-C1BC6EB92C73}" presName="comp" presStyleCnt="0"/>
      <dgm:spPr/>
    </dgm:pt>
    <dgm:pt modelId="{D0A2E6FB-93B8-43FE-8710-03D359F1DA58}" type="pres">
      <dgm:prSet presAssocID="{EC11438D-9A5D-495C-A02E-C1BC6EB92C73}" presName="box" presStyleLbl="node1" presStyleIdx="0" presStyleCnt="4"/>
      <dgm:spPr/>
      <dgm:t>
        <a:bodyPr/>
        <a:lstStyle/>
        <a:p>
          <a:endParaRPr lang="ru-RU"/>
        </a:p>
      </dgm:t>
    </dgm:pt>
    <dgm:pt modelId="{95465B47-63A3-4BB6-BAB9-2E7B5029224D}" type="pres">
      <dgm:prSet presAssocID="{EC11438D-9A5D-495C-A02E-C1BC6EB92C73}" presName="img" presStyleLbl="fgImgPlace1" presStyleIdx="0" presStyleCnt="4" custScaleX="57680"/>
      <dgm:spPr>
        <a:blipFill rotWithShape="0">
          <a:blip xmlns:r="http://schemas.openxmlformats.org/officeDocument/2006/relationships" r:embed="rId1"/>
          <a:stretch>
            <a:fillRect/>
          </a:stretch>
        </a:blipFill>
      </dgm:spPr>
    </dgm:pt>
    <dgm:pt modelId="{87E36051-CD55-4191-9077-4D1DACA63AE3}" type="pres">
      <dgm:prSet presAssocID="{EC11438D-9A5D-495C-A02E-C1BC6EB92C73}" presName="text" presStyleLbl="node1" presStyleIdx="0" presStyleCnt="4">
        <dgm:presLayoutVars>
          <dgm:bulletEnabled val="1"/>
        </dgm:presLayoutVars>
      </dgm:prSet>
      <dgm:spPr/>
      <dgm:t>
        <a:bodyPr/>
        <a:lstStyle/>
        <a:p>
          <a:endParaRPr lang="ru-RU"/>
        </a:p>
      </dgm:t>
    </dgm:pt>
    <dgm:pt modelId="{A328134D-E2E6-4E43-A144-258F8F681BD4}" type="pres">
      <dgm:prSet presAssocID="{C45768D7-FAA7-4406-B710-77E17019CD05}" presName="spacer" presStyleCnt="0"/>
      <dgm:spPr/>
    </dgm:pt>
    <dgm:pt modelId="{9C0D922D-01C0-48BC-90A1-4107C3755B0F}" type="pres">
      <dgm:prSet presAssocID="{AF3EB285-EB37-437C-859B-B24233BC608C}" presName="comp" presStyleCnt="0"/>
      <dgm:spPr/>
    </dgm:pt>
    <dgm:pt modelId="{3C071160-67E0-4A5A-8F1F-425F00D8E786}" type="pres">
      <dgm:prSet presAssocID="{AF3EB285-EB37-437C-859B-B24233BC608C}" presName="box" presStyleLbl="node1" presStyleIdx="1" presStyleCnt="4"/>
      <dgm:spPr/>
      <dgm:t>
        <a:bodyPr/>
        <a:lstStyle/>
        <a:p>
          <a:endParaRPr lang="ru-RU"/>
        </a:p>
      </dgm:t>
    </dgm:pt>
    <dgm:pt modelId="{4D0A8951-3FF9-40EF-AB11-D8F2766500F9}" type="pres">
      <dgm:prSet presAssocID="{AF3EB285-EB37-437C-859B-B24233BC608C}" presName="img" presStyleLbl="fgImgPlace1" presStyleIdx="1" presStyleCnt="4" custScaleX="48506"/>
      <dgm:spPr>
        <a:blipFill rotWithShape="0">
          <a:blip xmlns:r="http://schemas.openxmlformats.org/officeDocument/2006/relationships" r:embed="rId2"/>
          <a:stretch>
            <a:fillRect/>
          </a:stretch>
        </a:blipFill>
      </dgm:spPr>
      <dgm:t>
        <a:bodyPr/>
        <a:lstStyle/>
        <a:p>
          <a:endParaRPr lang="ru-RU"/>
        </a:p>
      </dgm:t>
    </dgm:pt>
    <dgm:pt modelId="{B4713FC8-01B4-4356-A692-72EDE8C36EEA}" type="pres">
      <dgm:prSet presAssocID="{AF3EB285-EB37-437C-859B-B24233BC608C}" presName="text" presStyleLbl="node1" presStyleIdx="1" presStyleCnt="4">
        <dgm:presLayoutVars>
          <dgm:bulletEnabled val="1"/>
        </dgm:presLayoutVars>
      </dgm:prSet>
      <dgm:spPr/>
      <dgm:t>
        <a:bodyPr/>
        <a:lstStyle/>
        <a:p>
          <a:endParaRPr lang="ru-RU"/>
        </a:p>
      </dgm:t>
    </dgm:pt>
    <dgm:pt modelId="{63565B8E-2761-468B-80D7-44543844FBF9}" type="pres">
      <dgm:prSet presAssocID="{491E0512-6189-4FFF-AEBC-7AB83B004D6C}" presName="spacer" presStyleCnt="0"/>
      <dgm:spPr/>
    </dgm:pt>
    <dgm:pt modelId="{FE8DDC2B-4184-446F-BB07-BC7A448CEE87}" type="pres">
      <dgm:prSet presAssocID="{7EACBAF1-3EC8-4293-AF64-74A44AA8AC75}" presName="comp" presStyleCnt="0"/>
      <dgm:spPr/>
    </dgm:pt>
    <dgm:pt modelId="{82EAE578-C9E1-4C1C-B9B7-0E5E214E212A}" type="pres">
      <dgm:prSet presAssocID="{7EACBAF1-3EC8-4293-AF64-74A44AA8AC75}" presName="box" presStyleLbl="node1" presStyleIdx="2" presStyleCnt="4"/>
      <dgm:spPr/>
      <dgm:t>
        <a:bodyPr/>
        <a:lstStyle/>
        <a:p>
          <a:endParaRPr lang="ru-RU"/>
        </a:p>
      </dgm:t>
    </dgm:pt>
    <dgm:pt modelId="{4698806A-7C2F-4D1C-A1BE-452B3C2F0412}" type="pres">
      <dgm:prSet presAssocID="{7EACBAF1-3EC8-4293-AF64-74A44AA8AC75}" presName="img" presStyleLbl="fgImgPlace1" presStyleIdx="2" presStyleCnt="4" custScaleX="76029" custScaleY="104614"/>
      <dgm:spPr>
        <a:blipFill rotWithShape="0">
          <a:blip xmlns:r="http://schemas.openxmlformats.org/officeDocument/2006/relationships" r:embed="rId3"/>
          <a:stretch>
            <a:fillRect/>
          </a:stretch>
        </a:blipFill>
      </dgm:spPr>
    </dgm:pt>
    <dgm:pt modelId="{05990AC6-D728-407A-A8D5-40E509B38520}" type="pres">
      <dgm:prSet presAssocID="{7EACBAF1-3EC8-4293-AF64-74A44AA8AC75}" presName="text" presStyleLbl="node1" presStyleIdx="2" presStyleCnt="4">
        <dgm:presLayoutVars>
          <dgm:bulletEnabled val="1"/>
        </dgm:presLayoutVars>
      </dgm:prSet>
      <dgm:spPr/>
      <dgm:t>
        <a:bodyPr/>
        <a:lstStyle/>
        <a:p>
          <a:endParaRPr lang="ru-RU"/>
        </a:p>
      </dgm:t>
    </dgm:pt>
    <dgm:pt modelId="{E90608E6-B514-46E1-B256-513B4D04A24C}" type="pres">
      <dgm:prSet presAssocID="{3A589EEA-93A4-4A41-98B7-D665E264C2DB}" presName="spacer" presStyleCnt="0"/>
      <dgm:spPr/>
    </dgm:pt>
    <dgm:pt modelId="{405F35E8-CAFD-4286-9DC1-786D79371AD0}" type="pres">
      <dgm:prSet presAssocID="{92624BC8-40B0-4EEB-BAFE-10F4423F9405}" presName="comp" presStyleCnt="0"/>
      <dgm:spPr/>
    </dgm:pt>
    <dgm:pt modelId="{A78E02F0-C7AB-4B87-AB41-326A1DE94091}" type="pres">
      <dgm:prSet presAssocID="{92624BC8-40B0-4EEB-BAFE-10F4423F9405}" presName="box" presStyleLbl="node1" presStyleIdx="3" presStyleCnt="4"/>
      <dgm:spPr/>
      <dgm:t>
        <a:bodyPr/>
        <a:lstStyle/>
        <a:p>
          <a:endParaRPr lang="ru-RU"/>
        </a:p>
      </dgm:t>
    </dgm:pt>
    <dgm:pt modelId="{FF7C45FF-431A-423D-8ECB-7BBBE05D742B}" type="pres">
      <dgm:prSet presAssocID="{92624BC8-40B0-4EEB-BAFE-10F4423F9405}" presName="img" presStyleLbl="fgImgPlace1" presStyleIdx="3" presStyleCnt="4" custScaleX="48932" custScaleY="118720"/>
      <dgm:spPr>
        <a:blipFill rotWithShape="0">
          <a:blip xmlns:r="http://schemas.openxmlformats.org/officeDocument/2006/relationships" r:embed="rId4"/>
          <a:stretch>
            <a:fillRect/>
          </a:stretch>
        </a:blipFill>
      </dgm:spPr>
    </dgm:pt>
    <dgm:pt modelId="{3D09CBA1-EF4B-4887-81E8-EBBFF4082F62}" type="pres">
      <dgm:prSet presAssocID="{92624BC8-40B0-4EEB-BAFE-10F4423F9405}" presName="text" presStyleLbl="node1" presStyleIdx="3" presStyleCnt="4">
        <dgm:presLayoutVars>
          <dgm:bulletEnabled val="1"/>
        </dgm:presLayoutVars>
      </dgm:prSet>
      <dgm:spPr/>
      <dgm:t>
        <a:bodyPr/>
        <a:lstStyle/>
        <a:p>
          <a:endParaRPr lang="ru-RU"/>
        </a:p>
      </dgm:t>
    </dgm:pt>
  </dgm:ptLst>
  <dgm:cxnLst>
    <dgm:cxn modelId="{39708185-8916-4921-81D8-66091ED8C55E}" type="presOf" srcId="{92624BC8-40B0-4EEB-BAFE-10F4423F9405}" destId="{3D09CBA1-EF4B-4887-81E8-EBBFF4082F62}" srcOrd="1" destOrd="0" presId="urn:microsoft.com/office/officeart/2005/8/layout/vList4#1"/>
    <dgm:cxn modelId="{3D215907-398E-4D7D-B604-19A9C4F45227}" type="presOf" srcId="{E1A86E96-D9B0-458A-9F5E-647EAFD3919F}" destId="{3D09CBA1-EF4B-4887-81E8-EBBFF4082F62}" srcOrd="1" destOrd="1" presId="urn:microsoft.com/office/officeart/2005/8/layout/vList4#1"/>
    <dgm:cxn modelId="{5A37D4D6-2CE4-44AD-A758-59998CF2CB43}" srcId="{A3693A68-53E0-4BF5-9073-031B3751060F}" destId="{AF3EB285-EB37-437C-859B-B24233BC608C}" srcOrd="1" destOrd="0" parTransId="{AF622002-8DE4-4423-B831-70840C8084A9}" sibTransId="{491E0512-6189-4FFF-AEBC-7AB83B004D6C}"/>
    <dgm:cxn modelId="{EEA9C9FC-A637-4BA9-9AD0-EDFF9C88664C}" type="presOf" srcId="{EC11438D-9A5D-495C-A02E-C1BC6EB92C73}" destId="{D0A2E6FB-93B8-43FE-8710-03D359F1DA58}" srcOrd="0" destOrd="0" presId="urn:microsoft.com/office/officeart/2005/8/layout/vList4#1"/>
    <dgm:cxn modelId="{C198537A-8599-41AA-9DDE-AB40C37170B8}" srcId="{EC11438D-9A5D-495C-A02E-C1BC6EB92C73}" destId="{B3B49660-FA7E-4C98-BA17-B6C900B21E84}" srcOrd="0" destOrd="0" parTransId="{942857ED-2BEE-4C8E-81E8-1BD9AF9D8AA2}" sibTransId="{98E237AB-D823-4F58-93D9-33277DDFB836}"/>
    <dgm:cxn modelId="{98E05E1C-9F19-4C4C-A118-CB1E5A4FFD3D}" srcId="{AF3EB285-EB37-437C-859B-B24233BC608C}" destId="{BB5D5B18-4D89-4B5D-95A7-1EE7677C5993}" srcOrd="0" destOrd="0" parTransId="{A58F16CE-18D9-480A-B6A9-A4449766F95B}" sibTransId="{CBA84E3C-1D61-40E5-9E21-E8152F4C9DE3}"/>
    <dgm:cxn modelId="{922B8672-BB38-4DC7-A821-B67E7D84B041}" type="presOf" srcId="{AF3EB285-EB37-437C-859B-B24233BC608C}" destId="{B4713FC8-01B4-4356-A692-72EDE8C36EEA}" srcOrd="1" destOrd="0" presId="urn:microsoft.com/office/officeart/2005/8/layout/vList4#1"/>
    <dgm:cxn modelId="{326F66AC-05BE-413E-B476-CBCBCEC98408}" srcId="{A3693A68-53E0-4BF5-9073-031B3751060F}" destId="{92624BC8-40B0-4EEB-BAFE-10F4423F9405}" srcOrd="3" destOrd="0" parTransId="{1369A02A-F53F-49E4-BD2E-7D6D102EA6F7}" sibTransId="{F424863D-3BF4-494F-BBCE-B6C77F6EC147}"/>
    <dgm:cxn modelId="{2A748DBE-06D3-4432-9520-EC5F6465074F}" type="presOf" srcId="{AF3EB285-EB37-437C-859B-B24233BC608C}" destId="{3C071160-67E0-4A5A-8F1F-425F00D8E786}" srcOrd="0" destOrd="0" presId="urn:microsoft.com/office/officeart/2005/8/layout/vList4#1"/>
    <dgm:cxn modelId="{FC53D6B4-EB5E-419B-B652-68B16C1A5015}" type="presOf" srcId="{53D48D01-39CF-4C7B-9BE3-4CCD02818A8F}" destId="{05990AC6-D728-407A-A8D5-40E509B38520}" srcOrd="1" destOrd="1" presId="urn:microsoft.com/office/officeart/2005/8/layout/vList4#1"/>
    <dgm:cxn modelId="{67A116FC-3941-495F-BA6B-E4ECFC93EB5D}" type="presOf" srcId="{E1A86E96-D9B0-458A-9F5E-647EAFD3919F}" destId="{A78E02F0-C7AB-4B87-AB41-326A1DE94091}" srcOrd="0" destOrd="1" presId="urn:microsoft.com/office/officeart/2005/8/layout/vList4#1"/>
    <dgm:cxn modelId="{88473C17-9AB1-4F76-8EC7-62C77866FBFE}" type="presOf" srcId="{A3693A68-53E0-4BF5-9073-031B3751060F}" destId="{98A9D1DF-ACF6-4A4A-83EC-BB0843691E74}" srcOrd="0" destOrd="0" presId="urn:microsoft.com/office/officeart/2005/8/layout/vList4#1"/>
    <dgm:cxn modelId="{9E8DE33E-75B6-4FC6-B76B-10AB1DA545CD}" srcId="{92624BC8-40B0-4EEB-BAFE-10F4423F9405}" destId="{E1A86E96-D9B0-458A-9F5E-647EAFD3919F}" srcOrd="0" destOrd="0" parTransId="{82EC9ED8-9482-4BB4-BB9F-62A50E0FFEF0}" sibTransId="{48A3AA5B-12C6-4BB5-99F7-93CDFFF4542F}"/>
    <dgm:cxn modelId="{2BF8BC51-8241-4A13-B635-F6FC65FDA511}" srcId="{A3693A68-53E0-4BF5-9073-031B3751060F}" destId="{EC11438D-9A5D-495C-A02E-C1BC6EB92C73}" srcOrd="0" destOrd="0" parTransId="{1436F555-E40B-4146-81C4-49FDAF9D8364}" sibTransId="{C45768D7-FAA7-4406-B710-77E17019CD05}"/>
    <dgm:cxn modelId="{DD66FFD9-AFBC-44E6-8547-08067045EDBF}" type="presOf" srcId="{7EACBAF1-3EC8-4293-AF64-74A44AA8AC75}" destId="{82EAE578-C9E1-4C1C-B9B7-0E5E214E212A}" srcOrd="0" destOrd="0" presId="urn:microsoft.com/office/officeart/2005/8/layout/vList4#1"/>
    <dgm:cxn modelId="{AEFADA97-6EB2-4E42-8BDA-BE50DE1772BE}" srcId="{A3693A68-53E0-4BF5-9073-031B3751060F}" destId="{7EACBAF1-3EC8-4293-AF64-74A44AA8AC75}" srcOrd="2" destOrd="0" parTransId="{A1AF91B5-0147-46F9-96FF-8ACCBCA7F763}" sibTransId="{3A589EEA-93A4-4A41-98B7-D665E264C2DB}"/>
    <dgm:cxn modelId="{A9B9C22B-7B73-4004-A60E-42C34186541A}" type="presOf" srcId="{EC11438D-9A5D-495C-A02E-C1BC6EB92C73}" destId="{87E36051-CD55-4191-9077-4D1DACA63AE3}" srcOrd="1" destOrd="0" presId="urn:microsoft.com/office/officeart/2005/8/layout/vList4#1"/>
    <dgm:cxn modelId="{DE1327A8-F566-4C9C-AD4F-88F5D30E6DC5}" type="presOf" srcId="{7EACBAF1-3EC8-4293-AF64-74A44AA8AC75}" destId="{05990AC6-D728-407A-A8D5-40E509B38520}" srcOrd="1" destOrd="0" presId="urn:microsoft.com/office/officeart/2005/8/layout/vList4#1"/>
    <dgm:cxn modelId="{51A16025-F0FA-4E8D-BF7D-5DC6792F05F5}" type="presOf" srcId="{B3B49660-FA7E-4C98-BA17-B6C900B21E84}" destId="{87E36051-CD55-4191-9077-4D1DACA63AE3}" srcOrd="1" destOrd="1" presId="urn:microsoft.com/office/officeart/2005/8/layout/vList4#1"/>
    <dgm:cxn modelId="{E1B03FAC-EC1A-4136-8AA8-CC9CF19F103F}" type="presOf" srcId="{BB5D5B18-4D89-4B5D-95A7-1EE7677C5993}" destId="{B4713FC8-01B4-4356-A692-72EDE8C36EEA}" srcOrd="1" destOrd="1" presId="urn:microsoft.com/office/officeart/2005/8/layout/vList4#1"/>
    <dgm:cxn modelId="{93FE7D35-48F7-41DF-9213-D2161D54F1B3}" type="presOf" srcId="{53D48D01-39CF-4C7B-9BE3-4CCD02818A8F}" destId="{82EAE578-C9E1-4C1C-B9B7-0E5E214E212A}" srcOrd="0" destOrd="1" presId="urn:microsoft.com/office/officeart/2005/8/layout/vList4#1"/>
    <dgm:cxn modelId="{69BA968F-746F-4117-8E8A-247A08F3F4D7}" type="presOf" srcId="{BB5D5B18-4D89-4B5D-95A7-1EE7677C5993}" destId="{3C071160-67E0-4A5A-8F1F-425F00D8E786}" srcOrd="0" destOrd="1" presId="urn:microsoft.com/office/officeart/2005/8/layout/vList4#1"/>
    <dgm:cxn modelId="{652C1790-AC91-4657-B8B6-263C0C0B90F5}" srcId="{7EACBAF1-3EC8-4293-AF64-74A44AA8AC75}" destId="{53D48D01-39CF-4C7B-9BE3-4CCD02818A8F}" srcOrd="0" destOrd="0" parTransId="{F29C9A4E-269C-413C-B65A-5432A137FDB6}" sibTransId="{48844F24-9D4C-4B29-8B1F-8A1847FBC074}"/>
    <dgm:cxn modelId="{7E4BCCF9-1B21-4775-9A66-606A0673C0DE}" type="presOf" srcId="{92624BC8-40B0-4EEB-BAFE-10F4423F9405}" destId="{A78E02F0-C7AB-4B87-AB41-326A1DE94091}" srcOrd="0" destOrd="0" presId="urn:microsoft.com/office/officeart/2005/8/layout/vList4#1"/>
    <dgm:cxn modelId="{96C7C40A-3F9A-4EC6-991D-FCEEE75D61E1}" type="presOf" srcId="{B3B49660-FA7E-4C98-BA17-B6C900B21E84}" destId="{D0A2E6FB-93B8-43FE-8710-03D359F1DA58}" srcOrd="0" destOrd="1" presId="urn:microsoft.com/office/officeart/2005/8/layout/vList4#1"/>
    <dgm:cxn modelId="{2E9A6E2E-CE20-4FAD-AB5B-C9FD762995C9}" type="presParOf" srcId="{98A9D1DF-ACF6-4A4A-83EC-BB0843691E74}" destId="{D0D1712E-B4A0-4A6A-965D-87FE4D5BEB1C}" srcOrd="0" destOrd="0" presId="urn:microsoft.com/office/officeart/2005/8/layout/vList4#1"/>
    <dgm:cxn modelId="{FF4F32B1-8A7B-4586-9982-E89B7E8E40A6}" type="presParOf" srcId="{D0D1712E-B4A0-4A6A-965D-87FE4D5BEB1C}" destId="{D0A2E6FB-93B8-43FE-8710-03D359F1DA58}" srcOrd="0" destOrd="0" presId="urn:microsoft.com/office/officeart/2005/8/layout/vList4#1"/>
    <dgm:cxn modelId="{1BB07A88-906E-4657-9DD8-3C10885D46FB}" type="presParOf" srcId="{D0D1712E-B4A0-4A6A-965D-87FE4D5BEB1C}" destId="{95465B47-63A3-4BB6-BAB9-2E7B5029224D}" srcOrd="1" destOrd="0" presId="urn:microsoft.com/office/officeart/2005/8/layout/vList4#1"/>
    <dgm:cxn modelId="{E06A94C1-A8F8-4D38-BC15-77F2BDBFF3BB}" type="presParOf" srcId="{D0D1712E-B4A0-4A6A-965D-87FE4D5BEB1C}" destId="{87E36051-CD55-4191-9077-4D1DACA63AE3}" srcOrd="2" destOrd="0" presId="urn:microsoft.com/office/officeart/2005/8/layout/vList4#1"/>
    <dgm:cxn modelId="{5D6706AA-D7B0-4B65-B116-1F6AABF0DB94}" type="presParOf" srcId="{98A9D1DF-ACF6-4A4A-83EC-BB0843691E74}" destId="{A328134D-E2E6-4E43-A144-258F8F681BD4}" srcOrd="1" destOrd="0" presId="urn:microsoft.com/office/officeart/2005/8/layout/vList4#1"/>
    <dgm:cxn modelId="{0674650B-B4BA-49A1-8286-D475A6D88DC3}" type="presParOf" srcId="{98A9D1DF-ACF6-4A4A-83EC-BB0843691E74}" destId="{9C0D922D-01C0-48BC-90A1-4107C3755B0F}" srcOrd="2" destOrd="0" presId="urn:microsoft.com/office/officeart/2005/8/layout/vList4#1"/>
    <dgm:cxn modelId="{E56975CA-C9B2-4B6A-9B57-E1C4FD665234}" type="presParOf" srcId="{9C0D922D-01C0-48BC-90A1-4107C3755B0F}" destId="{3C071160-67E0-4A5A-8F1F-425F00D8E786}" srcOrd="0" destOrd="0" presId="urn:microsoft.com/office/officeart/2005/8/layout/vList4#1"/>
    <dgm:cxn modelId="{63E0A79E-B717-426B-8605-9BAC23ACF636}" type="presParOf" srcId="{9C0D922D-01C0-48BC-90A1-4107C3755B0F}" destId="{4D0A8951-3FF9-40EF-AB11-D8F2766500F9}" srcOrd="1" destOrd="0" presId="urn:microsoft.com/office/officeart/2005/8/layout/vList4#1"/>
    <dgm:cxn modelId="{2F0CE81E-4B5F-456C-8EF4-AB889F29DE68}" type="presParOf" srcId="{9C0D922D-01C0-48BC-90A1-4107C3755B0F}" destId="{B4713FC8-01B4-4356-A692-72EDE8C36EEA}" srcOrd="2" destOrd="0" presId="urn:microsoft.com/office/officeart/2005/8/layout/vList4#1"/>
    <dgm:cxn modelId="{E7C95C1B-6A58-4F0E-AC87-25C723B2456B}" type="presParOf" srcId="{98A9D1DF-ACF6-4A4A-83EC-BB0843691E74}" destId="{63565B8E-2761-468B-80D7-44543844FBF9}" srcOrd="3" destOrd="0" presId="urn:microsoft.com/office/officeart/2005/8/layout/vList4#1"/>
    <dgm:cxn modelId="{16CB98D8-31C0-4274-979D-EDEA70E93CAB}" type="presParOf" srcId="{98A9D1DF-ACF6-4A4A-83EC-BB0843691E74}" destId="{FE8DDC2B-4184-446F-BB07-BC7A448CEE87}" srcOrd="4" destOrd="0" presId="urn:microsoft.com/office/officeart/2005/8/layout/vList4#1"/>
    <dgm:cxn modelId="{2940D5DF-D8EA-4AB9-B167-0EDF90BA4FAA}" type="presParOf" srcId="{FE8DDC2B-4184-446F-BB07-BC7A448CEE87}" destId="{82EAE578-C9E1-4C1C-B9B7-0E5E214E212A}" srcOrd="0" destOrd="0" presId="urn:microsoft.com/office/officeart/2005/8/layout/vList4#1"/>
    <dgm:cxn modelId="{98E247AD-9A8D-47C5-88EB-CB25D999250C}" type="presParOf" srcId="{FE8DDC2B-4184-446F-BB07-BC7A448CEE87}" destId="{4698806A-7C2F-4D1C-A1BE-452B3C2F0412}" srcOrd="1" destOrd="0" presId="urn:microsoft.com/office/officeart/2005/8/layout/vList4#1"/>
    <dgm:cxn modelId="{A928B60C-531E-454C-8372-4B2ABA6E9FFB}" type="presParOf" srcId="{FE8DDC2B-4184-446F-BB07-BC7A448CEE87}" destId="{05990AC6-D728-407A-A8D5-40E509B38520}" srcOrd="2" destOrd="0" presId="urn:microsoft.com/office/officeart/2005/8/layout/vList4#1"/>
    <dgm:cxn modelId="{F1E2CB11-C37A-48BC-BCE0-56D317C377CB}" type="presParOf" srcId="{98A9D1DF-ACF6-4A4A-83EC-BB0843691E74}" destId="{E90608E6-B514-46E1-B256-513B4D04A24C}" srcOrd="5" destOrd="0" presId="urn:microsoft.com/office/officeart/2005/8/layout/vList4#1"/>
    <dgm:cxn modelId="{7CEB1060-F0C9-421C-B21E-487B6990A681}" type="presParOf" srcId="{98A9D1DF-ACF6-4A4A-83EC-BB0843691E74}" destId="{405F35E8-CAFD-4286-9DC1-786D79371AD0}" srcOrd="6" destOrd="0" presId="urn:microsoft.com/office/officeart/2005/8/layout/vList4#1"/>
    <dgm:cxn modelId="{9D68E2CE-BF06-4514-92DD-53C167D4D679}" type="presParOf" srcId="{405F35E8-CAFD-4286-9DC1-786D79371AD0}" destId="{A78E02F0-C7AB-4B87-AB41-326A1DE94091}" srcOrd="0" destOrd="0" presId="urn:microsoft.com/office/officeart/2005/8/layout/vList4#1"/>
    <dgm:cxn modelId="{9D3F57FA-F719-4112-A3EA-B1AA51CADEA8}" type="presParOf" srcId="{405F35E8-CAFD-4286-9DC1-786D79371AD0}" destId="{FF7C45FF-431A-423D-8ECB-7BBBE05D742B}" srcOrd="1" destOrd="0" presId="urn:microsoft.com/office/officeart/2005/8/layout/vList4#1"/>
    <dgm:cxn modelId="{45FD59E3-E519-4B8C-B873-7AA9F93FABF7}" type="presParOf" srcId="{405F35E8-CAFD-4286-9DC1-786D79371AD0}" destId="{3D09CBA1-EF4B-4887-81E8-EBBFF4082F62}"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EC127F-C9DB-40FD-8172-4F93804075E2}"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ru-RU"/>
        </a:p>
      </dgm:t>
    </dgm:pt>
    <dgm:pt modelId="{F9BFA66D-514B-4678-A3F0-88BCF4AD79D8}">
      <dgm:prSet phldrT="[Text]"/>
      <dgm:spPr/>
      <dgm:t>
        <a:bodyPr/>
        <a:lstStyle/>
        <a:p>
          <a:r>
            <a:rPr lang="ru-RU" dirty="0" smtClean="0">
              <a:solidFill>
                <a:srgbClr val="FFFF00"/>
              </a:solidFill>
              <a:latin typeface="Arial" pitchFamily="34" charset="0"/>
              <a:cs typeface="Arial" pitchFamily="34" charset="0"/>
            </a:rPr>
            <a:t>Выращивание сортов картофеля:</a:t>
          </a:r>
          <a:endParaRPr lang="ru-RU" dirty="0">
            <a:solidFill>
              <a:srgbClr val="FFFF00"/>
            </a:solidFill>
            <a:latin typeface="Arial" pitchFamily="34" charset="0"/>
            <a:cs typeface="Arial" pitchFamily="34" charset="0"/>
          </a:endParaRPr>
        </a:p>
      </dgm:t>
    </dgm:pt>
    <dgm:pt modelId="{D7632219-A0B4-412E-BD8E-AF32711DB74C}" type="parTrans" cxnId="{DD268933-E89D-4348-B688-12B5E07BF5F2}">
      <dgm:prSet/>
      <dgm:spPr/>
      <dgm:t>
        <a:bodyPr/>
        <a:lstStyle/>
        <a:p>
          <a:endParaRPr lang="ru-RU">
            <a:latin typeface="Arial" pitchFamily="34" charset="0"/>
            <a:cs typeface="Arial" pitchFamily="34" charset="0"/>
          </a:endParaRPr>
        </a:p>
      </dgm:t>
    </dgm:pt>
    <dgm:pt modelId="{BE8D5570-DB6A-48DC-9387-69742EC324DC}" type="sibTrans" cxnId="{DD268933-E89D-4348-B688-12B5E07BF5F2}">
      <dgm:prSet/>
      <dgm:spPr/>
      <dgm:t>
        <a:bodyPr/>
        <a:lstStyle/>
        <a:p>
          <a:endParaRPr lang="ru-RU">
            <a:latin typeface="Arial" pitchFamily="34" charset="0"/>
            <a:cs typeface="Arial" pitchFamily="34" charset="0"/>
          </a:endParaRPr>
        </a:p>
      </dgm:t>
    </dgm:pt>
    <dgm:pt modelId="{3175631A-BEAF-443C-BC3D-E3C5DF8C2DD3}">
      <dgm:prSet phldrT="[Text]"/>
      <dgm:spPr/>
      <dgm:t>
        <a:bodyPr/>
        <a:lstStyle/>
        <a:p>
          <a:r>
            <a:rPr lang="ru-RU" dirty="0" smtClean="0">
              <a:latin typeface="Arial" pitchFamily="34" charset="0"/>
              <a:cs typeface="Arial" pitchFamily="34" charset="0"/>
            </a:rPr>
            <a:t>стойких к механическим повреждениям;</a:t>
          </a:r>
          <a:endParaRPr lang="ru-RU" dirty="0">
            <a:latin typeface="Arial" pitchFamily="34" charset="0"/>
            <a:cs typeface="Arial" pitchFamily="34" charset="0"/>
          </a:endParaRPr>
        </a:p>
      </dgm:t>
    </dgm:pt>
    <dgm:pt modelId="{C8257AF3-03C3-4D48-AC8A-3489CA2591E2}" type="parTrans" cxnId="{FECAC0D0-93C6-4895-97AF-BD03FE2444D1}">
      <dgm:prSet/>
      <dgm:spPr/>
      <dgm:t>
        <a:bodyPr/>
        <a:lstStyle/>
        <a:p>
          <a:endParaRPr lang="ru-RU">
            <a:latin typeface="Arial" pitchFamily="34" charset="0"/>
            <a:cs typeface="Arial" pitchFamily="34" charset="0"/>
          </a:endParaRPr>
        </a:p>
      </dgm:t>
    </dgm:pt>
    <dgm:pt modelId="{8AA6BBEB-B1C0-403D-A952-C929845BD496}" type="sibTrans" cxnId="{FECAC0D0-93C6-4895-97AF-BD03FE2444D1}">
      <dgm:prSet/>
      <dgm:spPr/>
      <dgm:t>
        <a:bodyPr/>
        <a:lstStyle/>
        <a:p>
          <a:endParaRPr lang="ru-RU">
            <a:latin typeface="Arial" pitchFamily="34" charset="0"/>
            <a:cs typeface="Arial" pitchFamily="34" charset="0"/>
          </a:endParaRPr>
        </a:p>
      </dgm:t>
    </dgm:pt>
    <dgm:pt modelId="{A0061621-0424-4145-AC6B-AC29ECF4B15C}">
      <dgm:prSet phldrT="[Text]"/>
      <dgm:spPr/>
      <dgm:t>
        <a:bodyPr/>
        <a:lstStyle/>
        <a:p>
          <a:r>
            <a:rPr lang="ru-RU" dirty="0" smtClean="0">
              <a:solidFill>
                <a:schemeClr val="tx1"/>
              </a:solidFill>
              <a:latin typeface="Arial" pitchFamily="34" charset="0"/>
              <a:cs typeface="Arial" pitchFamily="34" charset="0"/>
            </a:rPr>
            <a:t>Рациональный выбор технологии:</a:t>
          </a:r>
          <a:endParaRPr lang="ru-RU" dirty="0">
            <a:solidFill>
              <a:schemeClr val="tx1"/>
            </a:solidFill>
            <a:latin typeface="Arial" pitchFamily="34" charset="0"/>
            <a:cs typeface="Arial" pitchFamily="34" charset="0"/>
          </a:endParaRPr>
        </a:p>
      </dgm:t>
    </dgm:pt>
    <dgm:pt modelId="{9E9D2BB3-8512-4118-86FA-9ABBC78E2E6E}" type="parTrans" cxnId="{2E543316-E640-4DC0-B877-B2C662AFCC30}">
      <dgm:prSet/>
      <dgm:spPr/>
      <dgm:t>
        <a:bodyPr/>
        <a:lstStyle/>
        <a:p>
          <a:endParaRPr lang="ru-RU">
            <a:latin typeface="Arial" pitchFamily="34" charset="0"/>
            <a:cs typeface="Arial" pitchFamily="34" charset="0"/>
          </a:endParaRPr>
        </a:p>
      </dgm:t>
    </dgm:pt>
    <dgm:pt modelId="{54E7ECD7-D8B5-4401-98E1-5598CB1A16A1}" type="sibTrans" cxnId="{2E543316-E640-4DC0-B877-B2C662AFCC30}">
      <dgm:prSet/>
      <dgm:spPr/>
      <dgm:t>
        <a:bodyPr/>
        <a:lstStyle/>
        <a:p>
          <a:endParaRPr lang="ru-RU">
            <a:latin typeface="Arial" pitchFamily="34" charset="0"/>
            <a:cs typeface="Arial" pitchFamily="34" charset="0"/>
          </a:endParaRPr>
        </a:p>
      </dgm:t>
    </dgm:pt>
    <dgm:pt modelId="{953A31E8-869B-4FE2-91BD-4B337E3D489A}">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latin typeface="Arial" pitchFamily="34" charset="0"/>
              <a:cs typeface="Arial" pitchFamily="34" charset="0"/>
            </a:rPr>
            <a:t> увеличение ширины междурядий;</a:t>
          </a:r>
          <a:endParaRPr lang="ru-RU" dirty="0">
            <a:latin typeface="Arial" pitchFamily="34" charset="0"/>
            <a:cs typeface="Arial" pitchFamily="34" charset="0"/>
          </a:endParaRPr>
        </a:p>
      </dgm:t>
    </dgm:pt>
    <dgm:pt modelId="{4657A5BE-70A8-4026-A5B8-EA9CC1CA5FA6}" type="parTrans" cxnId="{9CE33DA1-2573-4058-AC27-19C960F0105D}">
      <dgm:prSet/>
      <dgm:spPr/>
      <dgm:t>
        <a:bodyPr/>
        <a:lstStyle/>
        <a:p>
          <a:endParaRPr lang="ru-RU">
            <a:latin typeface="Arial" pitchFamily="34" charset="0"/>
            <a:cs typeface="Arial" pitchFamily="34" charset="0"/>
          </a:endParaRPr>
        </a:p>
      </dgm:t>
    </dgm:pt>
    <dgm:pt modelId="{5796E337-A0B4-4B2B-A23F-7222EA08AAE4}" type="sibTrans" cxnId="{9CE33DA1-2573-4058-AC27-19C960F0105D}">
      <dgm:prSet/>
      <dgm:spPr/>
      <dgm:t>
        <a:bodyPr/>
        <a:lstStyle/>
        <a:p>
          <a:endParaRPr lang="ru-RU">
            <a:latin typeface="Arial" pitchFamily="34" charset="0"/>
            <a:cs typeface="Arial" pitchFamily="34" charset="0"/>
          </a:endParaRPr>
        </a:p>
      </dgm:t>
    </dgm:pt>
    <dgm:pt modelId="{4BD3E929-0A2E-4C35-B6AB-A28603E86FB7}">
      <dgm:prSet phldrT="[Text]"/>
      <dgm:spPr/>
      <dgm:t>
        <a:bodyPr/>
        <a:lstStyle/>
        <a:p>
          <a:r>
            <a:rPr lang="ru-RU" dirty="0" smtClean="0">
              <a:latin typeface="Arial" pitchFamily="34" charset="0"/>
              <a:cs typeface="Arial" pitchFamily="34" charset="0"/>
            </a:rPr>
            <a:t>округлой и округло-овальной формы;</a:t>
          </a:r>
          <a:endParaRPr lang="ru-RU" dirty="0">
            <a:latin typeface="Arial" pitchFamily="34" charset="0"/>
            <a:cs typeface="Arial" pitchFamily="34" charset="0"/>
          </a:endParaRPr>
        </a:p>
      </dgm:t>
    </dgm:pt>
    <dgm:pt modelId="{3F9F7058-8BE7-4178-BF8F-42CC0B328882}" type="parTrans" cxnId="{D8136B71-5C2A-4313-BA5F-94E789681DC3}">
      <dgm:prSet/>
      <dgm:spPr/>
      <dgm:t>
        <a:bodyPr/>
        <a:lstStyle/>
        <a:p>
          <a:endParaRPr lang="ru-RU">
            <a:latin typeface="Arial" pitchFamily="34" charset="0"/>
            <a:cs typeface="Arial" pitchFamily="34" charset="0"/>
          </a:endParaRPr>
        </a:p>
      </dgm:t>
    </dgm:pt>
    <dgm:pt modelId="{11454A9F-F5C9-4100-B076-D003065F8A52}" type="sibTrans" cxnId="{D8136B71-5C2A-4313-BA5F-94E789681DC3}">
      <dgm:prSet/>
      <dgm:spPr/>
      <dgm:t>
        <a:bodyPr/>
        <a:lstStyle/>
        <a:p>
          <a:endParaRPr lang="ru-RU">
            <a:latin typeface="Arial" pitchFamily="34" charset="0"/>
            <a:cs typeface="Arial" pitchFamily="34" charset="0"/>
          </a:endParaRPr>
        </a:p>
      </dgm:t>
    </dgm:pt>
    <dgm:pt modelId="{F3E0A8AA-D717-402A-8319-0050E49FC1AB}">
      <dgm:prSet phldrT="[Text]"/>
      <dgm:spPr/>
      <dgm:t>
        <a:bodyPr/>
        <a:lstStyle/>
        <a:p>
          <a:r>
            <a:rPr lang="ru-RU" dirty="0" smtClean="0">
              <a:latin typeface="Arial" pitchFamily="34" charset="0"/>
              <a:cs typeface="Arial" pitchFamily="34" charset="0"/>
            </a:rPr>
            <a:t>устойчивых к пониженным температурам</a:t>
          </a:r>
          <a:endParaRPr lang="ru-RU" dirty="0">
            <a:latin typeface="Arial" pitchFamily="34" charset="0"/>
            <a:cs typeface="Arial" pitchFamily="34" charset="0"/>
          </a:endParaRPr>
        </a:p>
      </dgm:t>
    </dgm:pt>
    <dgm:pt modelId="{B0FFE30D-BCE1-47E7-B64E-E20B5C93BEC8}" type="parTrans" cxnId="{6314648C-E293-4B20-A439-27E4ECDAEBA8}">
      <dgm:prSet/>
      <dgm:spPr/>
      <dgm:t>
        <a:bodyPr/>
        <a:lstStyle/>
        <a:p>
          <a:endParaRPr lang="ru-RU">
            <a:latin typeface="Arial" pitchFamily="34" charset="0"/>
            <a:cs typeface="Arial" pitchFamily="34" charset="0"/>
          </a:endParaRPr>
        </a:p>
      </dgm:t>
    </dgm:pt>
    <dgm:pt modelId="{B2BD9B05-8DE2-4F18-9C9E-C679BC625B2F}" type="sibTrans" cxnId="{6314648C-E293-4B20-A439-27E4ECDAEBA8}">
      <dgm:prSet/>
      <dgm:spPr/>
      <dgm:t>
        <a:bodyPr/>
        <a:lstStyle/>
        <a:p>
          <a:endParaRPr lang="ru-RU">
            <a:latin typeface="Arial" pitchFamily="34" charset="0"/>
            <a:cs typeface="Arial" pitchFamily="34" charset="0"/>
          </a:endParaRPr>
        </a:p>
      </dgm:t>
    </dgm:pt>
    <dgm:pt modelId="{C22B14F5-63D2-43B6-948A-C71AC9EDD58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latin typeface="Arial" pitchFamily="34" charset="0"/>
              <a:cs typeface="Arial" pitchFamily="34" charset="0"/>
            </a:rPr>
            <a:t> предуборочное  удаление ботвы;</a:t>
          </a:r>
          <a:endParaRPr lang="ru-RU" dirty="0">
            <a:latin typeface="Arial" pitchFamily="34" charset="0"/>
            <a:cs typeface="Arial" pitchFamily="34" charset="0"/>
          </a:endParaRPr>
        </a:p>
      </dgm:t>
    </dgm:pt>
    <dgm:pt modelId="{518F9593-6426-4616-B34B-5051ACB261E3}" type="parTrans" cxnId="{14C0A8B9-9BFF-4236-8661-A3B00B3A96FA}">
      <dgm:prSet/>
      <dgm:spPr/>
      <dgm:t>
        <a:bodyPr/>
        <a:lstStyle/>
        <a:p>
          <a:endParaRPr lang="ru-RU">
            <a:latin typeface="Arial" pitchFamily="34" charset="0"/>
            <a:cs typeface="Arial" pitchFamily="34" charset="0"/>
          </a:endParaRPr>
        </a:p>
      </dgm:t>
    </dgm:pt>
    <dgm:pt modelId="{4CE1797D-E663-4751-B12D-EA00F9296A40}" type="sibTrans" cxnId="{14C0A8B9-9BFF-4236-8661-A3B00B3A96FA}">
      <dgm:prSet/>
      <dgm:spPr/>
      <dgm:t>
        <a:bodyPr/>
        <a:lstStyle/>
        <a:p>
          <a:endParaRPr lang="ru-RU">
            <a:latin typeface="Arial" pitchFamily="34" charset="0"/>
            <a:cs typeface="Arial" pitchFamily="34" charset="0"/>
          </a:endParaRPr>
        </a:p>
      </dgm:t>
    </dgm:pt>
    <dgm:pt modelId="{E82EBD1A-6E97-4EA5-B973-09BDA8264D06}">
      <dgm:prSet phldrT="[Text]"/>
      <dgm:spPr/>
      <dgm:t>
        <a:bodyPr/>
        <a:lstStyle/>
        <a:p>
          <a:pPr marL="228600" indent="0" defTabSz="1022350">
            <a:lnSpc>
              <a:spcPct val="90000"/>
            </a:lnSpc>
            <a:spcBef>
              <a:spcPct val="0"/>
            </a:spcBef>
            <a:spcAft>
              <a:spcPct val="20000"/>
            </a:spcAft>
            <a:buNone/>
          </a:pPr>
          <a:r>
            <a:rPr lang="ru-RU" dirty="0" smtClean="0">
              <a:solidFill>
                <a:schemeClr val="tx1"/>
              </a:solidFill>
              <a:latin typeface="Arial" pitchFamily="34" charset="0"/>
              <a:cs typeface="Arial" pitchFamily="34" charset="0"/>
            </a:rPr>
            <a:t>Специальные конструктивные элементы:</a:t>
          </a:r>
        </a:p>
      </dgm:t>
    </dgm:pt>
    <dgm:pt modelId="{06F17389-512C-419E-B566-DBECE2BEDE6D}" type="parTrans" cxnId="{A33E8305-3134-4BEB-AD49-74656625BF62}">
      <dgm:prSet/>
      <dgm:spPr/>
      <dgm:t>
        <a:bodyPr/>
        <a:lstStyle/>
        <a:p>
          <a:endParaRPr lang="ru-RU">
            <a:latin typeface="Arial" pitchFamily="34" charset="0"/>
            <a:cs typeface="Arial" pitchFamily="34" charset="0"/>
          </a:endParaRPr>
        </a:p>
      </dgm:t>
    </dgm:pt>
    <dgm:pt modelId="{81EA6434-1FA4-4B44-9D31-6C7B604DABE7}" type="sibTrans" cxnId="{A33E8305-3134-4BEB-AD49-74656625BF62}">
      <dgm:prSet/>
      <dgm:spPr/>
      <dgm:t>
        <a:bodyPr/>
        <a:lstStyle/>
        <a:p>
          <a:endParaRPr lang="ru-RU">
            <a:latin typeface="Arial" pitchFamily="34" charset="0"/>
            <a:cs typeface="Arial" pitchFamily="34" charset="0"/>
          </a:endParaRPr>
        </a:p>
      </dgm:t>
    </dgm:pt>
    <dgm:pt modelId="{2FCC257B-6D27-4BF4-9D5C-18C85B313F5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latin typeface="Arial" pitchFamily="34" charset="0"/>
              <a:cs typeface="Arial" pitchFamily="34" charset="0"/>
            </a:rPr>
            <a:t> использование прорезиненных защитных профилей рабочих поверхностей;</a:t>
          </a:r>
        </a:p>
      </dgm:t>
    </dgm:pt>
    <dgm:pt modelId="{73C84F2D-0AA8-4FA1-A14D-9474A1156F9B}" type="parTrans" cxnId="{A8B6263F-4E78-4C9F-BE4A-C711B88D3B64}">
      <dgm:prSet/>
      <dgm:spPr/>
      <dgm:t>
        <a:bodyPr/>
        <a:lstStyle/>
        <a:p>
          <a:endParaRPr lang="ru-RU">
            <a:latin typeface="Arial" pitchFamily="34" charset="0"/>
            <a:cs typeface="Arial" pitchFamily="34" charset="0"/>
          </a:endParaRPr>
        </a:p>
      </dgm:t>
    </dgm:pt>
    <dgm:pt modelId="{87292B28-C9B6-48F9-A97E-78D3D87844DD}" type="sibTrans" cxnId="{A8B6263F-4E78-4C9F-BE4A-C711B88D3B64}">
      <dgm:prSet/>
      <dgm:spPr/>
      <dgm:t>
        <a:bodyPr/>
        <a:lstStyle/>
        <a:p>
          <a:endParaRPr lang="ru-RU">
            <a:latin typeface="Arial" pitchFamily="34" charset="0"/>
            <a:cs typeface="Arial" pitchFamily="34" charset="0"/>
          </a:endParaRPr>
        </a:p>
      </dgm:t>
    </dgm:pt>
    <dgm:pt modelId="{51E2D9E7-A827-4360-9901-6277A54AE8A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latin typeface="Arial" pitchFamily="34" charset="0"/>
              <a:cs typeface="Arial" pitchFamily="34" charset="0"/>
            </a:rPr>
            <a:t> использование подкормок и десикации для ускорения созревания</a:t>
          </a:r>
          <a:endParaRPr lang="ru-RU" dirty="0">
            <a:latin typeface="Arial" pitchFamily="34" charset="0"/>
            <a:cs typeface="Arial" pitchFamily="34" charset="0"/>
          </a:endParaRPr>
        </a:p>
      </dgm:t>
    </dgm:pt>
    <dgm:pt modelId="{608E3061-093B-4831-BCE1-258EC5A60DDF}" type="parTrans" cxnId="{0976AF2F-D52D-4792-BFFB-986C5B4057EE}">
      <dgm:prSet/>
      <dgm:spPr/>
      <dgm:t>
        <a:bodyPr/>
        <a:lstStyle/>
        <a:p>
          <a:endParaRPr lang="ru-RU">
            <a:latin typeface="Arial" pitchFamily="34" charset="0"/>
            <a:cs typeface="Arial" pitchFamily="34" charset="0"/>
          </a:endParaRPr>
        </a:p>
      </dgm:t>
    </dgm:pt>
    <dgm:pt modelId="{6E54C910-200C-4FCB-B293-60A7E89F47E7}" type="sibTrans" cxnId="{0976AF2F-D52D-4792-BFFB-986C5B4057EE}">
      <dgm:prSet/>
      <dgm:spPr/>
      <dgm:t>
        <a:bodyPr/>
        <a:lstStyle/>
        <a:p>
          <a:endParaRPr lang="ru-RU">
            <a:latin typeface="Arial" pitchFamily="34" charset="0"/>
            <a:cs typeface="Arial" pitchFamily="34" charset="0"/>
          </a:endParaRPr>
        </a:p>
      </dgm:t>
    </dgm:pt>
    <dgm:pt modelId="{3F00C9C8-463C-444D-9548-77260FED2B0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latin typeface="Arial" pitchFamily="34" charset="0"/>
              <a:cs typeface="Arial" pitchFamily="34" charset="0"/>
            </a:rPr>
            <a:t> уменьшение высоты падения клубней;</a:t>
          </a:r>
        </a:p>
      </dgm:t>
    </dgm:pt>
    <dgm:pt modelId="{137FDE82-72FB-4EB6-B589-649FC7A2B541}" type="parTrans" cxnId="{6E431FEE-8B26-4FF8-A212-762D043D643A}">
      <dgm:prSet/>
      <dgm:spPr/>
      <dgm:t>
        <a:bodyPr/>
        <a:lstStyle/>
        <a:p>
          <a:endParaRPr lang="ru-RU">
            <a:latin typeface="Arial" pitchFamily="34" charset="0"/>
            <a:cs typeface="Arial" pitchFamily="34" charset="0"/>
          </a:endParaRPr>
        </a:p>
      </dgm:t>
    </dgm:pt>
    <dgm:pt modelId="{E1E42861-8520-47DF-A4E0-AB9D0C561011}" type="sibTrans" cxnId="{6E431FEE-8B26-4FF8-A212-762D043D643A}">
      <dgm:prSet/>
      <dgm:spPr/>
      <dgm:t>
        <a:bodyPr/>
        <a:lstStyle/>
        <a:p>
          <a:endParaRPr lang="ru-RU">
            <a:latin typeface="Arial" pitchFamily="34" charset="0"/>
            <a:cs typeface="Arial" pitchFamily="34" charset="0"/>
          </a:endParaRPr>
        </a:p>
      </dgm:t>
    </dgm:pt>
    <dgm:pt modelId="{E8C8B363-AEEE-4D50-BCCE-BA5CE42E689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latin typeface="Arial" pitchFamily="34" charset="0"/>
              <a:cs typeface="Arial" pitchFamily="34" charset="0"/>
            </a:rPr>
            <a:t> использование гасителей скорости потока клубней.</a:t>
          </a:r>
        </a:p>
      </dgm:t>
    </dgm:pt>
    <dgm:pt modelId="{048F10D0-23A5-48DF-A186-30B3E48FF2ED}" type="parTrans" cxnId="{5EF41AA7-6FC3-4217-8970-6EFF61DA9EBC}">
      <dgm:prSet/>
      <dgm:spPr/>
      <dgm:t>
        <a:bodyPr/>
        <a:lstStyle/>
        <a:p>
          <a:endParaRPr lang="ru-RU">
            <a:latin typeface="Arial" pitchFamily="34" charset="0"/>
            <a:cs typeface="Arial" pitchFamily="34" charset="0"/>
          </a:endParaRPr>
        </a:p>
      </dgm:t>
    </dgm:pt>
    <dgm:pt modelId="{0D6B4008-59DD-4CCE-BB42-FC0E0A6A853E}" type="sibTrans" cxnId="{5EF41AA7-6FC3-4217-8970-6EFF61DA9EBC}">
      <dgm:prSet/>
      <dgm:spPr/>
      <dgm:t>
        <a:bodyPr/>
        <a:lstStyle/>
        <a:p>
          <a:endParaRPr lang="ru-RU">
            <a:latin typeface="Arial" pitchFamily="34" charset="0"/>
            <a:cs typeface="Arial" pitchFamily="34" charset="0"/>
          </a:endParaRPr>
        </a:p>
      </dgm:t>
    </dgm:pt>
    <dgm:pt modelId="{159C81C8-303B-484D-8D39-214695DE6524}" type="pres">
      <dgm:prSet presAssocID="{D5EC127F-C9DB-40FD-8172-4F93804075E2}" presName="linear" presStyleCnt="0">
        <dgm:presLayoutVars>
          <dgm:animLvl val="lvl"/>
          <dgm:resizeHandles val="exact"/>
        </dgm:presLayoutVars>
      </dgm:prSet>
      <dgm:spPr/>
      <dgm:t>
        <a:bodyPr/>
        <a:lstStyle/>
        <a:p>
          <a:endParaRPr lang="ru-RU"/>
        </a:p>
      </dgm:t>
    </dgm:pt>
    <dgm:pt modelId="{17AD9FF7-7780-45A7-9E87-C968DD52FAB0}" type="pres">
      <dgm:prSet presAssocID="{F9BFA66D-514B-4678-A3F0-88BCF4AD79D8}" presName="parentText" presStyleLbl="node1" presStyleIdx="0" presStyleCnt="3">
        <dgm:presLayoutVars>
          <dgm:chMax val="0"/>
          <dgm:bulletEnabled val="1"/>
        </dgm:presLayoutVars>
      </dgm:prSet>
      <dgm:spPr/>
      <dgm:t>
        <a:bodyPr/>
        <a:lstStyle/>
        <a:p>
          <a:endParaRPr lang="ru-RU"/>
        </a:p>
      </dgm:t>
    </dgm:pt>
    <dgm:pt modelId="{293C0110-68E2-418F-B05B-50E579B6584B}" type="pres">
      <dgm:prSet presAssocID="{F9BFA66D-514B-4678-A3F0-88BCF4AD79D8}" presName="childText" presStyleLbl="revTx" presStyleIdx="0" presStyleCnt="3">
        <dgm:presLayoutVars>
          <dgm:bulletEnabled val="1"/>
        </dgm:presLayoutVars>
      </dgm:prSet>
      <dgm:spPr/>
      <dgm:t>
        <a:bodyPr/>
        <a:lstStyle/>
        <a:p>
          <a:endParaRPr lang="ru-RU"/>
        </a:p>
      </dgm:t>
    </dgm:pt>
    <dgm:pt modelId="{ACC28C37-BB83-42B0-8F68-01542A19019D}" type="pres">
      <dgm:prSet presAssocID="{A0061621-0424-4145-AC6B-AC29ECF4B15C}" presName="parentText" presStyleLbl="node1" presStyleIdx="1" presStyleCnt="3">
        <dgm:presLayoutVars>
          <dgm:chMax val="0"/>
          <dgm:bulletEnabled val="1"/>
        </dgm:presLayoutVars>
      </dgm:prSet>
      <dgm:spPr/>
      <dgm:t>
        <a:bodyPr/>
        <a:lstStyle/>
        <a:p>
          <a:endParaRPr lang="ru-RU"/>
        </a:p>
      </dgm:t>
    </dgm:pt>
    <dgm:pt modelId="{6B26582D-F96B-4824-AB18-4DF2C1498185}" type="pres">
      <dgm:prSet presAssocID="{A0061621-0424-4145-AC6B-AC29ECF4B15C}" presName="childText" presStyleLbl="revTx" presStyleIdx="1" presStyleCnt="3">
        <dgm:presLayoutVars>
          <dgm:bulletEnabled val="1"/>
        </dgm:presLayoutVars>
      </dgm:prSet>
      <dgm:spPr/>
      <dgm:t>
        <a:bodyPr/>
        <a:lstStyle/>
        <a:p>
          <a:endParaRPr lang="ru-RU"/>
        </a:p>
      </dgm:t>
    </dgm:pt>
    <dgm:pt modelId="{CC334B3C-A42C-4D8F-9EC3-A6E58BA36035}" type="pres">
      <dgm:prSet presAssocID="{E82EBD1A-6E97-4EA5-B973-09BDA8264D06}" presName="parentText" presStyleLbl="node1" presStyleIdx="2" presStyleCnt="3">
        <dgm:presLayoutVars>
          <dgm:chMax val="0"/>
          <dgm:bulletEnabled val="1"/>
        </dgm:presLayoutVars>
      </dgm:prSet>
      <dgm:spPr/>
      <dgm:t>
        <a:bodyPr/>
        <a:lstStyle/>
        <a:p>
          <a:endParaRPr lang="ru-RU"/>
        </a:p>
      </dgm:t>
    </dgm:pt>
    <dgm:pt modelId="{8F100885-6746-4E37-944C-6BDBCFF46644}" type="pres">
      <dgm:prSet presAssocID="{E82EBD1A-6E97-4EA5-B973-09BDA8264D06}" presName="childText" presStyleLbl="revTx" presStyleIdx="2" presStyleCnt="3">
        <dgm:presLayoutVars>
          <dgm:bulletEnabled val="1"/>
        </dgm:presLayoutVars>
      </dgm:prSet>
      <dgm:spPr/>
      <dgm:t>
        <a:bodyPr/>
        <a:lstStyle/>
        <a:p>
          <a:endParaRPr lang="ru-RU"/>
        </a:p>
      </dgm:t>
    </dgm:pt>
  </dgm:ptLst>
  <dgm:cxnLst>
    <dgm:cxn modelId="{957CB2A5-E841-4B8E-8EA7-6D0B4214A058}" type="presOf" srcId="{F3E0A8AA-D717-402A-8319-0050E49FC1AB}" destId="{293C0110-68E2-418F-B05B-50E579B6584B}" srcOrd="0" destOrd="2" presId="urn:microsoft.com/office/officeart/2005/8/layout/vList2"/>
    <dgm:cxn modelId="{E2A13491-1942-4854-B27C-4B989DAC2587}" type="presOf" srcId="{E8C8B363-AEEE-4D50-BCCE-BA5CE42E6890}" destId="{8F100885-6746-4E37-944C-6BDBCFF46644}" srcOrd="0" destOrd="2" presId="urn:microsoft.com/office/officeart/2005/8/layout/vList2"/>
    <dgm:cxn modelId="{CF5FDA8D-E494-475E-991B-35F9BC131251}" type="presOf" srcId="{C22B14F5-63D2-43B6-948A-C71AC9EDD58C}" destId="{6B26582D-F96B-4824-AB18-4DF2C1498185}" srcOrd="0" destOrd="1" presId="urn:microsoft.com/office/officeart/2005/8/layout/vList2"/>
    <dgm:cxn modelId="{0976AF2F-D52D-4792-BFFB-986C5B4057EE}" srcId="{A0061621-0424-4145-AC6B-AC29ECF4B15C}" destId="{51E2D9E7-A827-4360-9901-6277A54AE8AB}" srcOrd="2" destOrd="0" parTransId="{608E3061-093B-4831-BCE1-258EC5A60DDF}" sibTransId="{6E54C910-200C-4FCB-B293-60A7E89F47E7}"/>
    <dgm:cxn modelId="{A626D75E-13B4-49AD-8A20-B4B83706FF74}" type="presOf" srcId="{D5EC127F-C9DB-40FD-8172-4F93804075E2}" destId="{159C81C8-303B-484D-8D39-214695DE6524}" srcOrd="0" destOrd="0" presId="urn:microsoft.com/office/officeart/2005/8/layout/vList2"/>
    <dgm:cxn modelId="{6314648C-E293-4B20-A439-27E4ECDAEBA8}" srcId="{F9BFA66D-514B-4678-A3F0-88BCF4AD79D8}" destId="{F3E0A8AA-D717-402A-8319-0050E49FC1AB}" srcOrd="2" destOrd="0" parTransId="{B0FFE30D-BCE1-47E7-B64E-E20B5C93BEC8}" sibTransId="{B2BD9B05-8DE2-4F18-9C9E-C679BC625B2F}"/>
    <dgm:cxn modelId="{5EF41AA7-6FC3-4217-8970-6EFF61DA9EBC}" srcId="{E82EBD1A-6E97-4EA5-B973-09BDA8264D06}" destId="{E8C8B363-AEEE-4D50-BCCE-BA5CE42E6890}" srcOrd="2" destOrd="0" parTransId="{048F10D0-23A5-48DF-A186-30B3E48FF2ED}" sibTransId="{0D6B4008-59DD-4CCE-BB42-FC0E0A6A853E}"/>
    <dgm:cxn modelId="{A8B6263F-4E78-4C9F-BE4A-C711B88D3B64}" srcId="{E82EBD1A-6E97-4EA5-B973-09BDA8264D06}" destId="{2FCC257B-6D27-4BF4-9D5C-18C85B313F50}" srcOrd="0" destOrd="0" parTransId="{73C84F2D-0AA8-4FA1-A14D-9474A1156F9B}" sibTransId="{87292B28-C9B6-48F9-A97E-78D3D87844DD}"/>
    <dgm:cxn modelId="{A0475E9A-904E-43E9-AA4B-D599E4918BEF}" type="presOf" srcId="{A0061621-0424-4145-AC6B-AC29ECF4B15C}" destId="{ACC28C37-BB83-42B0-8F68-01542A19019D}" srcOrd="0" destOrd="0" presId="urn:microsoft.com/office/officeart/2005/8/layout/vList2"/>
    <dgm:cxn modelId="{E9DF0AA6-FF69-4AC2-97ED-EE0DD2B61A39}" type="presOf" srcId="{2FCC257B-6D27-4BF4-9D5C-18C85B313F50}" destId="{8F100885-6746-4E37-944C-6BDBCFF46644}" srcOrd="0" destOrd="0" presId="urn:microsoft.com/office/officeart/2005/8/layout/vList2"/>
    <dgm:cxn modelId="{9CE33DA1-2573-4058-AC27-19C960F0105D}" srcId="{A0061621-0424-4145-AC6B-AC29ECF4B15C}" destId="{953A31E8-869B-4FE2-91BD-4B337E3D489A}" srcOrd="0" destOrd="0" parTransId="{4657A5BE-70A8-4026-A5B8-EA9CC1CA5FA6}" sibTransId="{5796E337-A0B4-4B2B-A23F-7222EA08AAE4}"/>
    <dgm:cxn modelId="{A4BC187E-9902-4080-A40B-C10A4E4BFA24}" type="presOf" srcId="{4BD3E929-0A2E-4C35-B6AB-A28603E86FB7}" destId="{293C0110-68E2-418F-B05B-50E579B6584B}" srcOrd="0" destOrd="1" presId="urn:microsoft.com/office/officeart/2005/8/layout/vList2"/>
    <dgm:cxn modelId="{D8136B71-5C2A-4313-BA5F-94E789681DC3}" srcId="{F9BFA66D-514B-4678-A3F0-88BCF4AD79D8}" destId="{4BD3E929-0A2E-4C35-B6AB-A28603E86FB7}" srcOrd="1" destOrd="0" parTransId="{3F9F7058-8BE7-4178-BF8F-42CC0B328882}" sibTransId="{11454A9F-F5C9-4100-B076-D003065F8A52}"/>
    <dgm:cxn modelId="{DD268933-E89D-4348-B688-12B5E07BF5F2}" srcId="{D5EC127F-C9DB-40FD-8172-4F93804075E2}" destId="{F9BFA66D-514B-4678-A3F0-88BCF4AD79D8}" srcOrd="0" destOrd="0" parTransId="{D7632219-A0B4-412E-BD8E-AF32711DB74C}" sibTransId="{BE8D5570-DB6A-48DC-9387-69742EC324DC}"/>
    <dgm:cxn modelId="{14C0A8B9-9BFF-4236-8661-A3B00B3A96FA}" srcId="{A0061621-0424-4145-AC6B-AC29ECF4B15C}" destId="{C22B14F5-63D2-43B6-948A-C71AC9EDD58C}" srcOrd="1" destOrd="0" parTransId="{518F9593-6426-4616-B34B-5051ACB261E3}" sibTransId="{4CE1797D-E663-4751-B12D-EA00F9296A40}"/>
    <dgm:cxn modelId="{63D389CB-8E32-455F-AB78-D626629E9A1E}" type="presOf" srcId="{F9BFA66D-514B-4678-A3F0-88BCF4AD79D8}" destId="{17AD9FF7-7780-45A7-9E87-C968DD52FAB0}" srcOrd="0" destOrd="0" presId="urn:microsoft.com/office/officeart/2005/8/layout/vList2"/>
    <dgm:cxn modelId="{AA72131A-C10B-43CC-B6AC-56DB459D8D87}" type="presOf" srcId="{3F00C9C8-463C-444D-9548-77260FED2B03}" destId="{8F100885-6746-4E37-944C-6BDBCFF46644}" srcOrd="0" destOrd="1" presId="urn:microsoft.com/office/officeart/2005/8/layout/vList2"/>
    <dgm:cxn modelId="{FECAC0D0-93C6-4895-97AF-BD03FE2444D1}" srcId="{F9BFA66D-514B-4678-A3F0-88BCF4AD79D8}" destId="{3175631A-BEAF-443C-BC3D-E3C5DF8C2DD3}" srcOrd="0" destOrd="0" parTransId="{C8257AF3-03C3-4D48-AC8A-3489CA2591E2}" sibTransId="{8AA6BBEB-B1C0-403D-A952-C929845BD496}"/>
    <dgm:cxn modelId="{6E431FEE-8B26-4FF8-A212-762D043D643A}" srcId="{E82EBD1A-6E97-4EA5-B973-09BDA8264D06}" destId="{3F00C9C8-463C-444D-9548-77260FED2B03}" srcOrd="1" destOrd="0" parTransId="{137FDE82-72FB-4EB6-B589-649FC7A2B541}" sibTransId="{E1E42861-8520-47DF-A4E0-AB9D0C561011}"/>
    <dgm:cxn modelId="{2E543316-E640-4DC0-B877-B2C662AFCC30}" srcId="{D5EC127F-C9DB-40FD-8172-4F93804075E2}" destId="{A0061621-0424-4145-AC6B-AC29ECF4B15C}" srcOrd="1" destOrd="0" parTransId="{9E9D2BB3-8512-4118-86FA-9ABBC78E2E6E}" sibTransId="{54E7ECD7-D8B5-4401-98E1-5598CB1A16A1}"/>
    <dgm:cxn modelId="{EC901CC1-CF58-49A2-A27B-8C06171AF2E8}" type="presOf" srcId="{51E2D9E7-A827-4360-9901-6277A54AE8AB}" destId="{6B26582D-F96B-4824-AB18-4DF2C1498185}" srcOrd="0" destOrd="2" presId="urn:microsoft.com/office/officeart/2005/8/layout/vList2"/>
    <dgm:cxn modelId="{D0227E01-40FC-4B8C-83EF-2306DAA36098}" type="presOf" srcId="{3175631A-BEAF-443C-BC3D-E3C5DF8C2DD3}" destId="{293C0110-68E2-418F-B05B-50E579B6584B}" srcOrd="0" destOrd="0" presId="urn:microsoft.com/office/officeart/2005/8/layout/vList2"/>
    <dgm:cxn modelId="{0553E996-9397-499B-86E4-D33E2C1A75FA}" type="presOf" srcId="{E82EBD1A-6E97-4EA5-B973-09BDA8264D06}" destId="{CC334B3C-A42C-4D8F-9EC3-A6E58BA36035}" srcOrd="0" destOrd="0" presId="urn:microsoft.com/office/officeart/2005/8/layout/vList2"/>
    <dgm:cxn modelId="{A33E8305-3134-4BEB-AD49-74656625BF62}" srcId="{D5EC127F-C9DB-40FD-8172-4F93804075E2}" destId="{E82EBD1A-6E97-4EA5-B973-09BDA8264D06}" srcOrd="2" destOrd="0" parTransId="{06F17389-512C-419E-B566-DBECE2BEDE6D}" sibTransId="{81EA6434-1FA4-4B44-9D31-6C7B604DABE7}"/>
    <dgm:cxn modelId="{CEED40F2-116D-4FD2-983F-E168D0264ACF}" type="presOf" srcId="{953A31E8-869B-4FE2-91BD-4B337E3D489A}" destId="{6B26582D-F96B-4824-AB18-4DF2C1498185}" srcOrd="0" destOrd="0" presId="urn:microsoft.com/office/officeart/2005/8/layout/vList2"/>
    <dgm:cxn modelId="{F2A83562-E6AF-477C-A24E-B32115847473}" type="presParOf" srcId="{159C81C8-303B-484D-8D39-214695DE6524}" destId="{17AD9FF7-7780-45A7-9E87-C968DD52FAB0}" srcOrd="0" destOrd="0" presId="urn:microsoft.com/office/officeart/2005/8/layout/vList2"/>
    <dgm:cxn modelId="{86435159-9283-448E-BDB2-8C01A02A6ACD}" type="presParOf" srcId="{159C81C8-303B-484D-8D39-214695DE6524}" destId="{293C0110-68E2-418F-B05B-50E579B6584B}" srcOrd="1" destOrd="0" presId="urn:microsoft.com/office/officeart/2005/8/layout/vList2"/>
    <dgm:cxn modelId="{61F4A7AF-3AEB-4657-8721-76F2DCF4E11F}" type="presParOf" srcId="{159C81C8-303B-484D-8D39-214695DE6524}" destId="{ACC28C37-BB83-42B0-8F68-01542A19019D}" srcOrd="2" destOrd="0" presId="urn:microsoft.com/office/officeart/2005/8/layout/vList2"/>
    <dgm:cxn modelId="{71B503E3-40BA-4436-95A7-6D49E68CF7A4}" type="presParOf" srcId="{159C81C8-303B-484D-8D39-214695DE6524}" destId="{6B26582D-F96B-4824-AB18-4DF2C1498185}" srcOrd="3" destOrd="0" presId="urn:microsoft.com/office/officeart/2005/8/layout/vList2"/>
    <dgm:cxn modelId="{3FB72BBA-D234-4385-AD7A-A54368A182B9}" type="presParOf" srcId="{159C81C8-303B-484D-8D39-214695DE6524}" destId="{CC334B3C-A42C-4D8F-9EC3-A6E58BA36035}" srcOrd="4" destOrd="0" presId="urn:microsoft.com/office/officeart/2005/8/layout/vList2"/>
    <dgm:cxn modelId="{C369CB8A-8BB6-4BC5-8BD6-23F31F562A5C}" type="presParOf" srcId="{159C81C8-303B-484D-8D39-214695DE6524}" destId="{8F100885-6746-4E37-944C-6BDBCFF46644}"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9A8CD6-A45B-48B8-8219-0FA441EC143F}" type="doc">
      <dgm:prSet loTypeId="urn:microsoft.com/office/officeart/2005/8/layout/vProcess5" loCatId="process" qsTypeId="urn:microsoft.com/office/officeart/2005/8/quickstyle/3d2" qsCatId="3D" csTypeId="urn:microsoft.com/office/officeart/2005/8/colors/colorful2" csCatId="colorful" phldr="1"/>
      <dgm:spPr/>
      <dgm:t>
        <a:bodyPr/>
        <a:lstStyle/>
        <a:p>
          <a:endParaRPr lang="ru-RU"/>
        </a:p>
      </dgm:t>
    </dgm:pt>
    <dgm:pt modelId="{68F8B3AC-C839-4456-AFA9-1420590E5135}">
      <dgm:prSet phldrT="[Text]" custT="1"/>
      <dgm:spPr/>
      <dgm:t>
        <a:bodyPr/>
        <a:lstStyle/>
        <a:p>
          <a:pPr algn="ctr"/>
          <a:r>
            <a:rPr lang="ru-RU" sz="2800" b="1" dirty="0" smtClean="0">
              <a:solidFill>
                <a:srgbClr val="FFFFFF"/>
              </a:solidFill>
              <a:latin typeface="Arial" pitchFamily="34" charset="0"/>
              <a:cs typeface="Arial" pitchFamily="34" charset="0"/>
            </a:rPr>
            <a:t>Период заживления ран </a:t>
          </a:r>
        </a:p>
        <a:p>
          <a:pPr algn="ctr"/>
          <a:r>
            <a:rPr lang="ru-RU" sz="2400" b="0" dirty="0" smtClean="0">
              <a:solidFill>
                <a:srgbClr val="FFFFFF"/>
              </a:solidFill>
              <a:latin typeface="Arial" pitchFamily="34" charset="0"/>
              <a:cs typeface="Arial" pitchFamily="34" charset="0"/>
            </a:rPr>
            <a:t>2…3 недели (при 15…18</a:t>
          </a:r>
          <a:r>
            <a:rPr lang="ru-RU" sz="2400" b="0" dirty="0" smtClean="0">
              <a:solidFill>
                <a:srgbClr val="FFFFFF"/>
              </a:solidFill>
              <a:latin typeface="Arial" pitchFamily="34" charset="0"/>
              <a:cs typeface="Arial" pitchFamily="34" charset="0"/>
              <a:sym typeface="Symbol"/>
            </a:rPr>
            <a:t>С)</a:t>
          </a:r>
          <a:endParaRPr lang="ru-RU" sz="2400" b="0" dirty="0">
            <a:solidFill>
              <a:srgbClr val="FFFFFF"/>
            </a:solidFill>
            <a:latin typeface="Arial" pitchFamily="34" charset="0"/>
            <a:cs typeface="Arial" pitchFamily="34" charset="0"/>
          </a:endParaRPr>
        </a:p>
      </dgm:t>
    </dgm:pt>
    <dgm:pt modelId="{254FCAE8-FB0A-4734-9474-8F876E62EAB1}" type="parTrans" cxnId="{75D92397-44AF-44A0-B2F2-A6EEE8BDD523}">
      <dgm:prSet/>
      <dgm:spPr/>
      <dgm:t>
        <a:bodyPr/>
        <a:lstStyle/>
        <a:p>
          <a:endParaRPr lang="ru-RU" b="1">
            <a:solidFill>
              <a:schemeClr val="tx1"/>
            </a:solidFill>
            <a:latin typeface="Arial" pitchFamily="34" charset="0"/>
            <a:cs typeface="Arial" pitchFamily="34" charset="0"/>
          </a:endParaRPr>
        </a:p>
      </dgm:t>
    </dgm:pt>
    <dgm:pt modelId="{ABC0BB01-91A3-4EE8-AA12-6703C71F165D}" type="sibTrans" cxnId="{75D92397-44AF-44A0-B2F2-A6EEE8BDD523}">
      <dgm:prSet/>
      <dgm:spPr/>
      <dgm:t>
        <a:bodyPr/>
        <a:lstStyle/>
        <a:p>
          <a:endParaRPr lang="ru-RU" b="1">
            <a:solidFill>
              <a:schemeClr val="tx1"/>
            </a:solidFill>
            <a:latin typeface="Arial" pitchFamily="34" charset="0"/>
            <a:cs typeface="Arial" pitchFamily="34" charset="0"/>
          </a:endParaRPr>
        </a:p>
      </dgm:t>
    </dgm:pt>
    <dgm:pt modelId="{759B59FD-75EA-4F3F-A639-5A79AAF48C18}">
      <dgm:prSet phldrT="[Text]" custT="1"/>
      <dgm:spPr/>
      <dgm:t>
        <a:bodyPr/>
        <a:lstStyle/>
        <a:p>
          <a:pPr algn="ctr"/>
          <a:r>
            <a:rPr lang="ru-RU" sz="2800" b="1" dirty="0" smtClean="0">
              <a:solidFill>
                <a:srgbClr val="FFFFFF"/>
              </a:solidFill>
              <a:latin typeface="Arial" pitchFamily="34" charset="0"/>
              <a:cs typeface="Arial" pitchFamily="34" charset="0"/>
            </a:rPr>
            <a:t>Охлаждение</a:t>
          </a:r>
        </a:p>
        <a:p>
          <a:pPr algn="ctr"/>
          <a:r>
            <a:rPr lang="ru-RU" sz="2100" b="0" dirty="0" smtClean="0">
              <a:solidFill>
                <a:srgbClr val="FFFFFF"/>
              </a:solidFill>
              <a:latin typeface="Arial" pitchFamily="34" charset="0"/>
              <a:cs typeface="Arial" pitchFamily="34" charset="0"/>
            </a:rPr>
            <a:t>на 1…2</a:t>
          </a:r>
          <a:r>
            <a:rPr lang="ru-RU" sz="2100" b="0" baseline="0" dirty="0" smtClean="0">
              <a:solidFill>
                <a:srgbClr val="FFFFFF"/>
              </a:solidFill>
              <a:latin typeface="+mn-lt"/>
              <a:ea typeface="+mn-ea"/>
              <a:cs typeface="+mn-cs"/>
            </a:rPr>
            <a:t>°</a:t>
          </a:r>
          <a:r>
            <a:rPr lang="ru-RU" sz="2100" b="0" baseline="0" dirty="0" smtClean="0">
              <a:solidFill>
                <a:srgbClr val="FFFFFF"/>
              </a:solidFill>
              <a:latin typeface="Arial" pitchFamily="34" charset="0"/>
              <a:ea typeface="+mn-ea"/>
              <a:cs typeface="Arial" pitchFamily="34" charset="0"/>
            </a:rPr>
            <a:t>С ежедневно в течение 13-20  суток</a:t>
          </a:r>
          <a:endParaRPr lang="ru-RU" sz="2100" b="0" dirty="0">
            <a:solidFill>
              <a:srgbClr val="FFFFFF"/>
            </a:solidFill>
            <a:latin typeface="Arial" pitchFamily="34" charset="0"/>
            <a:cs typeface="Arial" pitchFamily="34" charset="0"/>
          </a:endParaRPr>
        </a:p>
      </dgm:t>
    </dgm:pt>
    <dgm:pt modelId="{1AC23118-5302-4952-86DC-EAF32A0D241C}" type="parTrans" cxnId="{7E77EEB0-4F00-47B0-AFB3-525E70ED3B4F}">
      <dgm:prSet/>
      <dgm:spPr/>
      <dgm:t>
        <a:bodyPr/>
        <a:lstStyle/>
        <a:p>
          <a:endParaRPr lang="ru-RU" b="1">
            <a:solidFill>
              <a:schemeClr val="tx1"/>
            </a:solidFill>
            <a:latin typeface="Arial" pitchFamily="34" charset="0"/>
            <a:cs typeface="Arial" pitchFamily="34" charset="0"/>
          </a:endParaRPr>
        </a:p>
      </dgm:t>
    </dgm:pt>
    <dgm:pt modelId="{18AAB69A-AF47-4E7B-A3C1-FB890486E75F}" type="sibTrans" cxnId="{7E77EEB0-4F00-47B0-AFB3-525E70ED3B4F}">
      <dgm:prSet/>
      <dgm:spPr/>
      <dgm:t>
        <a:bodyPr/>
        <a:lstStyle/>
        <a:p>
          <a:endParaRPr lang="ru-RU" b="1">
            <a:solidFill>
              <a:schemeClr val="tx1"/>
            </a:solidFill>
            <a:latin typeface="Arial" pitchFamily="34" charset="0"/>
            <a:cs typeface="Arial" pitchFamily="34" charset="0"/>
          </a:endParaRPr>
        </a:p>
      </dgm:t>
    </dgm:pt>
    <dgm:pt modelId="{3FE490B2-7D50-4A79-BD92-B3B9326E3AD0}">
      <dgm:prSet phldrT="[Text]" custT="1"/>
      <dgm:spPr/>
      <dgm:t>
        <a:bodyPr/>
        <a:lstStyle/>
        <a:p>
          <a:pPr algn="ctr"/>
          <a:r>
            <a:rPr lang="ru-RU" sz="2800" b="1" dirty="0" smtClean="0">
              <a:solidFill>
                <a:schemeClr val="tx1"/>
              </a:solidFill>
              <a:latin typeface="Arial" pitchFamily="34" charset="0"/>
              <a:cs typeface="Arial" pitchFamily="34" charset="0"/>
            </a:rPr>
            <a:t>Хранение</a:t>
          </a:r>
        </a:p>
        <a:p>
          <a:pPr algn="ctr"/>
          <a:r>
            <a:rPr lang="ru-RU" sz="2600" b="0" dirty="0" smtClean="0">
              <a:solidFill>
                <a:schemeClr val="tx1"/>
              </a:solidFill>
              <a:latin typeface="Arial" pitchFamily="34" charset="0"/>
              <a:cs typeface="Arial" pitchFamily="34" charset="0"/>
            </a:rPr>
            <a:t>при +4…+5</a:t>
          </a:r>
          <a:r>
            <a:rPr lang="ru-RU" sz="2600" b="0" dirty="0" smtClean="0">
              <a:solidFill>
                <a:schemeClr val="tx1"/>
              </a:solidFill>
              <a:latin typeface="Arial" pitchFamily="34" charset="0"/>
              <a:cs typeface="Arial" pitchFamily="34" charset="0"/>
              <a:sym typeface="Symbol"/>
            </a:rPr>
            <a:t>С, весной +2…+2,5С</a:t>
          </a:r>
          <a:endParaRPr lang="ru-RU" sz="2600" b="0" dirty="0">
            <a:solidFill>
              <a:schemeClr val="tx1"/>
            </a:solidFill>
            <a:latin typeface="Arial" pitchFamily="34" charset="0"/>
            <a:cs typeface="Arial" pitchFamily="34" charset="0"/>
          </a:endParaRPr>
        </a:p>
      </dgm:t>
    </dgm:pt>
    <dgm:pt modelId="{E6C7170A-A458-472C-8A15-2B2B8913D5E7}" type="parTrans" cxnId="{0F7A461D-68F7-4DCF-9908-49975B15FCCC}">
      <dgm:prSet/>
      <dgm:spPr/>
      <dgm:t>
        <a:bodyPr/>
        <a:lstStyle/>
        <a:p>
          <a:endParaRPr lang="ru-RU" b="1">
            <a:solidFill>
              <a:schemeClr val="tx1"/>
            </a:solidFill>
            <a:latin typeface="Arial" pitchFamily="34" charset="0"/>
            <a:cs typeface="Arial" pitchFamily="34" charset="0"/>
          </a:endParaRPr>
        </a:p>
      </dgm:t>
    </dgm:pt>
    <dgm:pt modelId="{319A47B6-639B-4CCF-8EA4-8C4E9E603857}" type="sibTrans" cxnId="{0F7A461D-68F7-4DCF-9908-49975B15FCCC}">
      <dgm:prSet/>
      <dgm:spPr/>
      <dgm:t>
        <a:bodyPr/>
        <a:lstStyle/>
        <a:p>
          <a:endParaRPr lang="ru-RU" b="1">
            <a:solidFill>
              <a:schemeClr val="tx1"/>
            </a:solidFill>
            <a:latin typeface="Arial" pitchFamily="34" charset="0"/>
            <a:cs typeface="Arial" pitchFamily="34" charset="0"/>
          </a:endParaRPr>
        </a:p>
      </dgm:t>
    </dgm:pt>
    <dgm:pt modelId="{F0C6D5B5-5CB3-41AB-9C65-87EF0AED5047}">
      <dgm:prSet phldrT="[Text]"/>
      <dgm:spPr/>
      <dgm:t>
        <a:bodyPr/>
        <a:lstStyle/>
        <a:p>
          <a:pPr algn="ctr"/>
          <a:r>
            <a:rPr lang="ru-RU" b="1" dirty="0" smtClean="0">
              <a:solidFill>
                <a:schemeClr val="tx1"/>
              </a:solidFill>
              <a:latin typeface="Arial" pitchFamily="34" charset="0"/>
              <a:cs typeface="Arial" pitchFamily="34" charset="0"/>
            </a:rPr>
            <a:t>Подогрев перед посадкой</a:t>
          </a:r>
        </a:p>
        <a:p>
          <a:pPr algn="ctr"/>
          <a:r>
            <a:rPr lang="ru-RU" b="0" dirty="0" smtClean="0">
              <a:solidFill>
                <a:schemeClr val="tx1"/>
              </a:solidFill>
              <a:latin typeface="Arial" pitchFamily="34" charset="0"/>
              <a:cs typeface="Arial" pitchFamily="34" charset="0"/>
            </a:rPr>
            <a:t>до 10…12</a:t>
          </a:r>
          <a:r>
            <a:rPr lang="ru-RU" b="0" dirty="0" smtClean="0">
              <a:solidFill>
                <a:schemeClr val="tx1"/>
              </a:solidFill>
              <a:latin typeface="Arial" pitchFamily="34" charset="0"/>
              <a:cs typeface="Arial" pitchFamily="34" charset="0"/>
              <a:sym typeface="Symbol"/>
            </a:rPr>
            <a:t>С</a:t>
          </a:r>
          <a:endParaRPr lang="ru-RU" b="0" dirty="0">
            <a:solidFill>
              <a:schemeClr val="tx1"/>
            </a:solidFill>
            <a:latin typeface="Arial" pitchFamily="34" charset="0"/>
            <a:cs typeface="Arial" pitchFamily="34" charset="0"/>
          </a:endParaRPr>
        </a:p>
      </dgm:t>
    </dgm:pt>
    <dgm:pt modelId="{7EDF5C1C-9C4E-427D-AA80-6E8CB6B31980}" type="parTrans" cxnId="{D6D7417F-F595-4B66-8528-EF9571536F15}">
      <dgm:prSet/>
      <dgm:spPr/>
      <dgm:t>
        <a:bodyPr/>
        <a:lstStyle/>
        <a:p>
          <a:endParaRPr lang="ru-RU" b="1">
            <a:solidFill>
              <a:schemeClr val="tx1"/>
            </a:solidFill>
          </a:endParaRPr>
        </a:p>
      </dgm:t>
    </dgm:pt>
    <dgm:pt modelId="{E8739E5A-A7A9-48DB-AD00-D0FF50FCBC6D}" type="sibTrans" cxnId="{D6D7417F-F595-4B66-8528-EF9571536F15}">
      <dgm:prSet/>
      <dgm:spPr/>
      <dgm:t>
        <a:bodyPr/>
        <a:lstStyle/>
        <a:p>
          <a:endParaRPr lang="ru-RU" b="1">
            <a:solidFill>
              <a:schemeClr val="tx1"/>
            </a:solidFill>
          </a:endParaRPr>
        </a:p>
      </dgm:t>
    </dgm:pt>
    <dgm:pt modelId="{B256A968-A3D2-4E33-B761-418441AF1E84}" type="pres">
      <dgm:prSet presAssocID="{F69A8CD6-A45B-48B8-8219-0FA441EC143F}" presName="outerComposite" presStyleCnt="0">
        <dgm:presLayoutVars>
          <dgm:chMax val="5"/>
          <dgm:dir/>
          <dgm:resizeHandles val="exact"/>
        </dgm:presLayoutVars>
      </dgm:prSet>
      <dgm:spPr/>
      <dgm:t>
        <a:bodyPr/>
        <a:lstStyle/>
        <a:p>
          <a:endParaRPr lang="ru-RU"/>
        </a:p>
      </dgm:t>
    </dgm:pt>
    <dgm:pt modelId="{8A4A8097-11DC-4983-B9FC-7730064F463B}" type="pres">
      <dgm:prSet presAssocID="{F69A8CD6-A45B-48B8-8219-0FA441EC143F}" presName="dummyMaxCanvas" presStyleCnt="0">
        <dgm:presLayoutVars/>
      </dgm:prSet>
      <dgm:spPr/>
    </dgm:pt>
    <dgm:pt modelId="{6F7A1AA3-58C0-475E-84C4-C3477F92B77B}" type="pres">
      <dgm:prSet presAssocID="{F69A8CD6-A45B-48B8-8219-0FA441EC143F}" presName="FourNodes_1" presStyleLbl="node1" presStyleIdx="0" presStyleCnt="4">
        <dgm:presLayoutVars>
          <dgm:bulletEnabled val="1"/>
        </dgm:presLayoutVars>
      </dgm:prSet>
      <dgm:spPr/>
      <dgm:t>
        <a:bodyPr/>
        <a:lstStyle/>
        <a:p>
          <a:endParaRPr lang="ru-RU"/>
        </a:p>
      </dgm:t>
    </dgm:pt>
    <dgm:pt modelId="{34968A4D-88F3-49EB-A9AE-E2F0AA728564}" type="pres">
      <dgm:prSet presAssocID="{F69A8CD6-A45B-48B8-8219-0FA441EC143F}" presName="FourNodes_2" presStyleLbl="node1" presStyleIdx="1" presStyleCnt="4" custScaleX="108847">
        <dgm:presLayoutVars>
          <dgm:bulletEnabled val="1"/>
        </dgm:presLayoutVars>
      </dgm:prSet>
      <dgm:spPr/>
      <dgm:t>
        <a:bodyPr/>
        <a:lstStyle/>
        <a:p>
          <a:endParaRPr lang="ru-RU"/>
        </a:p>
      </dgm:t>
    </dgm:pt>
    <dgm:pt modelId="{36A75CCA-B0A3-4AC5-9642-6590DF885CDB}" type="pres">
      <dgm:prSet presAssocID="{F69A8CD6-A45B-48B8-8219-0FA441EC143F}" presName="FourNodes_3" presStyleLbl="node1" presStyleIdx="2" presStyleCnt="4">
        <dgm:presLayoutVars>
          <dgm:bulletEnabled val="1"/>
        </dgm:presLayoutVars>
      </dgm:prSet>
      <dgm:spPr/>
      <dgm:t>
        <a:bodyPr/>
        <a:lstStyle/>
        <a:p>
          <a:endParaRPr lang="ru-RU"/>
        </a:p>
      </dgm:t>
    </dgm:pt>
    <dgm:pt modelId="{41ADE46E-6AB5-4247-ABDE-81BD2F0FDB43}" type="pres">
      <dgm:prSet presAssocID="{F69A8CD6-A45B-48B8-8219-0FA441EC143F}" presName="FourNodes_4" presStyleLbl="node1" presStyleIdx="3" presStyleCnt="4">
        <dgm:presLayoutVars>
          <dgm:bulletEnabled val="1"/>
        </dgm:presLayoutVars>
      </dgm:prSet>
      <dgm:spPr/>
      <dgm:t>
        <a:bodyPr/>
        <a:lstStyle/>
        <a:p>
          <a:endParaRPr lang="ru-RU"/>
        </a:p>
      </dgm:t>
    </dgm:pt>
    <dgm:pt modelId="{136C5033-58F3-4D13-BA84-0B7D1B0BD15C}" type="pres">
      <dgm:prSet presAssocID="{F69A8CD6-A45B-48B8-8219-0FA441EC143F}" presName="FourConn_1-2" presStyleLbl="fgAccFollowNode1" presStyleIdx="0" presStyleCnt="3">
        <dgm:presLayoutVars>
          <dgm:bulletEnabled val="1"/>
        </dgm:presLayoutVars>
      </dgm:prSet>
      <dgm:spPr/>
      <dgm:t>
        <a:bodyPr/>
        <a:lstStyle/>
        <a:p>
          <a:endParaRPr lang="ru-RU"/>
        </a:p>
      </dgm:t>
    </dgm:pt>
    <dgm:pt modelId="{A085F28F-53D5-4CAD-A7E1-6DEA8831048C}" type="pres">
      <dgm:prSet presAssocID="{F69A8CD6-A45B-48B8-8219-0FA441EC143F}" presName="FourConn_2-3" presStyleLbl="fgAccFollowNode1" presStyleIdx="1" presStyleCnt="3">
        <dgm:presLayoutVars>
          <dgm:bulletEnabled val="1"/>
        </dgm:presLayoutVars>
      </dgm:prSet>
      <dgm:spPr/>
      <dgm:t>
        <a:bodyPr/>
        <a:lstStyle/>
        <a:p>
          <a:endParaRPr lang="ru-RU"/>
        </a:p>
      </dgm:t>
    </dgm:pt>
    <dgm:pt modelId="{A311C353-AC4A-4717-A58C-416F83EAACDA}" type="pres">
      <dgm:prSet presAssocID="{F69A8CD6-A45B-48B8-8219-0FA441EC143F}" presName="FourConn_3-4" presStyleLbl="fgAccFollowNode1" presStyleIdx="2" presStyleCnt="3">
        <dgm:presLayoutVars>
          <dgm:bulletEnabled val="1"/>
        </dgm:presLayoutVars>
      </dgm:prSet>
      <dgm:spPr/>
      <dgm:t>
        <a:bodyPr/>
        <a:lstStyle/>
        <a:p>
          <a:endParaRPr lang="ru-RU"/>
        </a:p>
      </dgm:t>
    </dgm:pt>
    <dgm:pt modelId="{99659803-4885-4D98-BE22-67DD674AB88B}" type="pres">
      <dgm:prSet presAssocID="{F69A8CD6-A45B-48B8-8219-0FA441EC143F}" presName="FourNodes_1_text" presStyleLbl="node1" presStyleIdx="3" presStyleCnt="4">
        <dgm:presLayoutVars>
          <dgm:bulletEnabled val="1"/>
        </dgm:presLayoutVars>
      </dgm:prSet>
      <dgm:spPr/>
      <dgm:t>
        <a:bodyPr/>
        <a:lstStyle/>
        <a:p>
          <a:endParaRPr lang="ru-RU"/>
        </a:p>
      </dgm:t>
    </dgm:pt>
    <dgm:pt modelId="{1F9F86A3-4537-47D3-9649-F06D9F281947}" type="pres">
      <dgm:prSet presAssocID="{F69A8CD6-A45B-48B8-8219-0FA441EC143F}" presName="FourNodes_2_text" presStyleLbl="node1" presStyleIdx="3" presStyleCnt="4">
        <dgm:presLayoutVars>
          <dgm:bulletEnabled val="1"/>
        </dgm:presLayoutVars>
      </dgm:prSet>
      <dgm:spPr/>
      <dgm:t>
        <a:bodyPr/>
        <a:lstStyle/>
        <a:p>
          <a:endParaRPr lang="ru-RU"/>
        </a:p>
      </dgm:t>
    </dgm:pt>
    <dgm:pt modelId="{200D1E57-6844-484C-AEE0-FEA517EB3F5F}" type="pres">
      <dgm:prSet presAssocID="{F69A8CD6-A45B-48B8-8219-0FA441EC143F}" presName="FourNodes_3_text" presStyleLbl="node1" presStyleIdx="3" presStyleCnt="4">
        <dgm:presLayoutVars>
          <dgm:bulletEnabled val="1"/>
        </dgm:presLayoutVars>
      </dgm:prSet>
      <dgm:spPr/>
      <dgm:t>
        <a:bodyPr/>
        <a:lstStyle/>
        <a:p>
          <a:endParaRPr lang="ru-RU"/>
        </a:p>
      </dgm:t>
    </dgm:pt>
    <dgm:pt modelId="{9B6EA348-D02E-48BF-85F2-B09850AAEF44}" type="pres">
      <dgm:prSet presAssocID="{F69A8CD6-A45B-48B8-8219-0FA441EC143F}" presName="FourNodes_4_text" presStyleLbl="node1" presStyleIdx="3" presStyleCnt="4">
        <dgm:presLayoutVars>
          <dgm:bulletEnabled val="1"/>
        </dgm:presLayoutVars>
      </dgm:prSet>
      <dgm:spPr/>
      <dgm:t>
        <a:bodyPr/>
        <a:lstStyle/>
        <a:p>
          <a:endParaRPr lang="ru-RU"/>
        </a:p>
      </dgm:t>
    </dgm:pt>
  </dgm:ptLst>
  <dgm:cxnLst>
    <dgm:cxn modelId="{C4AEFC5E-C3EE-4ABE-8BCF-1F41935E7C2F}" type="presOf" srcId="{68F8B3AC-C839-4456-AFA9-1420590E5135}" destId="{6F7A1AA3-58C0-475E-84C4-C3477F92B77B}" srcOrd="0" destOrd="0" presId="urn:microsoft.com/office/officeart/2005/8/layout/vProcess5"/>
    <dgm:cxn modelId="{7E77EEB0-4F00-47B0-AFB3-525E70ED3B4F}" srcId="{F69A8CD6-A45B-48B8-8219-0FA441EC143F}" destId="{759B59FD-75EA-4F3F-A639-5A79AAF48C18}" srcOrd="1" destOrd="0" parTransId="{1AC23118-5302-4952-86DC-EAF32A0D241C}" sibTransId="{18AAB69A-AF47-4E7B-A3C1-FB890486E75F}"/>
    <dgm:cxn modelId="{D6D7417F-F595-4B66-8528-EF9571536F15}" srcId="{F69A8CD6-A45B-48B8-8219-0FA441EC143F}" destId="{F0C6D5B5-5CB3-41AB-9C65-87EF0AED5047}" srcOrd="3" destOrd="0" parTransId="{7EDF5C1C-9C4E-427D-AA80-6E8CB6B31980}" sibTransId="{E8739E5A-A7A9-48DB-AD00-D0FF50FCBC6D}"/>
    <dgm:cxn modelId="{45C217AB-D82F-47A8-8847-DC115215F55F}" type="presOf" srcId="{3FE490B2-7D50-4A79-BD92-B3B9326E3AD0}" destId="{200D1E57-6844-484C-AEE0-FEA517EB3F5F}" srcOrd="1" destOrd="0" presId="urn:microsoft.com/office/officeart/2005/8/layout/vProcess5"/>
    <dgm:cxn modelId="{803235F4-28B8-4527-9CF7-B703FC263AE9}" type="presOf" srcId="{18AAB69A-AF47-4E7B-A3C1-FB890486E75F}" destId="{A085F28F-53D5-4CAD-A7E1-6DEA8831048C}" srcOrd="0" destOrd="0" presId="urn:microsoft.com/office/officeart/2005/8/layout/vProcess5"/>
    <dgm:cxn modelId="{75D92397-44AF-44A0-B2F2-A6EEE8BDD523}" srcId="{F69A8CD6-A45B-48B8-8219-0FA441EC143F}" destId="{68F8B3AC-C839-4456-AFA9-1420590E5135}" srcOrd="0" destOrd="0" parTransId="{254FCAE8-FB0A-4734-9474-8F876E62EAB1}" sibTransId="{ABC0BB01-91A3-4EE8-AA12-6703C71F165D}"/>
    <dgm:cxn modelId="{AA513B7E-D4B2-4C69-9332-9E242910A96D}" type="presOf" srcId="{759B59FD-75EA-4F3F-A639-5A79AAF48C18}" destId="{34968A4D-88F3-49EB-A9AE-E2F0AA728564}" srcOrd="0" destOrd="0" presId="urn:microsoft.com/office/officeart/2005/8/layout/vProcess5"/>
    <dgm:cxn modelId="{15BE5E04-3110-45C5-B10E-F934ED758F4D}" type="presOf" srcId="{319A47B6-639B-4CCF-8EA4-8C4E9E603857}" destId="{A311C353-AC4A-4717-A58C-416F83EAACDA}" srcOrd="0" destOrd="0" presId="urn:microsoft.com/office/officeart/2005/8/layout/vProcess5"/>
    <dgm:cxn modelId="{BF8CF8E8-B8FA-4A52-999D-20C7F096EE69}" type="presOf" srcId="{ABC0BB01-91A3-4EE8-AA12-6703C71F165D}" destId="{136C5033-58F3-4D13-BA84-0B7D1B0BD15C}" srcOrd="0" destOrd="0" presId="urn:microsoft.com/office/officeart/2005/8/layout/vProcess5"/>
    <dgm:cxn modelId="{8C22FCCE-0DF5-4848-BB6E-FE30FEECE071}" type="presOf" srcId="{F0C6D5B5-5CB3-41AB-9C65-87EF0AED5047}" destId="{9B6EA348-D02E-48BF-85F2-B09850AAEF44}" srcOrd="1" destOrd="0" presId="urn:microsoft.com/office/officeart/2005/8/layout/vProcess5"/>
    <dgm:cxn modelId="{58991974-3FEB-487C-88AF-F2C2F57DE0D8}" type="presOf" srcId="{3FE490B2-7D50-4A79-BD92-B3B9326E3AD0}" destId="{36A75CCA-B0A3-4AC5-9642-6590DF885CDB}" srcOrd="0" destOrd="0" presId="urn:microsoft.com/office/officeart/2005/8/layout/vProcess5"/>
    <dgm:cxn modelId="{E88584B7-4DED-426A-B982-B6017C23AE28}" type="presOf" srcId="{F0C6D5B5-5CB3-41AB-9C65-87EF0AED5047}" destId="{41ADE46E-6AB5-4247-ABDE-81BD2F0FDB43}" srcOrd="0" destOrd="0" presId="urn:microsoft.com/office/officeart/2005/8/layout/vProcess5"/>
    <dgm:cxn modelId="{80CB026C-4BD6-48A6-89DC-605E59EE8347}" type="presOf" srcId="{F69A8CD6-A45B-48B8-8219-0FA441EC143F}" destId="{B256A968-A3D2-4E33-B761-418441AF1E84}" srcOrd="0" destOrd="0" presId="urn:microsoft.com/office/officeart/2005/8/layout/vProcess5"/>
    <dgm:cxn modelId="{60EF9D8B-E1A4-4C8F-8006-0EF327860E68}" type="presOf" srcId="{759B59FD-75EA-4F3F-A639-5A79AAF48C18}" destId="{1F9F86A3-4537-47D3-9649-F06D9F281947}" srcOrd="1" destOrd="0" presId="urn:microsoft.com/office/officeart/2005/8/layout/vProcess5"/>
    <dgm:cxn modelId="{0F7A461D-68F7-4DCF-9908-49975B15FCCC}" srcId="{F69A8CD6-A45B-48B8-8219-0FA441EC143F}" destId="{3FE490B2-7D50-4A79-BD92-B3B9326E3AD0}" srcOrd="2" destOrd="0" parTransId="{E6C7170A-A458-472C-8A15-2B2B8913D5E7}" sibTransId="{319A47B6-639B-4CCF-8EA4-8C4E9E603857}"/>
    <dgm:cxn modelId="{B02F625C-69B1-422D-B122-77AEDF62D3B4}" type="presOf" srcId="{68F8B3AC-C839-4456-AFA9-1420590E5135}" destId="{99659803-4885-4D98-BE22-67DD674AB88B}" srcOrd="1" destOrd="0" presId="urn:microsoft.com/office/officeart/2005/8/layout/vProcess5"/>
    <dgm:cxn modelId="{57B5A22A-B98C-493D-8F68-25E602782653}" type="presParOf" srcId="{B256A968-A3D2-4E33-B761-418441AF1E84}" destId="{8A4A8097-11DC-4983-B9FC-7730064F463B}" srcOrd="0" destOrd="0" presId="urn:microsoft.com/office/officeart/2005/8/layout/vProcess5"/>
    <dgm:cxn modelId="{21D609B1-90DF-4BA1-BD12-0582B8F7C4D3}" type="presParOf" srcId="{B256A968-A3D2-4E33-B761-418441AF1E84}" destId="{6F7A1AA3-58C0-475E-84C4-C3477F92B77B}" srcOrd="1" destOrd="0" presId="urn:microsoft.com/office/officeart/2005/8/layout/vProcess5"/>
    <dgm:cxn modelId="{8A0B804B-C240-41C1-9051-FFAF7CC16F84}" type="presParOf" srcId="{B256A968-A3D2-4E33-B761-418441AF1E84}" destId="{34968A4D-88F3-49EB-A9AE-E2F0AA728564}" srcOrd="2" destOrd="0" presId="urn:microsoft.com/office/officeart/2005/8/layout/vProcess5"/>
    <dgm:cxn modelId="{384129C2-DC66-40CF-957F-2D271DBCFCC9}" type="presParOf" srcId="{B256A968-A3D2-4E33-B761-418441AF1E84}" destId="{36A75CCA-B0A3-4AC5-9642-6590DF885CDB}" srcOrd="3" destOrd="0" presId="urn:microsoft.com/office/officeart/2005/8/layout/vProcess5"/>
    <dgm:cxn modelId="{CB6E9FA0-6FB4-4573-9FB4-9864B5F5C5D2}" type="presParOf" srcId="{B256A968-A3D2-4E33-B761-418441AF1E84}" destId="{41ADE46E-6AB5-4247-ABDE-81BD2F0FDB43}" srcOrd="4" destOrd="0" presId="urn:microsoft.com/office/officeart/2005/8/layout/vProcess5"/>
    <dgm:cxn modelId="{7A2B301C-4F6F-4E60-8355-58AEFB876564}" type="presParOf" srcId="{B256A968-A3D2-4E33-B761-418441AF1E84}" destId="{136C5033-58F3-4D13-BA84-0B7D1B0BD15C}" srcOrd="5" destOrd="0" presId="urn:microsoft.com/office/officeart/2005/8/layout/vProcess5"/>
    <dgm:cxn modelId="{9C87D56A-B003-4BEB-8255-9B7A64985A01}" type="presParOf" srcId="{B256A968-A3D2-4E33-B761-418441AF1E84}" destId="{A085F28F-53D5-4CAD-A7E1-6DEA8831048C}" srcOrd="6" destOrd="0" presId="urn:microsoft.com/office/officeart/2005/8/layout/vProcess5"/>
    <dgm:cxn modelId="{2D0FB4F6-9065-4297-9590-6C62D0F4861A}" type="presParOf" srcId="{B256A968-A3D2-4E33-B761-418441AF1E84}" destId="{A311C353-AC4A-4717-A58C-416F83EAACDA}" srcOrd="7" destOrd="0" presId="urn:microsoft.com/office/officeart/2005/8/layout/vProcess5"/>
    <dgm:cxn modelId="{90BF9424-AAE3-4ED8-8F7B-51D86B58A896}" type="presParOf" srcId="{B256A968-A3D2-4E33-B761-418441AF1E84}" destId="{99659803-4885-4D98-BE22-67DD674AB88B}" srcOrd="8" destOrd="0" presId="urn:microsoft.com/office/officeart/2005/8/layout/vProcess5"/>
    <dgm:cxn modelId="{228BC02B-8EA6-464B-A8FD-4A770FB1488C}" type="presParOf" srcId="{B256A968-A3D2-4E33-B761-418441AF1E84}" destId="{1F9F86A3-4537-47D3-9649-F06D9F281947}" srcOrd="9" destOrd="0" presId="urn:microsoft.com/office/officeart/2005/8/layout/vProcess5"/>
    <dgm:cxn modelId="{7126DB9B-297D-439E-882F-B40AF5E2E850}" type="presParOf" srcId="{B256A968-A3D2-4E33-B761-418441AF1E84}" destId="{200D1E57-6844-484C-AEE0-FEA517EB3F5F}" srcOrd="10" destOrd="0" presId="urn:microsoft.com/office/officeart/2005/8/layout/vProcess5"/>
    <dgm:cxn modelId="{BDEB7414-66C9-4385-B05F-5449C936D97E}" type="presParOf" srcId="{B256A968-A3D2-4E33-B761-418441AF1E84}" destId="{9B6EA348-D02E-48BF-85F2-B09850AAEF44}"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E98D8-270E-4AF2-A0A9-7BF8E7CD4588}">
      <dsp:nvSpPr>
        <dsp:cNvPr id="0" name=""/>
        <dsp:cNvSpPr/>
      </dsp:nvSpPr>
      <dsp:spPr>
        <a:xfrm>
          <a:off x="0" y="46449"/>
          <a:ext cx="8496944" cy="585000"/>
        </a:xfrm>
        <a:prstGeom prst="roundRect">
          <a:avLst/>
        </a:prstGeom>
        <a:solidFill>
          <a:srgbClr val="CC9900"/>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u-RU" sz="2500" b="1" kern="1200" dirty="0" smtClean="0">
              <a:latin typeface="Arial" pitchFamily="34" charset="0"/>
              <a:cs typeface="Arial" pitchFamily="34" charset="0"/>
            </a:rPr>
            <a:t>Размеры и масса куста картофеля:</a:t>
          </a:r>
          <a:endParaRPr lang="ru-RU" sz="2500" b="1" kern="1200" dirty="0">
            <a:latin typeface="Arial" pitchFamily="34" charset="0"/>
            <a:cs typeface="Arial" pitchFamily="34" charset="0"/>
          </a:endParaRPr>
        </a:p>
      </dsp:txBody>
      <dsp:txXfrm>
        <a:off x="28557" y="75006"/>
        <a:ext cx="8439830" cy="527886"/>
      </dsp:txXfrm>
    </dsp:sp>
    <dsp:sp modelId="{9C7FC8B7-2EEC-4D55-898D-56BAD451B44B}">
      <dsp:nvSpPr>
        <dsp:cNvPr id="0" name=""/>
        <dsp:cNvSpPr/>
      </dsp:nvSpPr>
      <dsp:spPr>
        <a:xfrm>
          <a:off x="0" y="631449"/>
          <a:ext cx="8496944"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Масса клубней 0,25…1,67 кг;</a:t>
          </a:r>
          <a:endParaRPr lang="ru-RU" sz="2000" kern="1200" dirty="0">
            <a:latin typeface="Arial" pitchFamily="34" charset="0"/>
            <a:cs typeface="Arial" pitchFamily="34" charset="0"/>
          </a:endParaRPr>
        </a:p>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Ширина куста 10…38 см;</a:t>
          </a:r>
          <a:endParaRPr lang="ru-RU" sz="2000" kern="1200" dirty="0">
            <a:latin typeface="Arial" pitchFamily="34" charset="0"/>
            <a:cs typeface="Arial" pitchFamily="34" charset="0"/>
          </a:endParaRPr>
        </a:p>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Глубина залегания до 24 см;</a:t>
          </a:r>
          <a:endParaRPr lang="ru-RU" sz="2000" kern="1200" dirty="0">
            <a:latin typeface="Arial" pitchFamily="34" charset="0"/>
            <a:cs typeface="Arial" pitchFamily="34" charset="0"/>
          </a:endParaRPr>
        </a:p>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Объемная масса клубней 570…770 кг/м</a:t>
          </a:r>
          <a:r>
            <a:rPr lang="ru-RU" sz="2000" kern="1200" baseline="30000" dirty="0" smtClean="0">
              <a:latin typeface="Arial" pitchFamily="34" charset="0"/>
              <a:cs typeface="Arial" pitchFamily="34" charset="0"/>
            </a:rPr>
            <a:t>3</a:t>
          </a:r>
          <a:r>
            <a:rPr lang="ru-RU" sz="2000" kern="1200" dirty="0" smtClean="0">
              <a:latin typeface="Arial" pitchFamily="34" charset="0"/>
              <a:cs typeface="Arial" pitchFamily="34" charset="0"/>
            </a:rPr>
            <a:t>.</a:t>
          </a:r>
          <a:endParaRPr lang="ru-RU" sz="2000" kern="1200" dirty="0">
            <a:latin typeface="Arial" pitchFamily="34" charset="0"/>
            <a:cs typeface="Arial" pitchFamily="34" charset="0"/>
          </a:endParaRPr>
        </a:p>
      </dsp:txBody>
      <dsp:txXfrm>
        <a:off x="0" y="631449"/>
        <a:ext cx="8496944" cy="1293750"/>
      </dsp:txXfrm>
    </dsp:sp>
    <dsp:sp modelId="{CDD190E0-B814-4B29-A40B-4BD9581A0B80}">
      <dsp:nvSpPr>
        <dsp:cNvPr id="0" name=""/>
        <dsp:cNvSpPr/>
      </dsp:nvSpPr>
      <dsp:spPr>
        <a:xfrm>
          <a:off x="0" y="1925199"/>
          <a:ext cx="8496944" cy="585000"/>
        </a:xfrm>
        <a:prstGeom prst="roundRect">
          <a:avLst/>
        </a:prstGeom>
        <a:gradFill rotWithShape="1">
          <a:gsLst>
            <a:gs pos="20000">
              <a:schemeClr val="accent2">
                <a:tint val="9000"/>
              </a:schemeClr>
            </a:gs>
            <a:gs pos="100000">
              <a:schemeClr val="accent2">
                <a:tint val="70000"/>
                <a:satMod val="100000"/>
              </a:schemeClr>
            </a:gs>
          </a:gsLst>
          <a:path path="circle">
            <a:fillToRect l="-15000" t="-15000" r="115000" b="115000"/>
          </a:path>
        </a:gradFill>
        <a:ln w="9525" cap="flat" cmpd="sng" algn="ctr">
          <a:solidFill>
            <a:schemeClr val="accent2">
              <a:shade val="48000"/>
              <a:satMod val="110000"/>
            </a:schemeClr>
          </a:solidFill>
          <a:prstDash val="solid"/>
        </a:ln>
        <a:effectLst>
          <a:outerShdw blurRad="130000" dist="101600" dir="2700000" algn="tl"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u-RU" sz="2500" b="1" kern="1200" dirty="0" smtClean="0">
              <a:latin typeface="Arial" pitchFamily="34" charset="0"/>
              <a:cs typeface="Arial" pitchFamily="34" charset="0"/>
            </a:rPr>
            <a:t>Коэффициент формы клубней</a:t>
          </a:r>
          <a:r>
            <a:rPr lang="ru-RU" sz="2500" kern="1200" dirty="0" smtClean="0">
              <a:latin typeface="Arial" pitchFamily="34" charset="0"/>
              <a:cs typeface="Arial" pitchFamily="34" charset="0"/>
            </a:rPr>
            <a:t>             </a:t>
          </a:r>
          <a:r>
            <a:rPr lang="ru-RU" sz="2500" b="1" kern="1200" dirty="0" smtClean="0">
              <a:latin typeface="Arial" pitchFamily="34" charset="0"/>
              <a:cs typeface="Arial" pitchFamily="34" charset="0"/>
            </a:rPr>
            <a:t>:</a:t>
          </a:r>
          <a:endParaRPr lang="ru-RU" sz="2500" b="1" kern="1200" dirty="0">
            <a:latin typeface="Arial" pitchFamily="34" charset="0"/>
            <a:cs typeface="Arial" pitchFamily="34" charset="0"/>
          </a:endParaRPr>
        </a:p>
      </dsp:txBody>
      <dsp:txXfrm>
        <a:off x="28557" y="1953756"/>
        <a:ext cx="8439830" cy="527886"/>
      </dsp:txXfrm>
    </dsp:sp>
    <dsp:sp modelId="{C932C796-2E3A-4237-A4FC-D2A4F3BD9513}">
      <dsp:nvSpPr>
        <dsp:cNvPr id="0" name=""/>
        <dsp:cNvSpPr/>
      </dsp:nvSpPr>
      <dsp:spPr>
        <a:xfrm>
          <a:off x="0" y="2510199"/>
          <a:ext cx="8496944"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Округлая (</a:t>
          </a:r>
          <a:r>
            <a:rPr lang="en-US" sz="2000" i="1" kern="1200" dirty="0" smtClean="0">
              <a:latin typeface="+mn-lt"/>
              <a:cs typeface="Arial" pitchFamily="34" charset="0"/>
            </a:rPr>
            <a:t>K</a:t>
          </a:r>
          <a:r>
            <a:rPr lang="ru-RU" sz="2000" i="1" kern="1200" baseline="-25000" dirty="0" smtClean="0">
              <a:latin typeface="+mn-lt"/>
              <a:cs typeface="Arial" pitchFamily="34" charset="0"/>
            </a:rPr>
            <a:t>Ф</a:t>
          </a:r>
          <a:r>
            <a:rPr lang="en-US" sz="2000" kern="1200" dirty="0" smtClean="0">
              <a:latin typeface="Arial" pitchFamily="34" charset="0"/>
              <a:cs typeface="Arial" pitchFamily="34" charset="0"/>
            </a:rPr>
            <a:t>&lt;1,2)</a:t>
          </a:r>
          <a:r>
            <a:rPr lang="ru-RU" sz="2000" kern="1200" dirty="0" smtClean="0">
              <a:latin typeface="Arial" pitchFamily="34" charset="0"/>
              <a:cs typeface="Arial" pitchFamily="34" charset="0"/>
            </a:rPr>
            <a:t>;</a:t>
          </a:r>
          <a:endParaRPr lang="ru-RU" sz="2000" kern="1200" dirty="0">
            <a:latin typeface="Arial" pitchFamily="34" charset="0"/>
            <a:cs typeface="Arial" pitchFamily="34" charset="0"/>
          </a:endParaRPr>
        </a:p>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Округло-овальная (</a:t>
          </a:r>
          <a:r>
            <a:rPr lang="en-US" sz="2000" i="1" kern="1200" dirty="0" smtClean="0">
              <a:latin typeface="+mn-lt"/>
              <a:cs typeface="Arial" pitchFamily="34" charset="0"/>
            </a:rPr>
            <a:t>K</a:t>
          </a:r>
          <a:r>
            <a:rPr lang="ru-RU" sz="2000" i="1" kern="1200" baseline="-25000" dirty="0" smtClean="0">
              <a:latin typeface="+mn-lt"/>
              <a:cs typeface="Arial" pitchFamily="34" charset="0"/>
            </a:rPr>
            <a:t>Ф</a:t>
          </a:r>
          <a:r>
            <a:rPr lang="en-US" sz="2000" kern="1200" dirty="0" smtClean="0">
              <a:latin typeface="Arial" pitchFamily="34" charset="0"/>
              <a:cs typeface="Arial" pitchFamily="34" charset="0"/>
            </a:rPr>
            <a:t>=1,2</a:t>
          </a:r>
          <a:r>
            <a:rPr lang="ru-RU" sz="2000" kern="1200" dirty="0" smtClean="0">
              <a:latin typeface="Arial" pitchFamily="34" charset="0"/>
              <a:cs typeface="Arial" pitchFamily="34" charset="0"/>
            </a:rPr>
            <a:t>…1,29</a:t>
          </a:r>
          <a:r>
            <a:rPr lang="en-US" sz="2000" kern="1200" dirty="0" smtClean="0">
              <a:latin typeface="Arial" pitchFamily="34" charset="0"/>
              <a:cs typeface="Arial" pitchFamily="34" charset="0"/>
            </a:rPr>
            <a:t>)</a:t>
          </a:r>
          <a:r>
            <a:rPr lang="ru-RU" sz="2000" kern="1200" dirty="0" smtClean="0">
              <a:latin typeface="Arial" pitchFamily="34" charset="0"/>
              <a:cs typeface="Arial" pitchFamily="34" charset="0"/>
            </a:rPr>
            <a:t>;</a:t>
          </a:r>
          <a:endParaRPr lang="ru-RU" sz="2000" kern="1200" dirty="0">
            <a:latin typeface="Arial" pitchFamily="34" charset="0"/>
            <a:cs typeface="Arial" pitchFamily="34" charset="0"/>
          </a:endParaRPr>
        </a:p>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Овальная (</a:t>
          </a:r>
          <a:r>
            <a:rPr lang="en-US" sz="2000" i="1" kern="1200" dirty="0" smtClean="0">
              <a:latin typeface="+mn-lt"/>
              <a:cs typeface="Arial" pitchFamily="34" charset="0"/>
            </a:rPr>
            <a:t>K</a:t>
          </a:r>
          <a:r>
            <a:rPr lang="ru-RU" sz="2000" i="1" kern="1200" baseline="-25000" dirty="0" smtClean="0">
              <a:latin typeface="+mn-lt"/>
              <a:cs typeface="Arial" pitchFamily="34" charset="0"/>
            </a:rPr>
            <a:t>Ф</a:t>
          </a:r>
          <a:r>
            <a:rPr lang="en-US" sz="2000" kern="1200" dirty="0" smtClean="0">
              <a:latin typeface="Arial" pitchFamily="34" charset="0"/>
              <a:cs typeface="Arial" pitchFamily="34" charset="0"/>
            </a:rPr>
            <a:t>=1,</a:t>
          </a:r>
          <a:r>
            <a:rPr lang="ru-RU" sz="2000" kern="1200" dirty="0" smtClean="0">
              <a:latin typeface="Arial" pitchFamily="34" charset="0"/>
              <a:cs typeface="Arial" pitchFamily="34" charset="0"/>
            </a:rPr>
            <a:t>3…1,39</a:t>
          </a:r>
          <a:r>
            <a:rPr lang="en-US" sz="2000" kern="1200" dirty="0" smtClean="0">
              <a:latin typeface="Arial" pitchFamily="34" charset="0"/>
              <a:cs typeface="Arial" pitchFamily="34" charset="0"/>
            </a:rPr>
            <a:t>)</a:t>
          </a:r>
          <a:r>
            <a:rPr lang="ru-RU" sz="2000" kern="1200" dirty="0" smtClean="0">
              <a:latin typeface="Arial" pitchFamily="34" charset="0"/>
              <a:cs typeface="Arial" pitchFamily="34" charset="0"/>
            </a:rPr>
            <a:t>;</a:t>
          </a:r>
          <a:endParaRPr lang="ru-RU" sz="2000" kern="1200" dirty="0">
            <a:latin typeface="Arial" pitchFamily="34" charset="0"/>
            <a:cs typeface="Arial" pitchFamily="34" charset="0"/>
          </a:endParaRPr>
        </a:p>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Удлиненно-овальная (</a:t>
          </a:r>
          <a:r>
            <a:rPr lang="en-US" sz="2000" i="1" kern="1200" dirty="0" smtClean="0">
              <a:latin typeface="+mn-lt"/>
              <a:cs typeface="Arial" pitchFamily="34" charset="0"/>
            </a:rPr>
            <a:t>K</a:t>
          </a:r>
          <a:r>
            <a:rPr lang="ru-RU" sz="2000" i="1" kern="1200" baseline="-25000" dirty="0" smtClean="0">
              <a:latin typeface="+mn-lt"/>
              <a:cs typeface="Arial" pitchFamily="34" charset="0"/>
            </a:rPr>
            <a:t>Ф</a:t>
          </a:r>
          <a:r>
            <a:rPr lang="en-US" sz="2000" kern="1200" dirty="0" smtClean="0">
              <a:latin typeface="Arial" pitchFamily="34" charset="0"/>
              <a:cs typeface="Arial" pitchFamily="34" charset="0"/>
            </a:rPr>
            <a:t>=1,</a:t>
          </a:r>
          <a:r>
            <a:rPr lang="ru-RU" sz="2000" kern="1200" dirty="0" smtClean="0">
              <a:latin typeface="Arial" pitchFamily="34" charset="0"/>
              <a:cs typeface="Arial" pitchFamily="34" charset="0"/>
            </a:rPr>
            <a:t>4…1,49</a:t>
          </a:r>
          <a:r>
            <a:rPr lang="en-US" sz="2000" kern="1200" dirty="0" smtClean="0">
              <a:latin typeface="Arial" pitchFamily="34" charset="0"/>
              <a:cs typeface="Arial" pitchFamily="34" charset="0"/>
            </a:rPr>
            <a:t>)</a:t>
          </a:r>
          <a:r>
            <a:rPr lang="ru-RU" sz="2000" kern="1200" dirty="0" smtClean="0">
              <a:latin typeface="Arial" pitchFamily="34" charset="0"/>
              <a:cs typeface="Arial" pitchFamily="34" charset="0"/>
            </a:rPr>
            <a:t>;</a:t>
          </a:r>
          <a:endParaRPr lang="ru-RU" sz="2000" kern="1200" dirty="0">
            <a:latin typeface="Arial" pitchFamily="34" charset="0"/>
            <a:cs typeface="Arial" pitchFamily="34" charset="0"/>
          </a:endParaRPr>
        </a:p>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Удлиненная (</a:t>
          </a:r>
          <a:r>
            <a:rPr lang="en-US" sz="2000" i="1" kern="1200" dirty="0" smtClean="0">
              <a:latin typeface="+mn-lt"/>
              <a:cs typeface="Arial" pitchFamily="34" charset="0"/>
            </a:rPr>
            <a:t>K</a:t>
          </a:r>
          <a:r>
            <a:rPr lang="ru-RU" sz="2000" i="1" kern="1200" baseline="-25000" dirty="0" smtClean="0">
              <a:latin typeface="+mn-lt"/>
              <a:cs typeface="Arial" pitchFamily="34" charset="0"/>
            </a:rPr>
            <a:t>Ф</a:t>
          </a:r>
          <a:r>
            <a:rPr lang="en-US" sz="2000" kern="1200" dirty="0" smtClean="0">
              <a:latin typeface="Arial" pitchFamily="34" charset="0"/>
              <a:cs typeface="Arial" pitchFamily="34" charset="0"/>
            </a:rPr>
            <a:t>&gt;1,</a:t>
          </a:r>
          <a:r>
            <a:rPr lang="ru-RU" sz="2000" kern="1200" dirty="0" smtClean="0">
              <a:latin typeface="Arial" pitchFamily="34" charset="0"/>
              <a:cs typeface="Arial" pitchFamily="34" charset="0"/>
            </a:rPr>
            <a:t>5</a:t>
          </a:r>
          <a:r>
            <a:rPr lang="en-US" sz="2000" kern="1200" dirty="0" smtClean="0">
              <a:latin typeface="Arial" pitchFamily="34" charset="0"/>
              <a:cs typeface="Arial" pitchFamily="34" charset="0"/>
            </a:rPr>
            <a:t>)</a:t>
          </a:r>
          <a:r>
            <a:rPr lang="ru-RU" sz="2000" kern="1200" dirty="0" smtClean="0">
              <a:latin typeface="Arial" pitchFamily="34" charset="0"/>
              <a:cs typeface="Arial" pitchFamily="34" charset="0"/>
            </a:rPr>
            <a:t>.</a:t>
          </a:r>
          <a:endParaRPr lang="ru-RU" sz="2000" kern="1200" dirty="0">
            <a:latin typeface="Arial" pitchFamily="34" charset="0"/>
            <a:cs typeface="Arial" pitchFamily="34" charset="0"/>
          </a:endParaRPr>
        </a:p>
      </dsp:txBody>
      <dsp:txXfrm>
        <a:off x="0" y="2510199"/>
        <a:ext cx="8496944" cy="1707750"/>
      </dsp:txXfrm>
    </dsp:sp>
    <dsp:sp modelId="{7E367438-71B1-4566-8021-B0A084A87C12}">
      <dsp:nvSpPr>
        <dsp:cNvPr id="0" name=""/>
        <dsp:cNvSpPr/>
      </dsp:nvSpPr>
      <dsp:spPr>
        <a:xfrm>
          <a:off x="0" y="4217949"/>
          <a:ext cx="8496944" cy="585000"/>
        </a:xfrm>
        <a:prstGeom prst="roundRect">
          <a:avLst/>
        </a:prstGeom>
        <a:solidFill>
          <a:srgbClr val="00B0F0"/>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u-RU" sz="2500" b="1" kern="1200" dirty="0" smtClean="0">
              <a:latin typeface="Arial" pitchFamily="34" charset="0"/>
              <a:cs typeface="Arial" pitchFamily="34" charset="0"/>
            </a:rPr>
            <a:t>Прочностные характеристики клубней:</a:t>
          </a:r>
          <a:endParaRPr lang="ru-RU" sz="2500" b="1" kern="1200" dirty="0">
            <a:latin typeface="Arial" pitchFamily="34" charset="0"/>
            <a:cs typeface="Arial" pitchFamily="34" charset="0"/>
          </a:endParaRPr>
        </a:p>
      </dsp:txBody>
      <dsp:txXfrm>
        <a:off x="28557" y="4246506"/>
        <a:ext cx="8439830" cy="527886"/>
      </dsp:txXfrm>
    </dsp:sp>
    <dsp:sp modelId="{517FA19E-4E3A-4277-BA35-E889758942EC}">
      <dsp:nvSpPr>
        <dsp:cNvPr id="0" name=""/>
        <dsp:cNvSpPr/>
      </dsp:nvSpPr>
      <dsp:spPr>
        <a:xfrm>
          <a:off x="0" y="4802949"/>
          <a:ext cx="8496944"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Прочность кожуры на срыв 0,35…5,1 кПа;</a:t>
          </a:r>
          <a:endParaRPr lang="ru-RU" sz="2000" kern="1200" dirty="0">
            <a:latin typeface="Arial" pitchFamily="34" charset="0"/>
            <a:cs typeface="Arial" pitchFamily="34" charset="0"/>
          </a:endParaRPr>
        </a:p>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Прочность на сжатие, растяжение и изгиб;</a:t>
          </a:r>
          <a:endParaRPr lang="ru-RU" sz="2000" kern="1200" dirty="0">
            <a:latin typeface="Arial" pitchFamily="34" charset="0"/>
            <a:cs typeface="Arial" pitchFamily="34" charset="0"/>
          </a:endParaRPr>
        </a:p>
        <a:p>
          <a:pPr marL="228600" lvl="1" indent="-228600" algn="l" defTabSz="889000">
            <a:lnSpc>
              <a:spcPct val="90000"/>
            </a:lnSpc>
            <a:spcBef>
              <a:spcPct val="0"/>
            </a:spcBef>
            <a:spcAft>
              <a:spcPct val="20000"/>
            </a:spcAft>
            <a:buChar char="••"/>
          </a:pPr>
          <a:r>
            <a:rPr lang="ru-RU" sz="2000" kern="1200" dirty="0" smtClean="0">
              <a:latin typeface="Arial" pitchFamily="34" charset="0"/>
              <a:cs typeface="Arial" pitchFamily="34" charset="0"/>
            </a:rPr>
            <a:t>Допустимая высота падения на твердую поверхность 0,1…0,2 м.</a:t>
          </a:r>
          <a:endParaRPr lang="ru-RU" sz="2000" kern="1200" dirty="0">
            <a:latin typeface="Arial" pitchFamily="34" charset="0"/>
            <a:cs typeface="Arial" pitchFamily="34" charset="0"/>
          </a:endParaRPr>
        </a:p>
      </dsp:txBody>
      <dsp:txXfrm>
        <a:off x="0" y="4802949"/>
        <a:ext cx="8496944" cy="983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9C0B0-CC4D-450B-A5E4-8FBF0134940B}" type="datetimeFigureOut">
              <a:rPr lang="ru-RU" smtClean="0"/>
              <a:pPr/>
              <a:t>29.12.2022</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4E999-E02D-4DF2-92BC-D94CD5660989}" type="slidenum">
              <a:rPr lang="ru-RU" smtClean="0"/>
              <a:pPr/>
              <a:t>‹#›</a:t>
            </a:fld>
            <a:endParaRPr lang="ru-RU"/>
          </a:p>
        </p:txBody>
      </p:sp>
    </p:spTree>
    <p:extLst>
      <p:ext uri="{BB962C8B-B14F-4D97-AF65-F5344CB8AC3E}">
        <p14:creationId xmlns:p14="http://schemas.microsoft.com/office/powerpoint/2010/main" xmlns="" val="298799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Картофель в России является одним из самых потребляемых продуктов растениеводства. Среднее потребление картофеля на душу </a:t>
            </a:r>
            <a:r>
              <a:rPr lang="en-US" sz="1200" kern="1200" baseline="0" dirty="0" smtClean="0">
                <a:solidFill>
                  <a:schemeClr val="tx1"/>
                </a:solidFill>
                <a:latin typeface="+mn-lt"/>
                <a:ea typeface="+mn-ea"/>
                <a:cs typeface="+mn-cs"/>
              </a:rPr>
              <a:t> </a:t>
            </a:r>
            <a:r>
              <a:rPr lang="ru-RU" sz="1200" kern="1200" baseline="0" dirty="0" smtClean="0">
                <a:solidFill>
                  <a:schemeClr val="tx1"/>
                </a:solidFill>
                <a:latin typeface="+mn-lt"/>
                <a:ea typeface="+mn-ea"/>
                <a:cs typeface="+mn-cs"/>
              </a:rPr>
              <a:t>населения в России составляет 120…130 кг в год на человека, т.е. картофель для россиян по-прежнему является «вторым хлебом».</a:t>
            </a:r>
          </a:p>
          <a:p>
            <a:r>
              <a:rPr lang="ru-RU" sz="1200" kern="1200" baseline="0" dirty="0" smtClean="0">
                <a:solidFill>
                  <a:schemeClr val="tx1"/>
                </a:solidFill>
                <a:latin typeface="+mn-lt"/>
                <a:ea typeface="+mn-ea"/>
                <a:cs typeface="+mn-cs"/>
              </a:rPr>
              <a:t>Россия занимает второе место в мире по производству картофеля (около 37 млн. тонн) после Китая.</a:t>
            </a:r>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2</a:t>
            </a:fld>
            <a:endParaRPr lang="ru-RU"/>
          </a:p>
        </p:txBody>
      </p:sp>
    </p:spTree>
    <p:extLst>
      <p:ext uri="{BB962C8B-B14F-4D97-AF65-F5344CB8AC3E}">
        <p14:creationId xmlns:p14="http://schemas.microsoft.com/office/powerpoint/2010/main" xmlns="" val="308791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dirty="0" smtClean="0"/>
              <a:t>Ширина куста картофеля определяет ширину лемеха </a:t>
            </a:r>
            <a:r>
              <a:rPr lang="en-US" sz="1200" i="1" dirty="0" smtClean="0"/>
              <a:t>b</a:t>
            </a:r>
            <a:r>
              <a:rPr lang="ru-RU" sz="1200" i="1" baseline="-25000" dirty="0" smtClean="0"/>
              <a:t>л</a:t>
            </a:r>
            <a:r>
              <a:rPr lang="ru-RU" sz="1200" dirty="0" smtClean="0"/>
              <a:t>=500 мм. Глубина установки лемеха равна глубине залегания нижних клубней </a:t>
            </a:r>
            <a:r>
              <a:rPr lang="en-US" sz="1200" i="1" dirty="0" smtClean="0"/>
              <a:t>h</a:t>
            </a:r>
            <a:r>
              <a:rPr lang="ru-RU" sz="1200" dirty="0" smtClean="0"/>
              <a:t>. Угол </a:t>
            </a:r>
            <a:r>
              <a:rPr lang="ru-RU" sz="1200" dirty="0" smtClean="0">
                <a:sym typeface="Symbol"/>
              </a:rPr>
              <a:t></a:t>
            </a:r>
            <a:r>
              <a:rPr lang="ru-RU" sz="1200" dirty="0" smtClean="0"/>
              <a:t> - из условия резания со скольжением </a:t>
            </a:r>
            <a:r>
              <a:rPr lang="ru-RU" sz="1200" i="1" dirty="0" smtClean="0">
                <a:sym typeface="Symbol"/>
              </a:rPr>
              <a:t></a:t>
            </a:r>
            <a:r>
              <a:rPr lang="ru-RU" sz="1200" i="1" dirty="0" smtClean="0"/>
              <a:t> </a:t>
            </a:r>
            <a:r>
              <a:rPr lang="ru-RU" sz="1200" dirty="0" smtClean="0">
                <a:sym typeface="Symbol"/>
              </a:rPr>
              <a:t></a:t>
            </a:r>
            <a:r>
              <a:rPr lang="ru-RU" sz="1200" dirty="0" smtClean="0"/>
              <a:t> </a:t>
            </a:r>
            <a:r>
              <a:rPr lang="ru-RU" sz="1200" i="1" dirty="0" smtClean="0">
                <a:sym typeface="Symbol"/>
              </a:rPr>
              <a:t></a:t>
            </a:r>
            <a:r>
              <a:rPr lang="ru-RU" sz="1200" i="1" dirty="0" smtClean="0"/>
              <a:t> - </a:t>
            </a:r>
            <a:r>
              <a:rPr lang="ru-RU" sz="1200" dirty="0" smtClean="0"/>
              <a:t>2</a:t>
            </a:r>
            <a:r>
              <a:rPr lang="ru-RU" sz="1200" i="1" dirty="0" smtClean="0">
                <a:sym typeface="Symbol"/>
              </a:rPr>
              <a:t></a:t>
            </a:r>
            <a:r>
              <a:rPr lang="ru-RU" sz="1200" i="1" baseline="-25000" dirty="0" smtClean="0"/>
              <a:t>К</a:t>
            </a:r>
            <a:r>
              <a:rPr lang="ru-RU" sz="1200" dirty="0" smtClean="0"/>
              <a:t>=80…100</a:t>
            </a:r>
            <a:r>
              <a:rPr lang="ru-RU" sz="1200" dirty="0" smtClean="0">
                <a:sym typeface="Symbol"/>
              </a:rPr>
              <a:t></a:t>
            </a:r>
            <a:r>
              <a:rPr lang="ru-RU" sz="1200" dirty="0" smtClean="0"/>
              <a:t>, где </a:t>
            </a:r>
            <a:r>
              <a:rPr lang="ru-RU" sz="1200" i="1" dirty="0" smtClean="0">
                <a:sym typeface="Symbol"/>
              </a:rPr>
              <a:t></a:t>
            </a:r>
            <a:r>
              <a:rPr lang="ru-RU" sz="1200" i="1" baseline="-25000" smtClean="0"/>
              <a:t>К</a:t>
            </a:r>
            <a:r>
              <a:rPr lang="ru-RU" sz="1200" smtClean="0"/>
              <a:t> – </a:t>
            </a:r>
            <a:r>
              <a:rPr lang="ru-RU" sz="1200" dirty="0" smtClean="0"/>
              <a:t>угол трения корней растений по металлу. Угол </a:t>
            </a:r>
            <a:r>
              <a:rPr lang="ru-RU" sz="1200" i="1" dirty="0" smtClean="0">
                <a:sym typeface="Symbol"/>
              </a:rPr>
              <a:t></a:t>
            </a:r>
            <a:r>
              <a:rPr lang="ru-RU" sz="1200" dirty="0" smtClean="0"/>
              <a:t> - из условия скольжения почвы по металлу </a:t>
            </a:r>
            <a:r>
              <a:rPr lang="ru-RU" sz="1200" i="1" dirty="0" smtClean="0">
                <a:sym typeface="Symbol"/>
              </a:rPr>
              <a:t></a:t>
            </a:r>
            <a:r>
              <a:rPr lang="ru-RU" sz="1200" dirty="0" smtClean="0">
                <a:sym typeface="Symbol"/>
              </a:rPr>
              <a:t></a:t>
            </a:r>
            <a:r>
              <a:rPr lang="ru-RU" sz="1200" i="1" dirty="0" smtClean="0">
                <a:sym typeface="Symbol"/>
              </a:rPr>
              <a:t></a:t>
            </a:r>
            <a:r>
              <a:rPr lang="ru-RU" sz="1200" dirty="0" smtClean="0"/>
              <a:t>/2-</a:t>
            </a:r>
            <a:r>
              <a:rPr lang="ru-RU" sz="1200" i="1" dirty="0" smtClean="0">
                <a:sym typeface="Symbol"/>
              </a:rPr>
              <a:t></a:t>
            </a:r>
            <a:r>
              <a:rPr lang="ru-RU" sz="1200" i="1" baseline="-25000" dirty="0" smtClean="0"/>
              <a:t>П</a:t>
            </a:r>
            <a:r>
              <a:rPr lang="ru-RU" sz="1200" dirty="0" smtClean="0"/>
              <a:t>=25…35</a:t>
            </a:r>
            <a:r>
              <a:rPr lang="ru-RU" sz="1200" dirty="0" smtClean="0">
                <a:sym typeface="Symbol"/>
              </a:rPr>
              <a:t></a:t>
            </a:r>
            <a:r>
              <a:rPr lang="ru-RU" sz="1200" dirty="0" smtClean="0"/>
              <a:t>, где -</a:t>
            </a:r>
            <a:r>
              <a:rPr lang="ru-RU" sz="1200" i="1" dirty="0" smtClean="0">
                <a:sym typeface="Symbol"/>
              </a:rPr>
              <a:t></a:t>
            </a:r>
            <a:r>
              <a:rPr lang="ru-RU" sz="1200" i="1" baseline="-25000" smtClean="0"/>
              <a:t>П</a:t>
            </a:r>
            <a:r>
              <a:rPr lang="ru-RU" sz="1200" smtClean="0"/>
              <a:t> – </a:t>
            </a:r>
            <a:r>
              <a:rPr lang="ru-RU" sz="1200" dirty="0" smtClean="0"/>
              <a:t>угол трения почвы по металлу.</a:t>
            </a:r>
          </a:p>
          <a:p>
            <a:r>
              <a:rPr lang="ru-RU" sz="1200" dirty="0" smtClean="0"/>
              <a:t>Активный колеблющийся лемех совершает сложное движение по пилообразной траектории. Относительно машины лемех движется по дуге </a:t>
            </a:r>
            <a:r>
              <a:rPr lang="en-US" sz="1200" i="1" dirty="0" smtClean="0"/>
              <a:t>l</a:t>
            </a:r>
            <a:r>
              <a:rPr lang="ru-RU" sz="1200" i="1" baseline="-25000" dirty="0" smtClean="0"/>
              <a:t>Л</a:t>
            </a:r>
            <a:r>
              <a:rPr lang="ru-RU" sz="1200" dirty="0" smtClean="0"/>
              <a:t> со скоростью </a:t>
            </a:r>
            <a:r>
              <a:rPr lang="ru-RU" sz="1200" i="1" dirty="0" smtClean="0">
                <a:sym typeface="Symbol"/>
              </a:rPr>
              <a:t></a:t>
            </a:r>
            <a:r>
              <a:rPr lang="en-US" sz="1200" i="1" dirty="0" smtClean="0"/>
              <a:t>A</a:t>
            </a:r>
            <a:r>
              <a:rPr lang="ru-RU" sz="1200" dirty="0" smtClean="0"/>
              <a:t>, и вместе с машиной поступательно со скоростью </a:t>
            </a:r>
            <a:r>
              <a:rPr lang="en-US" sz="1200" i="1" dirty="0" smtClean="0"/>
              <a:t>v</a:t>
            </a:r>
            <a:r>
              <a:rPr lang="ru-RU"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С учетом того, что </a:t>
            </a:r>
            <a:r>
              <a:rPr lang="en-US" sz="1200" i="1" dirty="0" smtClean="0"/>
              <a:t>A</a:t>
            </a:r>
            <a:r>
              <a:rPr lang="ru-RU" sz="1200" dirty="0" smtClean="0"/>
              <a:t>&lt;&lt;</a:t>
            </a:r>
            <a:r>
              <a:rPr lang="en-US" sz="1200" i="1" dirty="0" smtClean="0"/>
              <a:t>l</a:t>
            </a:r>
            <a:r>
              <a:rPr lang="ru-RU" sz="1200" i="1" baseline="-25000" dirty="0" smtClean="0"/>
              <a:t>Л</a:t>
            </a:r>
            <a:r>
              <a:rPr lang="ru-RU" sz="1200" dirty="0" smtClean="0"/>
              <a:t> движение лемеха можно принять прямолинейным под углом </a:t>
            </a:r>
            <a:r>
              <a:rPr lang="ru-RU" sz="1200" i="1" dirty="0" smtClean="0">
                <a:sym typeface="Symbol"/>
              </a:rPr>
              <a:t></a:t>
            </a:r>
            <a:r>
              <a:rPr lang="ru-RU" sz="1200" i="1" dirty="0" smtClean="0"/>
              <a:t>+</a:t>
            </a:r>
            <a:r>
              <a:rPr lang="ru-RU" sz="1200" i="1" dirty="0" smtClean="0">
                <a:sym typeface="Symbol"/>
              </a:rPr>
              <a:t></a:t>
            </a:r>
            <a:r>
              <a:rPr lang="ru-RU" sz="1200" dirty="0" smtClean="0"/>
              <a:t> к горизонту. Тогда высота пилообразной траектории определяется</a:t>
            </a:r>
            <a:r>
              <a:rPr lang="ru-RU" sz="1200" baseline="0" dirty="0" smtClean="0"/>
              <a:t> по формуле. Значение угла </a:t>
            </a:r>
            <a:r>
              <a:rPr lang="ru-RU" sz="1200" i="1" baseline="0" dirty="0" smtClean="0">
                <a:sym typeface="Symbol"/>
              </a:rPr>
              <a:t></a:t>
            </a:r>
            <a:r>
              <a:rPr lang="ru-RU" sz="1200" baseline="0" dirty="0" smtClean="0">
                <a:sym typeface="Symbol"/>
              </a:rPr>
              <a:t>=10…15, радиус кривошипа </a:t>
            </a:r>
            <a:r>
              <a:rPr lang="en-US" sz="1200" i="1" baseline="0" dirty="0" smtClean="0">
                <a:sym typeface="Symbol"/>
              </a:rPr>
              <a:t>A</a:t>
            </a:r>
            <a:r>
              <a:rPr lang="ru-RU" sz="1200" baseline="0" dirty="0" smtClean="0">
                <a:sym typeface="Symbol"/>
              </a:rPr>
              <a:t>=25…27 мм, частота вращения </a:t>
            </a:r>
            <a:r>
              <a:rPr lang="ru-RU" sz="1200" i="1" baseline="0" dirty="0" smtClean="0">
                <a:sym typeface="Symbol"/>
              </a:rPr>
              <a:t></a:t>
            </a:r>
            <a:r>
              <a:rPr lang="ru-RU" sz="1200" baseline="0" dirty="0" smtClean="0">
                <a:sym typeface="Symbol"/>
              </a:rPr>
              <a:t>=500…650 мин</a:t>
            </a:r>
            <a:r>
              <a:rPr lang="ru-RU" sz="1200" baseline="30000" dirty="0" smtClean="0">
                <a:sym typeface="Symbol"/>
              </a:rPr>
              <a:t>-1</a:t>
            </a:r>
            <a:r>
              <a:rPr lang="ru-RU" sz="1200" baseline="0" dirty="0" smtClean="0">
                <a:sym typeface="Symbol"/>
              </a:rPr>
              <a:t>.</a:t>
            </a: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Процесс работы лемеха состоит из двух </a:t>
            </a:r>
            <a:r>
              <a:rPr lang="ru-RU" sz="1200" smtClean="0"/>
              <a:t>фаз – </a:t>
            </a:r>
            <a:r>
              <a:rPr lang="ru-RU" sz="1200" dirty="0" smtClean="0"/>
              <a:t>резания и подбрасывания. Угол </a:t>
            </a:r>
            <a:r>
              <a:rPr lang="ru-RU" sz="1400" i="1" dirty="0" smtClean="0">
                <a:sym typeface="Symbol"/>
              </a:rPr>
              <a:t></a:t>
            </a:r>
            <a:r>
              <a:rPr lang="ru-RU" sz="1200" dirty="0" smtClean="0"/>
              <a:t>  между направлением резания и горизонтом является переменным.</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12</a:t>
            </a:fld>
            <a:endParaRPr lang="ru-RU"/>
          </a:p>
        </p:txBody>
      </p:sp>
    </p:spTree>
    <p:extLst>
      <p:ext uri="{BB962C8B-B14F-4D97-AF65-F5344CB8AC3E}">
        <p14:creationId xmlns:p14="http://schemas.microsoft.com/office/powerpoint/2010/main" xmlns="" val="3494514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С выкапывающих устройств масса поступает на сепарирующие устройства, выделяющие просеиваемые из клубненосного слоя почву и мелкие примеси. Наиболее распространены элеваторные (или транспортерные) и </a:t>
            </a:r>
            <a:r>
              <a:rPr lang="ru-RU" dirty="0" err="1" smtClean="0"/>
              <a:t>грохотные</a:t>
            </a:r>
            <a:r>
              <a:rPr lang="ru-RU" dirty="0" smtClean="0"/>
              <a:t> сепараторы. Наряду с сепарацией элеваторы и грохоты транспортируют массу к последующим</a:t>
            </a:r>
            <a:r>
              <a:rPr lang="ru-RU" baseline="0" dirty="0" smtClean="0"/>
              <a:t> рабочим органам. На сепараторах должно обеспечиваться максимальное просеивание почвы при минимальных потерях и повреждениях клубней. Качество работы и пропускная способность сепарирующих устройств зависят от подачи (массы поступающего клубненосного слоя за единицу времени) и свойств почвы.</a:t>
            </a:r>
          </a:p>
        </p:txBody>
      </p:sp>
      <p:sp>
        <p:nvSpPr>
          <p:cNvPr id="4" name="Slide Number Placeholder 3"/>
          <p:cNvSpPr>
            <a:spLocks noGrp="1"/>
          </p:cNvSpPr>
          <p:nvPr>
            <p:ph type="sldNum" sz="quarter" idx="10"/>
          </p:nvPr>
        </p:nvSpPr>
        <p:spPr/>
        <p:txBody>
          <a:bodyPr/>
          <a:lstStyle/>
          <a:p>
            <a:fld id="{F0E4E999-E02D-4DF2-92BC-D94CD5660989}" type="slidenum">
              <a:rPr lang="ru-RU" smtClean="0"/>
              <a:pPr/>
              <a:t>13</a:t>
            </a:fld>
            <a:endParaRPr lang="ru-RU"/>
          </a:p>
        </p:txBody>
      </p:sp>
    </p:spTree>
    <p:extLst>
      <p:ext uri="{BB962C8B-B14F-4D97-AF65-F5344CB8AC3E}">
        <p14:creationId xmlns:p14="http://schemas.microsoft.com/office/powerpoint/2010/main" xmlns="" val="328499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 клубненосном слое только 2% массы составляет картофель и 98% </a:t>
            </a:r>
            <a:r>
              <a:rPr lang="ru-RU" baseline="0" smtClean="0"/>
              <a:t>массы – </a:t>
            </a:r>
            <a:r>
              <a:rPr lang="ru-RU" baseline="0" dirty="0" smtClean="0"/>
              <a:t>почва. Поэтому подачу </a:t>
            </a:r>
            <a:r>
              <a:rPr lang="en-US" b="1" i="1" baseline="0" dirty="0" smtClean="0"/>
              <a:t>q</a:t>
            </a:r>
            <a:r>
              <a:rPr lang="en-US" baseline="0" dirty="0" smtClean="0"/>
              <a:t> </a:t>
            </a:r>
            <a:r>
              <a:rPr lang="ru-RU" baseline="0" dirty="0" smtClean="0"/>
              <a:t>на первый сепарирующий элеватор оценивают массой почвы по формуле (1), </a:t>
            </a:r>
            <a:r>
              <a:rPr lang="ru-RU" sz="1200" dirty="0" smtClean="0"/>
              <a:t>где </a:t>
            </a:r>
            <a:r>
              <a:rPr lang="ru-RU" sz="1400" i="1" dirty="0" smtClean="0">
                <a:sym typeface="Symbol"/>
              </a:rPr>
              <a:t></a:t>
            </a:r>
            <a:r>
              <a:rPr lang="ru-RU" sz="1400" i="1" baseline="-25000" smtClean="0">
                <a:sym typeface="Symbol"/>
              </a:rPr>
              <a:t>П</a:t>
            </a:r>
            <a:r>
              <a:rPr lang="ru-RU" sz="1200" smtClean="0">
                <a:sym typeface="Symbol"/>
              </a:rPr>
              <a:t> – </a:t>
            </a:r>
            <a:r>
              <a:rPr lang="ru-RU" sz="1200" dirty="0" smtClean="0">
                <a:sym typeface="Symbol"/>
              </a:rPr>
              <a:t>плотность клубненосного слоя; </a:t>
            </a:r>
            <a:r>
              <a:rPr lang="en-US" sz="1400" i="1" smtClean="0">
                <a:sym typeface="Symbol"/>
              </a:rPr>
              <a:t>B</a:t>
            </a:r>
            <a:r>
              <a:rPr lang="en-US" sz="1200" smtClean="0">
                <a:sym typeface="Symbol"/>
              </a:rPr>
              <a:t> – </a:t>
            </a:r>
            <a:r>
              <a:rPr lang="ru-RU" sz="1200" dirty="0" smtClean="0">
                <a:sym typeface="Symbol"/>
              </a:rPr>
              <a:t>ширина пласта (захвата копателя); </a:t>
            </a:r>
            <a:r>
              <a:rPr lang="en-US" sz="1400" i="1" dirty="0" smtClean="0">
                <a:sym typeface="Symbol"/>
              </a:rPr>
              <a:t>h</a:t>
            </a:r>
            <a:r>
              <a:rPr lang="ru-RU" sz="1400" i="1" baseline="-25000" smtClean="0">
                <a:sym typeface="Symbol"/>
              </a:rPr>
              <a:t>сл</a:t>
            </a:r>
            <a:r>
              <a:rPr lang="ru-RU" sz="1200" smtClean="0">
                <a:sym typeface="Symbol"/>
              </a:rPr>
              <a:t> – </a:t>
            </a:r>
            <a:r>
              <a:rPr lang="ru-RU" sz="1200" dirty="0" smtClean="0">
                <a:sym typeface="Symbol"/>
              </a:rPr>
              <a:t>толщина слоя пласта, подаваемого на сепаратор; </a:t>
            </a:r>
            <a:r>
              <a:rPr lang="en-US" sz="1400" i="1" smtClean="0">
                <a:sym typeface="Symbol"/>
              </a:rPr>
              <a:t>v</a:t>
            </a:r>
            <a:r>
              <a:rPr lang="en-US" sz="1200" smtClean="0">
                <a:sym typeface="Symbol"/>
              </a:rPr>
              <a:t> – </a:t>
            </a:r>
            <a:r>
              <a:rPr lang="ru-RU" sz="1200" dirty="0" smtClean="0">
                <a:sym typeface="Symbol"/>
              </a:rPr>
              <a:t>скорость машины.</a:t>
            </a:r>
            <a:endParaRPr lang="ru-RU"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Подача клубней в копатель  </a:t>
            </a:r>
            <a:r>
              <a:rPr lang="en-US" sz="1200" i="1" dirty="0" err="1" smtClean="0"/>
              <a:t>q</a:t>
            </a:r>
            <a:r>
              <a:rPr lang="en-US" sz="1200" i="1" baseline="-25000" dirty="0" err="1" smtClean="0"/>
              <a:t>K</a:t>
            </a:r>
            <a:r>
              <a:rPr lang="en-US" sz="1200" dirty="0" smtClean="0"/>
              <a:t> </a:t>
            </a:r>
            <a:r>
              <a:rPr lang="ru-RU" sz="1200" dirty="0" smtClean="0"/>
              <a:t>с учетом урожайности </a:t>
            </a:r>
            <a:r>
              <a:rPr lang="en-US" sz="1400" i="1" dirty="0" smtClean="0"/>
              <a:t>A</a:t>
            </a:r>
            <a:r>
              <a:rPr lang="en-US" sz="1400" i="1" baseline="-25000" dirty="0" smtClean="0"/>
              <a:t>K</a:t>
            </a:r>
            <a:r>
              <a:rPr lang="ru-RU" sz="1200" dirty="0" smtClean="0"/>
              <a:t>, т/га, картофеля</a:t>
            </a:r>
            <a:r>
              <a:rPr lang="ru-RU" baseline="0" dirty="0" smtClean="0"/>
              <a:t> можно найти по формуле (2).</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Slide Number Placeholder 3"/>
          <p:cNvSpPr>
            <a:spLocks noGrp="1"/>
          </p:cNvSpPr>
          <p:nvPr>
            <p:ph type="sldNum" sz="quarter" idx="10"/>
          </p:nvPr>
        </p:nvSpPr>
        <p:spPr/>
        <p:txBody>
          <a:bodyPr/>
          <a:lstStyle/>
          <a:p>
            <a:fld id="{F0E4E999-E02D-4DF2-92BC-D94CD5660989}" type="slidenum">
              <a:rPr lang="ru-RU" smtClean="0"/>
              <a:pPr/>
              <a:t>14</a:t>
            </a:fld>
            <a:endParaRPr lang="ru-RU"/>
          </a:p>
        </p:txBody>
      </p:sp>
    </p:spTree>
    <p:extLst>
      <p:ext uri="{BB962C8B-B14F-4D97-AF65-F5344CB8AC3E}">
        <p14:creationId xmlns:p14="http://schemas.microsoft.com/office/powerpoint/2010/main" xmlns="" val="16226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Прутковый элеватор из поперечных прутков диаметром </a:t>
            </a:r>
            <a:r>
              <a:rPr lang="en-US" i="1" dirty="0" smtClean="0"/>
              <a:t>d</a:t>
            </a:r>
            <a:r>
              <a:rPr lang="en-US" dirty="0" smtClean="0"/>
              <a:t> </a:t>
            </a:r>
            <a:r>
              <a:rPr lang="ru-RU" dirty="0" smtClean="0"/>
              <a:t>с шагом </a:t>
            </a:r>
            <a:r>
              <a:rPr lang="en-US" i="1" dirty="0" smtClean="0"/>
              <a:t>t</a:t>
            </a:r>
            <a:r>
              <a:rPr lang="ru-RU" dirty="0" smtClean="0"/>
              <a:t>. </a:t>
            </a:r>
            <a:r>
              <a:rPr lang="en-US" i="1" dirty="0" smtClean="0"/>
              <a:t>t</a:t>
            </a:r>
            <a:r>
              <a:rPr lang="ru-RU" i="1" dirty="0" smtClean="0"/>
              <a:t>-</a:t>
            </a:r>
            <a:r>
              <a:rPr lang="en-US" i="1" dirty="0" smtClean="0"/>
              <a:t>d</a:t>
            </a:r>
            <a:r>
              <a:rPr lang="ru-RU" i="1" dirty="0" smtClean="0">
                <a:sym typeface="Symbol"/>
              </a:rPr>
              <a:t></a:t>
            </a:r>
            <a:r>
              <a:rPr lang="en-US" i="1" dirty="0" err="1" smtClean="0"/>
              <a:t>d</a:t>
            </a:r>
            <a:r>
              <a:rPr lang="en-US" i="1" baseline="-25000" dirty="0" err="1" smtClean="0"/>
              <a:t>K</a:t>
            </a:r>
            <a:r>
              <a:rPr lang="en-US" dirty="0" smtClean="0"/>
              <a:t> </a:t>
            </a:r>
            <a:r>
              <a:rPr lang="ru-RU" dirty="0" smtClean="0"/>
              <a:t>где </a:t>
            </a:r>
            <a:r>
              <a:rPr lang="en-US" i="1" err="1" smtClean="0"/>
              <a:t>d</a:t>
            </a:r>
            <a:r>
              <a:rPr lang="en-US" i="1" baseline="-25000" err="1" smtClean="0"/>
              <a:t>K</a:t>
            </a:r>
            <a:r>
              <a:rPr lang="ru-RU" smtClean="0"/>
              <a:t> – </a:t>
            </a:r>
            <a:r>
              <a:rPr lang="ru-RU" dirty="0" smtClean="0"/>
              <a:t>наименьший диаметр клубней картофеля.</a:t>
            </a:r>
          </a:p>
          <a:p>
            <a:r>
              <a:rPr lang="ru-RU" dirty="0" smtClean="0"/>
              <a:t>Угол наклона элеватора </a:t>
            </a:r>
            <a:r>
              <a:rPr lang="ru-RU" i="1" dirty="0" smtClean="0">
                <a:sym typeface="Symbol"/>
              </a:rPr>
              <a:t></a:t>
            </a:r>
            <a:r>
              <a:rPr lang="ru-RU" dirty="0" smtClean="0"/>
              <a:t>=20…22</a:t>
            </a:r>
            <a:r>
              <a:rPr lang="ru-RU" dirty="0" smtClean="0">
                <a:sym typeface="Symbol"/>
              </a:rPr>
              <a:t></a:t>
            </a:r>
            <a:r>
              <a:rPr lang="ru-RU" dirty="0" smtClean="0"/>
              <a:t>. Скорость </a:t>
            </a:r>
            <a:r>
              <a:rPr lang="en-US" i="1" dirty="0" smtClean="0"/>
              <a:t>u</a:t>
            </a:r>
            <a:r>
              <a:rPr lang="en-US" dirty="0" smtClean="0"/>
              <a:t> </a:t>
            </a:r>
            <a:r>
              <a:rPr lang="ru-RU" dirty="0" smtClean="0"/>
              <a:t>элеватора должна быть в 1,3…1,6 раз больше поступательной скорости </a:t>
            </a:r>
            <a:r>
              <a:rPr lang="en-US" i="1" dirty="0" smtClean="0"/>
              <a:t>v</a:t>
            </a:r>
            <a:r>
              <a:rPr lang="ru-RU" dirty="0" smtClean="0"/>
              <a:t> машины.</a:t>
            </a:r>
          </a:p>
          <a:p>
            <a:r>
              <a:rPr lang="ru-RU" dirty="0" smtClean="0"/>
              <a:t>Эллиптический </a:t>
            </a:r>
            <a:r>
              <a:rPr lang="ru-RU" dirty="0" err="1" smtClean="0"/>
              <a:t>встряхиватель</a:t>
            </a:r>
            <a:r>
              <a:rPr lang="ru-RU" dirty="0" smtClean="0"/>
              <a:t> имеет соотношение осей </a:t>
            </a:r>
            <a:r>
              <a:rPr lang="en-US" i="1" dirty="0" smtClean="0"/>
              <a:t>a</a:t>
            </a:r>
            <a:r>
              <a:rPr lang="ru-RU" i="1" dirty="0" smtClean="0"/>
              <a:t>/</a:t>
            </a:r>
            <a:r>
              <a:rPr lang="en-US" i="1" dirty="0" smtClean="0"/>
              <a:t>b</a:t>
            </a:r>
            <a:r>
              <a:rPr lang="ru-RU" dirty="0" smtClean="0"/>
              <a:t>=0,6…0,7. </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15</a:t>
            </a:fld>
            <a:endParaRPr lang="ru-RU"/>
          </a:p>
        </p:txBody>
      </p:sp>
    </p:spTree>
    <p:extLst>
      <p:ext uri="{BB962C8B-B14F-4D97-AF65-F5344CB8AC3E}">
        <p14:creationId xmlns:p14="http://schemas.microsoft.com/office/powerpoint/2010/main" xmlns="" val="66390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dirty="0" smtClean="0"/>
              <a:t>Для разрушения комков почвы и отрыва клубнеплодов служат устройства снабженные цилиндрическими и плоскими движущимися поверхностями, которые сжимают и давят комки. Ботва протаскивается через узкие щели и отрывается от клубней.</a:t>
            </a:r>
          </a:p>
          <a:p>
            <a:r>
              <a:rPr lang="ru-RU" dirty="0" err="1" smtClean="0"/>
              <a:t>Комкодавители</a:t>
            </a:r>
            <a:r>
              <a:rPr lang="ru-RU" dirty="0" smtClean="0"/>
              <a:t> выполняют</a:t>
            </a:r>
            <a:r>
              <a:rPr lang="ru-RU" baseline="0" dirty="0" smtClean="0"/>
              <a:t> в виде спаренных пневматических баллонов, или баллонов, размещенных над рабочей ветвью элеватора (транспортера).</a:t>
            </a:r>
          </a:p>
          <a:p>
            <a:r>
              <a:rPr lang="ru-RU" baseline="0" dirty="0" smtClean="0"/>
              <a:t>Клубни отрываются от ботвы </a:t>
            </a:r>
            <a:r>
              <a:rPr lang="ru-RU" baseline="0" dirty="0" err="1" smtClean="0"/>
              <a:t>комкодавителями</a:t>
            </a:r>
            <a:r>
              <a:rPr lang="ru-RU" baseline="0" dirty="0" smtClean="0"/>
              <a:t> и специальными устройствами. Затем ботва выводится за пределы машины отдельным от клубней потоком. Наиболее распространены </a:t>
            </a:r>
            <a:r>
              <a:rPr lang="ru-RU" b="1" baseline="0" dirty="0" err="1" smtClean="0"/>
              <a:t>редкопрутковые</a:t>
            </a:r>
            <a:r>
              <a:rPr lang="ru-RU" b="1" baseline="0" dirty="0" smtClean="0"/>
              <a:t> </a:t>
            </a:r>
            <a:r>
              <a:rPr lang="ru-RU" b="1" baseline="0" dirty="0" err="1" smtClean="0"/>
              <a:t>ботвоудаляющие</a:t>
            </a:r>
            <a:r>
              <a:rPr lang="ru-RU" b="1" baseline="0" dirty="0" smtClean="0"/>
              <a:t> устройства</a:t>
            </a:r>
            <a:r>
              <a:rPr lang="ru-RU" baseline="0" dirty="0" smtClean="0"/>
              <a:t> с прижимным транспортером (рис. </a:t>
            </a:r>
            <a:r>
              <a:rPr lang="ru-RU" i="1" baseline="0" dirty="0" smtClean="0"/>
              <a:t>а</a:t>
            </a:r>
            <a:r>
              <a:rPr lang="ru-RU" baseline="0" dirty="0" smtClean="0"/>
              <a:t>) и </a:t>
            </a:r>
            <a:r>
              <a:rPr lang="ru-RU" b="1" baseline="0" dirty="0" err="1" smtClean="0"/>
              <a:t>ботвоудаляющие</a:t>
            </a:r>
            <a:r>
              <a:rPr lang="ru-RU" b="1" baseline="0" dirty="0" smtClean="0"/>
              <a:t> горки </a:t>
            </a:r>
            <a:r>
              <a:rPr lang="ru-RU" baseline="0" dirty="0" smtClean="0"/>
              <a:t>(рис. </a:t>
            </a:r>
            <a:r>
              <a:rPr lang="ru-RU" i="1" baseline="0" dirty="0" smtClean="0"/>
              <a:t>б</a:t>
            </a:r>
            <a:r>
              <a:rPr lang="ru-RU" baseline="0" dirty="0" smtClean="0"/>
              <a:t>).</a:t>
            </a:r>
          </a:p>
          <a:p>
            <a:r>
              <a:rPr lang="ru-RU" dirty="0" smtClean="0"/>
              <a:t>Ботва с клубнями поступает на </a:t>
            </a:r>
            <a:r>
              <a:rPr lang="ru-RU" dirty="0" err="1" smtClean="0"/>
              <a:t>редкопрутковый</a:t>
            </a:r>
            <a:r>
              <a:rPr lang="ru-RU" dirty="0" smtClean="0"/>
              <a:t> транспортер 1 и частично провисает между поперечными планками. Затем ботва захватывается и прижимается между транспортерами 1 и 2. Провисшие клубни отрываются неподвижными или вращающимися прутками 3. Далее клубни направляются решетками 4 на транспортер 5 а ботва выводится транспортерами 1 и 2.</a:t>
            </a:r>
          </a:p>
          <a:p>
            <a:r>
              <a:rPr lang="ru-RU" dirty="0" err="1" smtClean="0"/>
              <a:t>Ботвоудаляющие</a:t>
            </a:r>
            <a:r>
              <a:rPr lang="ru-RU" dirty="0" smtClean="0"/>
              <a:t> горки захватывают ботву смежными ветвями. Клубни не проходят в зазор между транспортерами и оторвавшись, сходят с транспортера 8 на дальнейшую обработку.</a:t>
            </a:r>
          </a:p>
          <a:p>
            <a:r>
              <a:rPr lang="ru-RU" b="1" dirty="0" smtClean="0"/>
              <a:t>Пальцевые горки </a:t>
            </a:r>
            <a:r>
              <a:rPr lang="ru-RU" dirty="0" smtClean="0"/>
              <a:t>предназначены</a:t>
            </a:r>
            <a:r>
              <a:rPr lang="ru-RU" baseline="0" dirty="0" smtClean="0"/>
              <a:t> для удаления мелких комков, почвы и растительных остатков. Устройства состоят из бесконечной прорезиненной ленты с эластичной поверхностью в виде пальцев, установленной под углом 10-35</a:t>
            </a:r>
            <a:r>
              <a:rPr lang="ru-RU" baseline="0" dirty="0" smtClean="0">
                <a:sym typeface="Symbol"/>
              </a:rPr>
              <a:t> к горизонту. </a:t>
            </a:r>
          </a:p>
          <a:p>
            <a:r>
              <a:rPr lang="ru-RU" baseline="0" dirty="0" smtClean="0">
                <a:sym typeface="Symbol"/>
              </a:rPr>
              <a:t>Камни и почвенные комки, которые тяжелее клубней падают на пальцы частично «утопают» в них и выносятся лентой, а клубни скатываются с неё. Для более эффективной сепарации над пальцевой лентой устанавливают щетки.</a:t>
            </a:r>
          </a:p>
          <a:p>
            <a:r>
              <a:rPr lang="ru-RU" b="1" baseline="0" dirty="0" smtClean="0">
                <a:sym typeface="Symbol"/>
              </a:rPr>
              <a:t>Переборочные столы</a:t>
            </a:r>
            <a:r>
              <a:rPr lang="ru-RU" baseline="0" dirty="0" smtClean="0">
                <a:sym typeface="Symbol"/>
              </a:rPr>
              <a:t> – горизонтальные ленточные транспортеры, на которых рабочие-переборщики отбирают вручную примеси, комки и камни от клубней. Такими столами оборудуют комбайны, а также сортировальные пункты. Бывает от 2 до 8 рабочих. Скорость движения полотна переборочного стола примерно 0,5 м/с.</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16</a:t>
            </a:fld>
            <a:endParaRPr lang="ru-RU"/>
          </a:p>
        </p:txBody>
      </p:sp>
    </p:spTree>
    <p:extLst>
      <p:ext uri="{BB962C8B-B14F-4D97-AF65-F5344CB8AC3E}">
        <p14:creationId xmlns:p14="http://schemas.microsoft.com/office/powerpoint/2010/main" xmlns="" val="2889146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ru-RU" sz="1200" i="0" kern="1200" dirty="0" smtClean="0">
                <a:solidFill>
                  <a:schemeClr val="tx1"/>
                </a:solidFill>
                <a:latin typeface="+mn-lt"/>
                <a:ea typeface="+mn-ea"/>
                <a:cs typeface="+mn-cs"/>
              </a:rPr>
              <a:t>Картофелеуборочными комбайнами убирают высокоурожайные (не менее 10 т/га) участки картофеля с полным или частичным отделением клубней от комков почвы и ботвы.</a:t>
            </a:r>
          </a:p>
          <a:p>
            <a:r>
              <a:rPr lang="ru-RU" sz="1200" b="1" i="0" kern="1200" dirty="0" smtClean="0">
                <a:solidFill>
                  <a:schemeClr val="tx1"/>
                </a:solidFill>
                <a:latin typeface="+mn-lt"/>
                <a:ea typeface="+mn-ea"/>
                <a:cs typeface="+mn-cs"/>
              </a:rPr>
              <a:t>Картофелеуборочный комбайн КПК</a:t>
            </a:r>
            <a:r>
              <a:rPr lang="ru-RU" sz="1200" i="0" kern="1200" dirty="0" smtClean="0">
                <a:solidFill>
                  <a:schemeClr val="tx1"/>
                </a:solidFill>
                <a:latin typeface="+mn-lt"/>
                <a:ea typeface="+mn-ea"/>
                <a:cs typeface="+mn-cs"/>
              </a:rPr>
              <a:t>-3 (</a:t>
            </a:r>
            <a:r>
              <a:rPr lang="ru-RU" sz="1200" b="0" i="0" kern="1200" dirty="0" smtClean="0">
                <a:solidFill>
                  <a:schemeClr val="tx1"/>
                </a:solidFill>
                <a:latin typeface="+mn-lt"/>
                <a:ea typeface="+mn-ea"/>
                <a:cs typeface="+mn-cs"/>
              </a:rPr>
              <a:t>рис.4.2</a:t>
            </a:r>
            <a:r>
              <a:rPr lang="ru-RU" sz="1200" i="0" kern="1200" dirty="0" smtClean="0">
                <a:solidFill>
                  <a:schemeClr val="tx1"/>
                </a:solidFill>
                <a:latin typeface="+mn-lt"/>
                <a:ea typeface="+mn-ea"/>
                <a:cs typeface="+mn-cs"/>
              </a:rPr>
              <a:t>) предназначен для уборки трех рядков картофеля, посаженного гребневым способом с междурядьем 70 см на легких, средних и тяжелых </a:t>
            </a:r>
            <a:r>
              <a:rPr lang="ru-RU" sz="1200" i="0" kern="1200" dirty="0" err="1" smtClean="0">
                <a:solidFill>
                  <a:schemeClr val="tx1"/>
                </a:solidFill>
                <a:latin typeface="+mn-lt"/>
                <a:ea typeface="+mn-ea"/>
                <a:cs typeface="+mn-cs"/>
              </a:rPr>
              <a:t>переувлажненных</a:t>
            </a:r>
            <a:r>
              <a:rPr lang="ru-RU" sz="1200" i="0" kern="1200" dirty="0" smtClean="0">
                <a:solidFill>
                  <a:schemeClr val="tx1"/>
                </a:solidFill>
                <a:latin typeface="+mn-lt"/>
                <a:ea typeface="+mn-ea"/>
                <a:cs typeface="+mn-cs"/>
              </a:rPr>
              <a:t> почвах, не засоренных камнями.</a:t>
            </a:r>
          </a:p>
          <a:p>
            <a:r>
              <a:rPr lang="ru-RU" sz="1200" i="0" kern="1200" dirty="0" smtClean="0">
                <a:solidFill>
                  <a:schemeClr val="tx1"/>
                </a:solidFill>
                <a:latin typeface="+mn-lt"/>
                <a:ea typeface="+mn-ea"/>
                <a:cs typeface="+mn-cs"/>
              </a:rPr>
              <a:t>Комбайн снабжен тремя подкапывающими секциями, основным 4 и дополнительным 8 элеваторами-сепараторами, </a:t>
            </a:r>
            <a:r>
              <a:rPr lang="ru-RU" sz="1200" i="0" kern="1200" dirty="0" err="1" smtClean="0">
                <a:solidFill>
                  <a:schemeClr val="tx1"/>
                </a:solidFill>
                <a:latin typeface="+mn-lt"/>
                <a:ea typeface="+mn-ea"/>
                <a:cs typeface="+mn-cs"/>
              </a:rPr>
              <a:t>комкодавителем</a:t>
            </a:r>
            <a:r>
              <a:rPr lang="ru-RU" sz="1200" i="0" kern="1200" dirty="0" smtClean="0">
                <a:solidFill>
                  <a:schemeClr val="tx1"/>
                </a:solidFill>
                <a:latin typeface="+mn-lt"/>
                <a:ea typeface="+mn-ea"/>
                <a:cs typeface="+mn-cs"/>
              </a:rPr>
              <a:t> 15, </a:t>
            </a:r>
            <a:r>
              <a:rPr lang="ru-RU" sz="1200" i="0" kern="1200" dirty="0" err="1" smtClean="0">
                <a:solidFill>
                  <a:schemeClr val="tx1"/>
                </a:solidFill>
                <a:latin typeface="+mn-lt"/>
                <a:ea typeface="+mn-ea"/>
                <a:cs typeface="+mn-cs"/>
              </a:rPr>
              <a:t>редкопрутковым</a:t>
            </a:r>
            <a:r>
              <a:rPr lang="ru-RU" sz="1200" i="0" kern="1200" dirty="0" smtClean="0">
                <a:solidFill>
                  <a:schemeClr val="tx1"/>
                </a:solidFill>
                <a:latin typeface="+mn-lt"/>
                <a:ea typeface="+mn-ea"/>
                <a:cs typeface="+mn-cs"/>
              </a:rPr>
              <a:t> </a:t>
            </a:r>
            <a:r>
              <a:rPr lang="ru-RU" sz="1200" i="0" kern="1200" dirty="0" err="1" smtClean="0">
                <a:solidFill>
                  <a:schemeClr val="tx1"/>
                </a:solidFill>
                <a:latin typeface="+mn-lt"/>
                <a:ea typeface="+mn-ea"/>
                <a:cs typeface="+mn-cs"/>
              </a:rPr>
              <a:t>транспортером-ботво-удалителем</a:t>
            </a:r>
            <a:r>
              <a:rPr lang="ru-RU" sz="1200" i="0" kern="1200" dirty="0" smtClean="0">
                <a:solidFill>
                  <a:schemeClr val="tx1"/>
                </a:solidFill>
                <a:latin typeface="+mn-lt"/>
                <a:ea typeface="+mn-ea"/>
                <a:cs typeface="+mn-cs"/>
              </a:rPr>
              <a:t> 7, основной 11 и дополнительной 12 горками, подъемным ковшовым элеватором 13, загрузочным транспортером 9 и бункером-накопителем 6.</a:t>
            </a:r>
          </a:p>
          <a:p>
            <a:r>
              <a:rPr lang="ru-RU" sz="1200" i="0" kern="1200" dirty="0" smtClean="0">
                <a:solidFill>
                  <a:schemeClr val="tx1"/>
                </a:solidFill>
                <a:latin typeface="+mn-lt"/>
                <a:ea typeface="+mn-ea"/>
                <a:cs typeface="+mn-cs"/>
              </a:rPr>
              <a:t>Подкапывающая секция включает в себя </a:t>
            </a:r>
            <a:r>
              <a:rPr lang="ru-RU" sz="1200" i="0" kern="1200" dirty="0" err="1" smtClean="0">
                <a:solidFill>
                  <a:schemeClr val="tx1"/>
                </a:solidFill>
                <a:latin typeface="+mn-lt"/>
                <a:ea typeface="+mn-ea"/>
                <a:cs typeface="+mn-cs"/>
              </a:rPr>
              <a:t>грядкообжимной</a:t>
            </a:r>
            <a:r>
              <a:rPr lang="ru-RU" sz="1200" i="0" kern="1200" dirty="0" smtClean="0">
                <a:solidFill>
                  <a:schemeClr val="tx1"/>
                </a:solidFill>
                <a:latin typeface="+mn-lt"/>
                <a:ea typeface="+mn-ea"/>
                <a:cs typeface="+mn-cs"/>
              </a:rPr>
              <a:t> каток 7, продольный шнек 3 и комбинированный копач, составленный из двух установленных наклонно (с развалом) дисков 2 и расположенного под ними лемеха 14.</a:t>
            </a:r>
          </a:p>
          <a:p>
            <a:r>
              <a:rPr lang="ru-RU" sz="1200" i="0" kern="1200" dirty="0" smtClean="0">
                <a:solidFill>
                  <a:schemeClr val="tx1"/>
                </a:solidFill>
                <a:latin typeface="+mn-lt"/>
                <a:ea typeface="+mn-ea"/>
                <a:cs typeface="+mn-cs"/>
              </a:rPr>
              <a:t>Элеваторы-сепараторы, </a:t>
            </a:r>
            <a:r>
              <a:rPr lang="ru-RU" sz="1200" i="0" kern="1200" dirty="0" err="1" smtClean="0">
                <a:solidFill>
                  <a:schemeClr val="tx1"/>
                </a:solidFill>
                <a:latin typeface="+mn-lt"/>
                <a:ea typeface="+mn-ea"/>
                <a:cs typeface="+mn-cs"/>
              </a:rPr>
              <a:t>ботвоудалитель</a:t>
            </a:r>
            <a:r>
              <a:rPr lang="ru-RU" sz="1200" i="0" kern="1200" dirty="0" smtClean="0">
                <a:solidFill>
                  <a:schemeClr val="tx1"/>
                </a:solidFill>
                <a:latin typeface="+mn-lt"/>
                <a:ea typeface="+mn-ea"/>
                <a:cs typeface="+mn-cs"/>
              </a:rPr>
              <a:t> и транспортеры (сопроводительный, загрузочный и выгрузной) представляют собой параллельно расположенные ремни с закрепленными на них обрезиненными прутками, расстояние между которыми составляет соответственно 0,025; 0,15 и 0,02 м. Над полотном основного элеватора установлены центральный и боковые </a:t>
            </a:r>
            <a:r>
              <a:rPr lang="ru-RU" sz="1200" i="0" kern="1200" dirty="0" err="1" smtClean="0">
                <a:solidFill>
                  <a:schemeClr val="tx1"/>
                </a:solidFill>
                <a:latin typeface="+mn-lt"/>
                <a:ea typeface="+mn-ea"/>
                <a:cs typeface="+mn-cs"/>
              </a:rPr>
              <a:t>шнеки-ворошители</a:t>
            </a:r>
            <a:r>
              <a:rPr lang="ru-RU" sz="1200" i="0" kern="1200" dirty="0" smtClean="0">
                <a:solidFill>
                  <a:schemeClr val="tx1"/>
                </a:solidFill>
                <a:latin typeface="+mn-lt"/>
                <a:ea typeface="+mn-ea"/>
                <a:cs typeface="+mn-cs"/>
              </a:rPr>
              <a:t> 5 с эластичными винтовыми лопастями. </a:t>
            </a:r>
            <a:r>
              <a:rPr lang="ru-RU" sz="1200" i="0" kern="1200" dirty="0" err="1" smtClean="0">
                <a:solidFill>
                  <a:schemeClr val="tx1"/>
                </a:solidFill>
                <a:latin typeface="+mn-lt"/>
                <a:ea typeface="+mn-ea"/>
                <a:cs typeface="+mn-cs"/>
              </a:rPr>
              <a:t>Комкодавитель</a:t>
            </a:r>
            <a:r>
              <a:rPr lang="ru-RU" sz="1200" i="0" kern="1200" dirty="0" smtClean="0">
                <a:solidFill>
                  <a:schemeClr val="tx1"/>
                </a:solidFill>
                <a:latin typeface="+mn-lt"/>
                <a:ea typeface="+mn-ea"/>
                <a:cs typeface="+mn-cs"/>
              </a:rPr>
              <a:t> 15, представляющий собой пневматический бескамерный баллон диаметром 320 мм, вращается при соприкосновении с движущимся </a:t>
            </a:r>
            <a:r>
              <a:rPr lang="ru-RU" sz="1200" i="0" kern="1200" dirty="0" err="1" smtClean="0">
                <a:solidFill>
                  <a:schemeClr val="tx1"/>
                </a:solidFill>
                <a:latin typeface="+mn-lt"/>
                <a:ea typeface="+mn-ea"/>
                <a:cs typeface="+mn-cs"/>
              </a:rPr>
              <a:t>клубнесодержащим</a:t>
            </a:r>
            <a:r>
              <a:rPr lang="ru-RU" sz="1200" i="0" kern="1200" dirty="0" smtClean="0">
                <a:solidFill>
                  <a:schemeClr val="tx1"/>
                </a:solidFill>
                <a:latin typeface="+mn-lt"/>
                <a:ea typeface="+mn-ea"/>
                <a:cs typeface="+mn-cs"/>
              </a:rPr>
              <a:t> потоком, сжимая и разрушая почвенные комки.</a:t>
            </a:r>
          </a:p>
          <a:p>
            <a:r>
              <a:rPr lang="ru-RU" sz="1200" i="0" kern="1200" dirty="0" smtClean="0">
                <a:solidFill>
                  <a:schemeClr val="tx1"/>
                </a:solidFill>
                <a:latin typeface="+mn-lt"/>
                <a:ea typeface="+mn-ea"/>
                <a:cs typeface="+mn-cs"/>
              </a:rPr>
              <a:t>Подкапывающие секции, полотна основного элеватора-сепаратора, шнеки и </a:t>
            </a:r>
            <a:r>
              <a:rPr lang="ru-RU" sz="1200" i="0" kern="1200" dirty="0" err="1" smtClean="0">
                <a:solidFill>
                  <a:schemeClr val="tx1"/>
                </a:solidFill>
                <a:latin typeface="+mn-lt"/>
                <a:ea typeface="+mn-ea"/>
                <a:cs typeface="+mn-cs"/>
              </a:rPr>
              <a:t>комкодавитель</a:t>
            </a:r>
            <a:r>
              <a:rPr lang="ru-RU" sz="1200" i="0" kern="1200" dirty="0" smtClean="0">
                <a:solidFill>
                  <a:schemeClr val="tx1"/>
                </a:solidFill>
                <a:latin typeface="+mn-lt"/>
                <a:ea typeface="+mn-ea"/>
                <a:cs typeface="+mn-cs"/>
              </a:rPr>
              <a:t> смонтированы на подвижной раме, задняя часть которой соединена с основной рамой шаровым шарниром. Передняя часть подвижной рамы в транспортном положении (поднята вверх) опирается на гидроцилиндр, а в рабочем - на катки 7. Шарнир обеспечивает возможность опорным каткам копировать рельеф местности в продольном и поперечном направлениях и поддерживать установленную глубину подкапывания клубней в трех рядках.</a:t>
            </a:r>
          </a:p>
          <a:p>
            <a:r>
              <a:rPr lang="ru-RU" sz="1200" i="0" kern="1200" dirty="0" smtClean="0">
                <a:solidFill>
                  <a:schemeClr val="tx1"/>
                </a:solidFill>
                <a:latin typeface="+mn-lt"/>
                <a:ea typeface="+mn-ea"/>
                <a:cs typeface="+mn-cs"/>
              </a:rPr>
              <a:t>Замкнутый контур </a:t>
            </a:r>
            <a:r>
              <a:rPr lang="ru-RU" sz="1200" i="0" kern="1200" dirty="0" err="1" smtClean="0">
                <a:solidFill>
                  <a:schemeClr val="tx1"/>
                </a:solidFill>
                <a:latin typeface="+mn-lt"/>
                <a:ea typeface="+mn-ea"/>
                <a:cs typeface="+mn-cs"/>
              </a:rPr>
              <a:t>редкопруткового</a:t>
            </a:r>
            <a:r>
              <a:rPr lang="ru-RU" sz="1200" i="0" kern="1200" dirty="0" smtClean="0">
                <a:solidFill>
                  <a:schemeClr val="tx1"/>
                </a:solidFill>
                <a:latin typeface="+mn-lt"/>
                <a:ea typeface="+mn-ea"/>
                <a:cs typeface="+mn-cs"/>
              </a:rPr>
              <a:t> транспортера 7 образует пространство, внутри которого расположены элеватор-сепаратор 8, основная 11 и дополнительная 12 горки, а также нижняя ветвь ковшового элеватора 13.</a:t>
            </a:r>
          </a:p>
          <a:p>
            <a:r>
              <a:rPr lang="ru-RU" sz="1200" i="0" kern="1200" dirty="0" smtClean="0">
                <a:solidFill>
                  <a:schemeClr val="tx1"/>
                </a:solidFill>
                <a:latin typeface="+mn-lt"/>
                <a:ea typeface="+mn-ea"/>
                <a:cs typeface="+mn-cs"/>
              </a:rPr>
              <a:t>Основная 11 и дополнительная 12 горки представляют собой бесконечные полотна с эластичной пальчиковой рабочей поверхностью, установленные под углом к горизонтальной плоскости. Над поверхностью основной горки 11 размещен шнек 10, а над горкой 12 - подпружиненные клапаны, препятствующие выносу клубней на поле.</a:t>
            </a:r>
          </a:p>
          <a:p>
            <a:r>
              <a:rPr lang="ru-RU" sz="1200" i="0" kern="1200" dirty="0" smtClean="0">
                <a:solidFill>
                  <a:schemeClr val="tx1"/>
                </a:solidFill>
                <a:latin typeface="+mn-lt"/>
                <a:ea typeface="+mn-ea"/>
                <a:cs typeface="+mn-cs"/>
              </a:rPr>
              <a:t>Ковшовый элеватор 13 состоит из ремней и жестко прикрепленных к ним ковшей, изготовленных из перфорированного эластичного материала. Внизу ковши, обращенные дном вниз, заполняются клубнями, вверху клубни выпадают из ковшей.</a:t>
            </a:r>
          </a:p>
          <a:p>
            <a:r>
              <a:rPr lang="ru-RU" sz="1200" i="1" kern="1200" dirty="0" smtClean="0">
                <a:solidFill>
                  <a:schemeClr val="tx1"/>
                </a:solidFill>
                <a:latin typeface="+mn-lt"/>
                <a:ea typeface="+mn-ea"/>
                <a:cs typeface="+mn-cs"/>
              </a:rPr>
              <a:t>Рабочий процесс</a:t>
            </a:r>
            <a:r>
              <a:rPr lang="ru-RU" sz="1200" i="0" kern="1200" dirty="0" smtClean="0">
                <a:solidFill>
                  <a:schemeClr val="tx1"/>
                </a:solidFill>
                <a:latin typeface="+mn-lt"/>
                <a:ea typeface="+mn-ea"/>
                <a:cs typeface="+mn-cs"/>
              </a:rPr>
              <a:t>. Перекатываясь по грядкам, копирующие катки 1 воздействуют на клубненосный слой почвы, нарушают его монолитное сложение и разрушают почвенные комки. Одновременно катки удерживают диски и лемех копача на установленной глубине. Подрезанные дисками 2 грядки с клубнями по лемехам 14 подаются на приемную часть элеватора 4. Продольные шнеки 3 воздействуют на пласт, зажатый между дисками, разрушая его и частично отрывая клубни от столонов.</a:t>
            </a:r>
          </a:p>
          <a:p>
            <a:r>
              <a:rPr lang="ru-RU" sz="1200" i="0" kern="1200" dirty="0" err="1" smtClean="0">
                <a:solidFill>
                  <a:schemeClr val="tx1"/>
                </a:solidFill>
                <a:latin typeface="+mn-lt"/>
                <a:ea typeface="+mn-ea"/>
                <a:cs typeface="+mn-cs"/>
              </a:rPr>
              <a:t>Клубнесодержащая</a:t>
            </a:r>
            <a:r>
              <a:rPr lang="ru-RU" sz="1200" i="0" kern="1200" dirty="0" smtClean="0">
                <a:solidFill>
                  <a:schemeClr val="tx1"/>
                </a:solidFill>
                <a:latin typeface="+mn-lt"/>
                <a:ea typeface="+mn-ea"/>
                <a:cs typeface="+mn-cs"/>
              </a:rPr>
              <a:t> масса приемным элеватором 4 подается к шнекам 5, которые, перемещая ее поперек элеватора, активно разрушают пласт, отрывая при этом клубни от столонов. Почва и мелкие примеси просыпаются в зазоры между прутками элеватора. Боковые шнеки перемещают клубни и комки к центру, а оставшиеся на полотне элеватора растительные примеси выносятся элеватором на убранное поле.</a:t>
            </a:r>
          </a:p>
          <a:p>
            <a:r>
              <a:rPr lang="ru-RU" sz="1200" i="0" kern="1200" dirty="0" smtClean="0">
                <a:solidFill>
                  <a:schemeClr val="tx1"/>
                </a:solidFill>
                <a:latin typeface="+mn-lt"/>
                <a:ea typeface="+mn-ea"/>
                <a:cs typeface="+mn-cs"/>
              </a:rPr>
              <a:t>Сформированный шнеками суженный поток </a:t>
            </a:r>
            <a:r>
              <a:rPr lang="ru-RU" sz="1200" i="0" kern="1200" dirty="0" err="1" smtClean="0">
                <a:solidFill>
                  <a:schemeClr val="tx1"/>
                </a:solidFill>
                <a:latin typeface="+mn-lt"/>
                <a:ea typeface="+mn-ea"/>
                <a:cs typeface="+mn-cs"/>
              </a:rPr>
              <a:t>клубнесодержащей</a:t>
            </a:r>
            <a:r>
              <a:rPr lang="ru-RU" sz="1200" i="0" kern="1200" dirty="0" smtClean="0">
                <a:solidFill>
                  <a:schemeClr val="tx1"/>
                </a:solidFill>
                <a:latin typeface="+mn-lt"/>
                <a:ea typeface="+mn-ea"/>
                <a:cs typeface="+mn-cs"/>
              </a:rPr>
              <a:t> массы поступает под </a:t>
            </a:r>
            <a:r>
              <a:rPr lang="ru-RU" sz="1200" i="0" kern="1200" dirty="0" err="1" smtClean="0">
                <a:solidFill>
                  <a:schemeClr val="tx1"/>
                </a:solidFill>
                <a:latin typeface="+mn-lt"/>
                <a:ea typeface="+mn-ea"/>
                <a:cs typeface="+mn-cs"/>
              </a:rPr>
              <a:t>комкодавитель</a:t>
            </a:r>
            <a:r>
              <a:rPr lang="ru-RU" sz="1200" i="0" kern="1200" dirty="0" smtClean="0">
                <a:solidFill>
                  <a:schemeClr val="tx1"/>
                </a:solidFill>
                <a:latin typeface="+mn-lt"/>
                <a:ea typeface="+mn-ea"/>
                <a:cs typeface="+mn-cs"/>
              </a:rPr>
              <a:t> 15, который сжимает слой и разрушает комки почвы. Далее поток массы поступает на начало </a:t>
            </a:r>
            <a:r>
              <a:rPr lang="ru-RU" sz="1200" i="0" kern="1200" dirty="0" err="1" smtClean="0">
                <a:solidFill>
                  <a:schemeClr val="tx1"/>
                </a:solidFill>
                <a:latin typeface="+mn-lt"/>
                <a:ea typeface="+mn-ea"/>
                <a:cs typeface="+mn-cs"/>
              </a:rPr>
              <a:t>редкопруткового</a:t>
            </a:r>
            <a:r>
              <a:rPr lang="ru-RU" sz="1200" i="0" kern="1200" dirty="0" smtClean="0">
                <a:solidFill>
                  <a:schemeClr val="tx1"/>
                </a:solidFill>
                <a:latin typeface="+mn-lt"/>
                <a:ea typeface="+mn-ea"/>
                <a:cs typeface="+mn-cs"/>
              </a:rPr>
              <a:t> транспортера 7, шаг расстановки прутков которого больше, чем размеры клубней. Поэтому клубни просыпаются на элеватор 8, а картофельная ботва и стебли сорняков зависают на прутках и выносятся транспортером на убранное поле. На элеваторе 8 отделяется часть мелких примесей, и ворох подается на начало пальчиковой горки 11.</a:t>
            </a:r>
          </a:p>
          <a:p>
            <a:r>
              <a:rPr lang="ru-RU" sz="1200" i="0" kern="1200" dirty="0" smtClean="0">
                <a:solidFill>
                  <a:schemeClr val="tx1"/>
                </a:solidFill>
                <a:latin typeface="+mn-lt"/>
                <a:ea typeface="+mn-ea"/>
                <a:cs typeface="+mn-cs"/>
              </a:rPr>
              <a:t>При минимальном угле наклона горки 11 (приемная часть ее максимально приближена к полотну элеватора 8) мелкие примеси заполняют промежутки между пальцами и выносятся полотном горки на убранное поле, а клубни и оставшиеся комки почвы зависают на пальцах, подводятся к шнеку 10, который перемещает их в поперечном направлении и подает на поверхность пальчиковой горки 12. Клубни, имея округленную форму, скатываются по поверхности горки вниз и заполняют ковши элеватора 13, а комки почвы, остатки ботвы и мелкие примеси задерживаются пальцами, перемещаются вместе с полотном вверх и сбрасываются на убранное поле.</a:t>
            </a:r>
          </a:p>
          <a:p>
            <a:r>
              <a:rPr lang="ru-RU" sz="1200" i="0" kern="1200" dirty="0" smtClean="0">
                <a:solidFill>
                  <a:schemeClr val="tx1"/>
                </a:solidFill>
                <a:latin typeface="+mn-lt"/>
                <a:ea typeface="+mn-ea"/>
                <a:cs typeface="+mn-cs"/>
              </a:rPr>
              <a:t>При максимальном угле наклона горки 11 (приемная часть ее максимально удалена от элеватора 8) клубни скатываются по поверхности горки 11 вниз и попадают в ковши элеватора 13, а комки и примеси сбрасываются на убранное поле. В этом случае лишь отдельные клубни доходят до шнека 10 и отводятся им на горку 12. Ковшовый элеватор 13 поднимает клубни вверх и выгружает их на транспортер 9, который подает их в бункер-накопитель 6 вместимостью 1500 кг. По мере заполнения бункера клубни выгружаются в транспортное средство на ходу комбайна или при его остановках.</a:t>
            </a:r>
          </a:p>
          <a:p>
            <a:r>
              <a:rPr lang="ru-RU" sz="1200" i="0" kern="1200" dirty="0" smtClean="0">
                <a:solidFill>
                  <a:schemeClr val="tx1"/>
                </a:solidFill>
                <a:latin typeface="+mn-lt"/>
                <a:ea typeface="+mn-ea"/>
                <a:cs typeface="+mn-cs"/>
              </a:rPr>
              <a:t>Ширина захвата комбайна 2,1 м, производительность 0,26...0,48 га/ч. Его </a:t>
            </a:r>
            <a:r>
              <a:rPr lang="ru-RU" sz="1200" i="0" kern="1200" dirty="0" err="1" smtClean="0">
                <a:solidFill>
                  <a:schemeClr val="tx1"/>
                </a:solidFill>
                <a:latin typeface="+mn-lt"/>
                <a:ea typeface="+mn-ea"/>
                <a:cs typeface="+mn-cs"/>
              </a:rPr>
              <a:t>агрегатируют</a:t>
            </a:r>
            <a:r>
              <a:rPr lang="ru-RU" sz="1200" i="0" kern="1200" dirty="0" smtClean="0">
                <a:solidFill>
                  <a:schemeClr val="tx1"/>
                </a:solidFill>
                <a:latin typeface="+mn-lt"/>
                <a:ea typeface="+mn-ea"/>
                <a:cs typeface="+mn-cs"/>
              </a:rPr>
              <a:t> с тракторами тягового класса 1,4; 2 и 3 (с узкими гусеницами).</a:t>
            </a:r>
            <a:endParaRPr lang="ru-RU" i="0"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17</a:t>
            </a:fld>
            <a:endParaRPr lang="ru-RU"/>
          </a:p>
        </p:txBody>
      </p:sp>
    </p:spTree>
    <p:extLst>
      <p:ext uri="{BB962C8B-B14F-4D97-AF65-F5344CB8AC3E}">
        <p14:creationId xmlns:p14="http://schemas.microsoft.com/office/powerpoint/2010/main" xmlns="" val="4089144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ru-RU" sz="1200" b="1" i="0" kern="1200" dirty="0" smtClean="0">
                <a:solidFill>
                  <a:schemeClr val="tx1"/>
                </a:solidFill>
                <a:latin typeface="+mn-lt"/>
                <a:ea typeface="+mn-ea"/>
                <a:cs typeface="+mn-cs"/>
              </a:rPr>
              <a:t>Комбайн ККУ</a:t>
            </a:r>
            <a:r>
              <a:rPr lang="ru-RU" sz="1200" i="0" kern="1200" dirty="0" smtClean="0">
                <a:solidFill>
                  <a:schemeClr val="tx1"/>
                </a:solidFill>
                <a:latin typeface="+mn-lt"/>
                <a:ea typeface="+mn-ea"/>
                <a:cs typeface="+mn-cs"/>
              </a:rPr>
              <a:t>-</a:t>
            </a:r>
            <a:r>
              <a:rPr lang="ru-RU" sz="1200" b="1" i="0" kern="1200" dirty="0" smtClean="0">
                <a:solidFill>
                  <a:schemeClr val="tx1"/>
                </a:solidFill>
                <a:latin typeface="+mn-lt"/>
                <a:ea typeface="+mn-ea"/>
                <a:cs typeface="+mn-cs"/>
              </a:rPr>
              <a:t>2А</a:t>
            </a:r>
            <a:r>
              <a:rPr lang="ru-RU" sz="1200" i="0" kern="120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рис.4.3</a:t>
            </a:r>
            <a:r>
              <a:rPr lang="ru-RU" sz="1200" i="0" kern="1200" dirty="0" smtClean="0">
                <a:solidFill>
                  <a:schemeClr val="tx1"/>
                </a:solidFill>
                <a:latin typeface="+mn-lt"/>
                <a:ea typeface="+mn-ea"/>
                <a:cs typeface="+mn-cs"/>
              </a:rPr>
              <a:t>) с активными лемехами применяют для уборки картофеля на гребнистых посадках прямым </a:t>
            </a:r>
            <a:r>
              <a:rPr lang="ru-RU" sz="1200" i="0" kern="1200" dirty="0" err="1" smtClean="0">
                <a:solidFill>
                  <a:schemeClr val="tx1"/>
                </a:solidFill>
                <a:latin typeface="+mn-lt"/>
                <a:ea typeface="+mn-ea"/>
                <a:cs typeface="+mn-cs"/>
              </a:rPr>
              <a:t>комбайнированием</a:t>
            </a:r>
            <a:r>
              <a:rPr lang="ru-RU" sz="1200" i="0" kern="1200" dirty="0" smtClean="0">
                <a:solidFill>
                  <a:schemeClr val="tx1"/>
                </a:solidFill>
                <a:latin typeface="+mn-lt"/>
                <a:ea typeface="+mn-ea"/>
                <a:cs typeface="+mn-cs"/>
              </a:rPr>
              <a:t> или двухфазным способом на легких и </a:t>
            </a:r>
            <a:r>
              <a:rPr lang="ru-RU" sz="1200" i="0" kern="1200" dirty="0" err="1" smtClean="0">
                <a:solidFill>
                  <a:schemeClr val="tx1"/>
                </a:solidFill>
                <a:latin typeface="+mn-lt"/>
                <a:ea typeface="+mn-ea"/>
                <a:cs typeface="+mn-cs"/>
              </a:rPr>
              <a:t>среднесвязных</a:t>
            </a:r>
            <a:r>
              <a:rPr lang="ru-RU" sz="1200" i="0" kern="1200" dirty="0" smtClean="0">
                <a:solidFill>
                  <a:schemeClr val="tx1"/>
                </a:solidFill>
                <a:latin typeface="+mn-lt"/>
                <a:ea typeface="+mn-ea"/>
                <a:cs typeface="+mn-cs"/>
              </a:rPr>
              <a:t> почвах, не засоренных камнями.</a:t>
            </a:r>
          </a:p>
          <a:p>
            <a:r>
              <a:rPr lang="ru-RU" sz="1200" i="0" kern="1200" dirty="0" smtClean="0">
                <a:solidFill>
                  <a:schemeClr val="tx1"/>
                </a:solidFill>
                <a:latin typeface="+mn-lt"/>
                <a:ea typeface="+mn-ea"/>
                <a:cs typeface="+mn-cs"/>
              </a:rPr>
              <a:t>Комбайн оснащен активными лемехами 2 с боковинами 7, двумя элеваторами, </a:t>
            </a:r>
            <a:r>
              <a:rPr lang="ru-RU" sz="1200" i="0" kern="1200" dirty="0" err="1" smtClean="0">
                <a:solidFill>
                  <a:schemeClr val="tx1"/>
                </a:solidFill>
                <a:latin typeface="+mn-lt"/>
                <a:ea typeface="+mn-ea"/>
                <a:cs typeface="+mn-cs"/>
              </a:rPr>
              <a:t>комкодавителем</a:t>
            </a:r>
            <a:r>
              <a:rPr lang="ru-RU" sz="1200" i="0" kern="1200" dirty="0" smtClean="0">
                <a:solidFill>
                  <a:schemeClr val="tx1"/>
                </a:solidFill>
                <a:latin typeface="+mn-lt"/>
                <a:ea typeface="+mn-ea"/>
                <a:cs typeface="+mn-cs"/>
              </a:rPr>
              <a:t> с баллонами 18, </a:t>
            </a:r>
            <a:r>
              <a:rPr lang="ru-RU" sz="1200" i="0" kern="1200" dirty="0" err="1" smtClean="0">
                <a:solidFill>
                  <a:schemeClr val="tx1"/>
                </a:solidFill>
                <a:latin typeface="+mn-lt"/>
                <a:ea typeface="+mn-ea"/>
                <a:cs typeface="+mn-cs"/>
              </a:rPr>
              <a:t>ботвоудалителем</a:t>
            </a:r>
            <a:r>
              <a:rPr lang="ru-RU" sz="1200" i="0" kern="1200" dirty="0" smtClean="0">
                <a:solidFill>
                  <a:schemeClr val="tx1"/>
                </a:solidFill>
                <a:latin typeface="+mn-lt"/>
                <a:ea typeface="+mn-ea"/>
                <a:cs typeface="+mn-cs"/>
              </a:rPr>
              <a:t>, барабанным транспортером 10, горкой 13, переборочным столом 9, бункером 4 и транспортерами 6 и 7. Рама комбайна в транспортном положении опирается на два ходовых колеса и навеску трактора, в рабочем - на ходовые и опорно-копирующие колеса.</a:t>
            </a:r>
          </a:p>
          <a:p>
            <a:r>
              <a:rPr lang="ru-RU" sz="1200" i="0" kern="1200" dirty="0" smtClean="0">
                <a:solidFill>
                  <a:schemeClr val="tx1"/>
                </a:solidFill>
                <a:latin typeface="+mn-lt"/>
                <a:ea typeface="+mn-ea"/>
                <a:cs typeface="+mn-cs"/>
              </a:rPr>
              <a:t>Активные лемеха 2 комбайна подобны лемехам копателя КСТ-1,4. Частоту колебаний лемехов в пределах 7,5...9,2 с</a:t>
            </a:r>
            <a:r>
              <a:rPr lang="ru-RU" sz="1200" i="0" kern="1200" baseline="30000" dirty="0" smtClean="0">
                <a:solidFill>
                  <a:schemeClr val="tx1"/>
                </a:solidFill>
                <a:latin typeface="+mn-lt"/>
                <a:ea typeface="+mn-ea"/>
                <a:cs typeface="+mn-cs"/>
              </a:rPr>
              <a:t>-1</a:t>
            </a:r>
            <a:r>
              <a:rPr lang="ru-RU" sz="1200" i="0" kern="1200" dirty="0" smtClean="0">
                <a:solidFill>
                  <a:schemeClr val="tx1"/>
                </a:solidFill>
                <a:latin typeface="+mn-lt"/>
                <a:ea typeface="+mn-ea"/>
                <a:cs typeface="+mn-cs"/>
              </a:rPr>
              <a:t> регулируют вариатором: на легких почвах снижают, на тяжелых - повышают.</a:t>
            </a:r>
          </a:p>
          <a:p>
            <a:r>
              <a:rPr lang="ru-RU" sz="1200" i="0" kern="1200" dirty="0" smtClean="0">
                <a:solidFill>
                  <a:schemeClr val="tx1"/>
                </a:solidFill>
                <a:latin typeface="+mn-lt"/>
                <a:ea typeface="+mn-ea"/>
                <a:cs typeface="+mn-cs"/>
              </a:rPr>
              <a:t>Для интенсивного крошения пласта и сепарации почвы элеватор снабжен механизмом принудительного встряхивания, состоящим из поворотной планки 23, двух роликов 24, шатуна 22 и эксцентрика 19. Амплитуду встряхивания полотна элеватора изменяют от 0 до 65 мм, поворачивая корпус кривошипа 20 относительно эксцентрика 19. Амплитуду встряхивания подбирают такой, чтобы с основного (первого) элеватора 3 сходила небольшая часть почвы, так как отсутствие почвенной прослойки на нем приводит к повышенному повреждению клубней.</a:t>
            </a:r>
          </a:p>
          <a:p>
            <a:r>
              <a:rPr lang="ru-RU" sz="1200" i="0" kern="1200" dirty="0" err="1" smtClean="0">
                <a:solidFill>
                  <a:schemeClr val="tx1"/>
                </a:solidFill>
                <a:latin typeface="+mn-lt"/>
                <a:ea typeface="+mn-ea"/>
                <a:cs typeface="+mn-cs"/>
              </a:rPr>
              <a:t>Комкодавитель</a:t>
            </a:r>
            <a:r>
              <a:rPr lang="ru-RU" sz="1200" i="0" kern="1200" dirty="0" smtClean="0">
                <a:solidFill>
                  <a:schemeClr val="tx1"/>
                </a:solidFill>
                <a:latin typeface="+mn-lt"/>
                <a:ea typeface="+mn-ea"/>
                <a:cs typeface="+mn-cs"/>
              </a:rPr>
              <a:t> составлен из двух вращающихся навстречу друг другу пневматических баллонов 18, между которыми проходят клубни, почва и ботва, сходящие с элеватора 3. В камеры баллонов накачан воздух под давлением 10...30 кПа. Окружная скорость верхнего баллона больше, чем нижнего. Поэтому баллоны не только сжимают, но и растирают комки почвы, что способствует интенсивному их разрушению и отрыву клубней от столонов. Степень разрушения почвенных комков зависит от давления в баллонах, зазора между ними и прочности комков. С увеличением содержания прочных комков в почве давление увеличивают до 30 кПа, а зазор уменьшают до 0,5...2 мм. При меньшей прочности комков давление снижают до 10 кПа, а зазор увеличивают до 4...6 мм, чтобы исключить повреждение клубней.</a:t>
            </a:r>
          </a:p>
          <a:p>
            <a:r>
              <a:rPr lang="ru-RU" sz="1200" i="0" kern="1200" dirty="0" smtClean="0">
                <a:solidFill>
                  <a:schemeClr val="tx1"/>
                </a:solidFill>
                <a:latin typeface="+mn-lt"/>
                <a:ea typeface="+mn-ea"/>
                <a:cs typeface="+mn-cs"/>
              </a:rPr>
              <a:t>Второй элеватор 16 состоит из прутков и пассивных </a:t>
            </a:r>
            <a:r>
              <a:rPr lang="ru-RU" sz="1200" i="0" kern="1200" dirty="0" err="1" smtClean="0">
                <a:solidFill>
                  <a:schemeClr val="tx1"/>
                </a:solidFill>
                <a:latin typeface="+mn-lt"/>
                <a:ea typeface="+mn-ea"/>
                <a:cs typeface="+mn-cs"/>
              </a:rPr>
              <a:t>встряхивателей</a:t>
            </a:r>
            <a:r>
              <a:rPr lang="ru-RU" sz="1200" i="0" kern="1200" dirty="0" smtClean="0">
                <a:solidFill>
                  <a:schemeClr val="tx1"/>
                </a:solidFill>
                <a:latin typeface="+mn-lt"/>
                <a:ea typeface="+mn-ea"/>
                <a:cs typeface="+mn-cs"/>
              </a:rPr>
              <a:t> 11 в виде эллиптических звездочек, закрепленных на поворотной рамке в паре с цилиндрическими звездочками. На тяжелых почвах поворотом рамки включают эллиптические звездочки, на легких - цилиндрические.</a:t>
            </a:r>
          </a:p>
          <a:p>
            <a:r>
              <a:rPr lang="ru-RU" sz="1200" i="0" kern="1200" dirty="0" err="1" smtClean="0">
                <a:solidFill>
                  <a:schemeClr val="tx1"/>
                </a:solidFill>
                <a:latin typeface="+mn-lt"/>
                <a:ea typeface="+mn-ea"/>
                <a:cs typeface="+mn-cs"/>
              </a:rPr>
              <a:t>Ботвоудалитель</a:t>
            </a:r>
            <a:r>
              <a:rPr lang="ru-RU" sz="1200" i="0" kern="1200" dirty="0" smtClean="0">
                <a:solidFill>
                  <a:schemeClr val="tx1"/>
                </a:solidFill>
                <a:latin typeface="+mn-lt"/>
                <a:ea typeface="+mn-ea"/>
                <a:cs typeface="+mn-cs"/>
              </a:rPr>
              <a:t> составлен из </a:t>
            </a:r>
            <a:r>
              <a:rPr lang="ru-RU" sz="1200" i="0" kern="1200" dirty="0" err="1" smtClean="0">
                <a:solidFill>
                  <a:schemeClr val="tx1"/>
                </a:solidFill>
                <a:latin typeface="+mn-lt"/>
                <a:ea typeface="+mn-ea"/>
                <a:cs typeface="+mn-cs"/>
              </a:rPr>
              <a:t>редкопруткового</a:t>
            </a:r>
            <a:r>
              <a:rPr lang="ru-RU" sz="1200" i="0" kern="1200" dirty="0" smtClean="0">
                <a:solidFill>
                  <a:schemeClr val="tx1"/>
                </a:solidFill>
                <a:latin typeface="+mn-lt"/>
                <a:ea typeface="+mn-ea"/>
                <a:cs typeface="+mn-cs"/>
              </a:rPr>
              <a:t> 15 и прижимного 14 транспортеров и двух отбойных прутков. Шаг расстановки прутков транспортера 15 больше, чем размеры крупных клубней, поэтому на прутках зависают только картофельная ботва и стебли сорняков.</a:t>
            </a:r>
          </a:p>
          <a:p>
            <a:r>
              <a:rPr lang="ru-RU" sz="1200" i="0" kern="1200" dirty="0" smtClean="0">
                <a:solidFill>
                  <a:schemeClr val="tx1"/>
                </a:solidFill>
                <a:latin typeface="+mn-lt"/>
                <a:ea typeface="+mn-ea"/>
                <a:cs typeface="+mn-cs"/>
              </a:rPr>
              <a:t>Полотно прижимного транспортера прилегает нижней ветвью к рабочей (верхней) ветви </a:t>
            </a:r>
            <a:r>
              <a:rPr lang="ru-RU" sz="1200" i="0" kern="1200" dirty="0" err="1" smtClean="0">
                <a:solidFill>
                  <a:schemeClr val="tx1"/>
                </a:solidFill>
                <a:latin typeface="+mn-lt"/>
                <a:ea typeface="+mn-ea"/>
                <a:cs typeface="+mn-cs"/>
              </a:rPr>
              <a:t>редкопруткового</a:t>
            </a:r>
            <a:r>
              <a:rPr lang="ru-RU" sz="1200" i="0" kern="1200" dirty="0" smtClean="0">
                <a:solidFill>
                  <a:schemeClr val="tx1"/>
                </a:solidFill>
                <a:latin typeface="+mn-lt"/>
                <a:ea typeface="+mn-ea"/>
                <a:cs typeface="+mn-cs"/>
              </a:rPr>
              <a:t> транспортера в месте дугообразного изгиба. Ботва зажимается полотном на прутках и перемещается к выходу, а клубни, оставшиеся на столонах, отрываются отбойными прутками 26 и падают в карманы барабанного транспортера 10.</a:t>
            </a:r>
          </a:p>
          <a:p>
            <a:r>
              <a:rPr lang="ru-RU" sz="1200" i="0" kern="1200" dirty="0" smtClean="0">
                <a:solidFill>
                  <a:schemeClr val="tx1"/>
                </a:solidFill>
                <a:latin typeface="+mn-lt"/>
                <a:ea typeface="+mn-ea"/>
                <a:cs typeface="+mn-cs"/>
              </a:rPr>
              <a:t>Барабанный транспортер 10 подает клубни на горку 13 и дополнительно отсеивает мелкие примеси. Поверхность барабана, образованная из каркаса и стальных тросов 12 с полиэтиленовым покрытием, представляет собой решетку. Внутри барабана установлены лопасти 11, образующие карманы. Частота вращения барабана 7 мин</a:t>
            </a:r>
            <a:r>
              <a:rPr lang="ru-RU" sz="1200" i="0" kern="1200" baseline="30000" dirty="0" smtClean="0">
                <a:solidFill>
                  <a:schemeClr val="tx1"/>
                </a:solidFill>
                <a:latin typeface="+mn-lt"/>
                <a:ea typeface="+mn-ea"/>
                <a:cs typeface="+mn-cs"/>
              </a:rPr>
              <a:t>-1</a:t>
            </a:r>
            <a:r>
              <a:rPr lang="ru-RU" sz="1200" i="0" kern="1200" dirty="0" smtClean="0">
                <a:solidFill>
                  <a:schemeClr val="tx1"/>
                </a:solidFill>
                <a:latin typeface="+mn-lt"/>
                <a:ea typeface="+mn-ea"/>
                <a:cs typeface="+mn-cs"/>
              </a:rPr>
              <a:t>.</a:t>
            </a:r>
          </a:p>
          <a:p>
            <a:r>
              <a:rPr lang="ru-RU" sz="1200" i="0" kern="1200" dirty="0" smtClean="0">
                <a:solidFill>
                  <a:schemeClr val="tx1"/>
                </a:solidFill>
                <a:latin typeface="+mn-lt"/>
                <a:ea typeface="+mn-ea"/>
                <a:cs typeface="+mn-cs"/>
              </a:rPr>
              <a:t>Горка 13, предназначенная для разделения клубней и примесей, составлена из бесконечного пальчикового полотна, установленного наклонно. Верхняя ветвь полотна движется по направлению вращения барабана. Клубни и комки овальной формы скатываются на нижнюю половину переборочного стола 9. Остатки ботвы, комья плоской формы перемещаются лентой на верхнюю часть стола 9. Качество разделения регулируют, изменяя угол наклона горки от 12 до 35°.</a:t>
            </a:r>
          </a:p>
          <a:p>
            <a:r>
              <a:rPr lang="ru-RU" sz="1200" i="0" kern="1200" dirty="0" smtClean="0">
                <a:solidFill>
                  <a:schemeClr val="tx1"/>
                </a:solidFill>
                <a:latin typeface="+mn-lt"/>
                <a:ea typeface="+mn-ea"/>
                <a:cs typeface="+mn-cs"/>
              </a:rPr>
              <a:t>Переборочный стол 9 используют для отделения вручную клубней от примесей: камней, комков почвы, растительных остатков. Поверхность стола (прорезиненная лента) движется от места загрузки в сторону бункера 4. Вдоль полотна, над его серединой, установлен делитель 8, с одной стороны которого движется поток клубней, с другой - примесей. По сторонам расположены площадки для рабочих-переборщиков.</a:t>
            </a:r>
          </a:p>
          <a:p>
            <a:r>
              <a:rPr lang="ru-RU" sz="1200" i="0" kern="1200" dirty="0" smtClean="0">
                <a:solidFill>
                  <a:schemeClr val="tx1"/>
                </a:solidFill>
                <a:latin typeface="+mn-lt"/>
                <a:ea typeface="+mn-ea"/>
                <a:cs typeface="+mn-cs"/>
              </a:rPr>
              <a:t>Прутковый транспортер 6, снабженный лопастями, перемещает клубни в бункер 4. Транспортер оборудован экраном-гасителем 5 из прорезиненного полотна для снижения скорости клубней при сбрасывании их в бункер 4, который образован боковыми стенками и подвижным дном, представляющим собой прорезиненную ленту транспортера. Подвижным дном бункера и откидным лотком управляет комбайнер.</a:t>
            </a:r>
          </a:p>
          <a:p>
            <a:r>
              <a:rPr lang="ru-RU" sz="1200" i="0" kern="1200" dirty="0" smtClean="0">
                <a:solidFill>
                  <a:schemeClr val="tx1"/>
                </a:solidFill>
                <a:latin typeface="+mn-lt"/>
                <a:ea typeface="+mn-ea"/>
                <a:cs typeface="+mn-cs"/>
              </a:rPr>
              <a:t>Лемеха 2 комбайна ККУ-2А подкапывают пласт вместе с клубнями из двух рядков картофеля и подают его на основной (первый) элеватор 3. Элеватор рыхлит пласт, сепарирует часть почвы и подает оставшуюся массу к </a:t>
            </a:r>
            <a:r>
              <a:rPr lang="ru-RU" sz="1200" i="0" kern="1200" dirty="0" err="1" smtClean="0">
                <a:solidFill>
                  <a:schemeClr val="tx1"/>
                </a:solidFill>
                <a:latin typeface="+mn-lt"/>
                <a:ea typeface="+mn-ea"/>
                <a:cs typeface="+mn-cs"/>
              </a:rPr>
              <a:t>комкодавителю</a:t>
            </a:r>
            <a:r>
              <a:rPr lang="ru-RU" sz="1200" i="0" kern="1200" dirty="0" smtClean="0">
                <a:solidFill>
                  <a:schemeClr val="tx1"/>
                </a:solidFill>
                <a:latin typeface="+mn-lt"/>
                <a:ea typeface="+mn-ea"/>
                <a:cs typeface="+mn-cs"/>
              </a:rPr>
              <a:t>. Баллоны 18 разрушают крупные комки и сбрасывают массу на второй элеватор 16, который передвигает ворох к барабанному транспортеру 10. Ботва зависает на прутках </a:t>
            </a:r>
            <a:r>
              <a:rPr lang="ru-RU" sz="1200" i="0" kern="1200" dirty="0" err="1" smtClean="0">
                <a:solidFill>
                  <a:schemeClr val="tx1"/>
                </a:solidFill>
                <a:latin typeface="+mn-lt"/>
                <a:ea typeface="+mn-ea"/>
                <a:cs typeface="+mn-cs"/>
              </a:rPr>
              <a:t>редкопруткового</a:t>
            </a:r>
            <a:r>
              <a:rPr lang="ru-RU" sz="1200" i="0" kern="1200" dirty="0" smtClean="0">
                <a:solidFill>
                  <a:schemeClr val="tx1"/>
                </a:solidFill>
                <a:latin typeface="+mn-lt"/>
                <a:ea typeface="+mn-ea"/>
                <a:cs typeface="+mn-cs"/>
              </a:rPr>
              <a:t> транспортера 15, и при дальнейшем движении оставшиеся клубни отрываются от столонов. </a:t>
            </a:r>
            <a:r>
              <a:rPr lang="ru-RU" sz="1200" i="0" kern="1200" dirty="0" err="1" smtClean="0">
                <a:solidFill>
                  <a:schemeClr val="tx1"/>
                </a:solidFill>
                <a:latin typeface="+mn-lt"/>
                <a:ea typeface="+mn-ea"/>
                <a:cs typeface="+mn-cs"/>
              </a:rPr>
              <a:t>Ботвоудалитель</a:t>
            </a:r>
            <a:r>
              <a:rPr lang="ru-RU" sz="1200" i="0" kern="1200" dirty="0" smtClean="0">
                <a:solidFill>
                  <a:schemeClr val="tx1"/>
                </a:solidFill>
                <a:latin typeface="+mn-lt"/>
                <a:ea typeface="+mn-ea"/>
                <a:cs typeface="+mn-cs"/>
              </a:rPr>
              <a:t> сбрасывает ботву на поле.</a:t>
            </a:r>
          </a:p>
          <a:p>
            <a:r>
              <a:rPr lang="ru-RU" sz="1200" i="0" kern="1200" dirty="0" smtClean="0">
                <a:solidFill>
                  <a:schemeClr val="tx1"/>
                </a:solidFill>
                <a:latin typeface="+mn-lt"/>
                <a:ea typeface="+mn-ea"/>
                <a:cs typeface="+mn-cs"/>
              </a:rPr>
              <a:t>Клубни с остатками почвы и примесей поднимаются барабанным транспортером 10 и выбрасываются на полотно горки 13, где происходит их отделение от примесей. Рабочие-переборщики корректируют работу горки - отбирают клубни из потока примесей. Клубни транспортером 6 загружаются в бункер, а примеси транспортером 7 сбрасываются на поле. Заполненный бункер разгружают на ходу или с остановкой агрегата.</a:t>
            </a:r>
          </a:p>
          <a:p>
            <a:r>
              <a:rPr lang="ru-RU" sz="1200" i="0" kern="1200" dirty="0" smtClean="0">
                <a:solidFill>
                  <a:schemeClr val="tx1"/>
                </a:solidFill>
                <a:latin typeface="+mn-lt"/>
                <a:ea typeface="+mn-ea"/>
                <a:cs typeface="+mn-cs"/>
              </a:rPr>
              <a:t>Ширина захвата комбайна 1,4 м, рабочая скорость 1,8....2,4 км/ч, производительность 0,2...0,42 га/ч. ККУ-2А </a:t>
            </a:r>
            <a:r>
              <a:rPr lang="ru-RU" sz="1200" i="0" kern="1200" dirty="0" err="1" smtClean="0">
                <a:solidFill>
                  <a:schemeClr val="tx1"/>
                </a:solidFill>
                <a:latin typeface="+mn-lt"/>
                <a:ea typeface="+mn-ea"/>
                <a:cs typeface="+mn-cs"/>
              </a:rPr>
              <a:t>агрегатируют</a:t>
            </a:r>
            <a:r>
              <a:rPr lang="ru-RU" sz="1200" i="0" kern="1200" dirty="0" smtClean="0">
                <a:solidFill>
                  <a:schemeClr val="tx1"/>
                </a:solidFill>
                <a:latin typeface="+mn-lt"/>
                <a:ea typeface="+mn-ea"/>
                <a:cs typeface="+mn-cs"/>
              </a:rPr>
              <a:t> с тракторами класса 1,4; 2 и 3.</a:t>
            </a:r>
          </a:p>
          <a:p>
            <a:endParaRPr lang="ru-RU" i="0"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18</a:t>
            </a:fld>
            <a:endParaRPr lang="ru-RU"/>
          </a:p>
        </p:txBody>
      </p:sp>
    </p:spTree>
    <p:extLst>
      <p:ext uri="{BB962C8B-B14F-4D97-AF65-F5344CB8AC3E}">
        <p14:creationId xmlns:p14="http://schemas.microsoft.com/office/powerpoint/2010/main" xmlns="" val="2662925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ru-RU" dirty="0" smtClean="0"/>
              <a:t>Полуприцепной картофелеуборочный комбайн ПКК-2-05 «ПАЛЕССЕ PT25» с бункером и переборочным столом предназначен для уборки картофеля на легких и средних почвах в зонах возделывания картофеля с умеренным климатом, с предельным уклоном полей не более 4°.</a:t>
            </a:r>
          </a:p>
          <a:p>
            <a:r>
              <a:rPr lang="ru-RU" dirty="0" smtClean="0"/>
              <a:t>Комбайн оснащен переборочным столом с площадками для работы обслуживающего персонала в количестве 4 человек.</a:t>
            </a:r>
          </a:p>
          <a:p>
            <a:r>
              <a:rPr lang="ru-RU" dirty="0" smtClean="0"/>
              <a:t>Комбайн «ПАЛЕССЕ PT25» работает на междурядьях 70–75 и 90 см и </a:t>
            </a:r>
            <a:r>
              <a:rPr lang="ru-RU" dirty="0" err="1" smtClean="0"/>
              <a:t>агрегатируется</a:t>
            </a:r>
            <a:r>
              <a:rPr lang="ru-RU" dirty="0" smtClean="0"/>
              <a:t> с колесными тракторами тягового класса 1,4 (МТЗ-80/82).</a:t>
            </a:r>
          </a:p>
          <a:p>
            <a:r>
              <a:rPr lang="ru-RU" dirty="0" smtClean="0"/>
              <a:t>Основные отличительные конструктивные особенности комбайна:</a:t>
            </a:r>
          </a:p>
          <a:p>
            <a:r>
              <a:rPr lang="ru-RU" dirty="0" smtClean="0"/>
              <a:t>- активный </a:t>
            </a:r>
            <a:r>
              <a:rPr lang="ru-RU" dirty="0" err="1" smtClean="0"/>
              <a:t>колебатель</a:t>
            </a:r>
            <a:r>
              <a:rPr lang="ru-RU" dirty="0" smtClean="0"/>
              <a:t> с возможностью изменения частоты и амплитуды колебаний, </a:t>
            </a:r>
            <a:r>
              <a:rPr lang="ru-RU" dirty="0" err="1" smtClean="0"/>
              <a:t>продавливатель</a:t>
            </a:r>
            <a:r>
              <a:rPr lang="ru-RU" dirty="0" smtClean="0"/>
              <a:t> пласта с возможностью регулировки усилия прижатия и очищающий валец прутков первого сепарирующего транспортёра улучшают сепарацию и условия эксплуатации комбайна на связанных почвах;</a:t>
            </a:r>
          </a:p>
          <a:p>
            <a:r>
              <a:rPr lang="ru-RU" dirty="0" smtClean="0"/>
              <a:t>- балка лемехов с возможностью регулировки угла установки лемехов;</a:t>
            </a:r>
          </a:p>
          <a:p>
            <a:r>
              <a:rPr lang="ru-RU" dirty="0" smtClean="0"/>
              <a:t>- опорные катки фиксируют глубину подкапывания, которая регулируется винтами;</a:t>
            </a:r>
          </a:p>
          <a:p>
            <a:r>
              <a:rPr lang="ru-RU" dirty="0" smtClean="0"/>
              <a:t>- второй сепарирующий транспортер имеет полностью обрезиненные планки, что позволяет аккуратно, без повреждений транспортировать картофель;</a:t>
            </a:r>
          </a:p>
          <a:p>
            <a:r>
              <a:rPr lang="ru-RU" dirty="0" smtClean="0"/>
              <a:t>- вплотную над вторым сепарирующим транспортером движется </a:t>
            </a:r>
            <a:r>
              <a:rPr lang="ru-RU" dirty="0" err="1" smtClean="0"/>
              <a:t>ботвоудаляющий</a:t>
            </a:r>
            <a:r>
              <a:rPr lang="ru-RU" dirty="0" smtClean="0"/>
              <a:t> транспортер, который удаляет крупную ботву, оставляя ее в поле;</a:t>
            </a:r>
          </a:p>
          <a:p>
            <a:r>
              <a:rPr lang="ru-RU" dirty="0" smtClean="0"/>
              <a:t>- две горки для отделения мелких примесей верхнего и нижнего яруса с регулировкой угла наклона; </a:t>
            </a:r>
          </a:p>
          <a:p>
            <a:r>
              <a:rPr lang="ru-RU" dirty="0" smtClean="0"/>
              <a:t>- сортировочный транспортер с бесступенчатой гидравлической регулировкой скорости.</a:t>
            </a:r>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19</a:t>
            </a:fld>
            <a:endParaRPr lang="ru-RU"/>
          </a:p>
        </p:txBody>
      </p:sp>
    </p:spTree>
    <p:extLst>
      <p:ext uri="{BB962C8B-B14F-4D97-AF65-F5344CB8AC3E}">
        <p14:creationId xmlns:p14="http://schemas.microsoft.com/office/powerpoint/2010/main" xmlns="" val="3925528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0" kern="1200" dirty="0" smtClean="0">
                <a:solidFill>
                  <a:schemeClr val="tx1"/>
                </a:solidFill>
                <a:latin typeface="+mn-lt"/>
                <a:ea typeface="+mn-ea"/>
                <a:cs typeface="+mn-cs"/>
              </a:rPr>
              <a:t>Картофелеуборочные комбайны должны собирать в бункер или подавать в тару не менее 95% клубней, количество поврежденных клубней не должно превышать 5%. Потеря клубней массой более 15 г допускается не более 3%.</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Для оценки потерь в почве и на поверхности в характерных местах выбранного участка выкапывают борозду длиной 10 м, глубина и ширина которого превышает максимальные параметры залегания клубней. Поверхностные потери собирают в трех местах на длине гона не менее 100 м. Клубни массой менее 15 г в потери не включают.</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r>
              <a:rPr lang="ru-RU" dirty="0" smtClean="0"/>
              <a:t>Для оценки поврежденных клубней и чистоты массы отбирают из бункеров три пробы массой 8…10 кг. Пробу разбирают, очищают клубни от почвы и других примесей, а также выделяют клубни с содранной (более половины поверхности) кожурой, поврежденной на глубину более 5 мм мякотью и трещинами длиной более 20 мм. Чистые</a:t>
            </a:r>
            <a:r>
              <a:rPr lang="ru-RU" baseline="0" dirty="0" smtClean="0"/>
              <a:t> клубни и примеси взвешивают и определяют % поврежденных клубней и потерь.</a:t>
            </a:r>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20</a:t>
            </a:fld>
            <a:endParaRPr lang="ru-RU"/>
          </a:p>
        </p:txBody>
      </p:sp>
    </p:spTree>
    <p:extLst>
      <p:ext uri="{BB962C8B-B14F-4D97-AF65-F5344CB8AC3E}">
        <p14:creationId xmlns:p14="http://schemas.microsoft.com/office/powerpoint/2010/main" xmlns="" val="1931649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Основными причинами механических повреждений клубней являются: восприимчивость их к нагрузкам, несовершенство технологии возделывания и уборки, недостатки конструкций машин, неправильные регулировки комбайнов.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Разные сорта картофеля обладают различной механической прочностью клубней. Следует использовать такие сорта, которые имеют прямостоячую ботву, компактное гнездо клубней средней величины </a:t>
            </a:r>
            <a:r>
              <a:rPr lang="ru-RU" dirty="0" smtClean="0">
                <a:latin typeface="Arial" pitchFamily="34" charset="0"/>
                <a:cs typeface="Arial" pitchFamily="34" charset="0"/>
              </a:rPr>
              <a:t>округлой и округло-овальной формы. Клубни должны быть упругими и менее восприимчивыми к влиянию осенних понижений температуры.</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itchFamily="34" charset="0"/>
                <a:cs typeface="Arial" pitchFamily="34" charset="0"/>
              </a:rPr>
              <a:t>Снизить повреждения можно за счет рационального выбора технологии. Увеличение ширины междурядий и удаление ботвы перед уборкой снижают повреждаемость клубней. При проведении подкормок и десикации возможно ускорить созревание картофеля и провести уборку в конце августа.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itchFamily="34" charset="0"/>
                <a:cs typeface="Arial" pitchFamily="34" charset="0"/>
              </a:rPr>
              <a:t>В конструкциях комбайнов используются специальные конструктивные элементы: прорезиненных защитных профилей рабочих поверхностей, уменьшение высоты падения клубней при движении по элеваторам и транспортерам, использование устройств - гасителей скорости потока клубней.</a:t>
            </a: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21</a:t>
            </a:fld>
            <a:endParaRPr lang="ru-RU"/>
          </a:p>
        </p:txBody>
      </p:sp>
    </p:spTree>
    <p:extLst>
      <p:ext uri="{BB962C8B-B14F-4D97-AF65-F5344CB8AC3E}">
        <p14:creationId xmlns:p14="http://schemas.microsoft.com/office/powerpoint/2010/main" xmlns="" val="142553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sz="1200" i="0" kern="1200" dirty="0" smtClean="0">
                <a:solidFill>
                  <a:schemeClr val="tx1"/>
                </a:solidFill>
                <a:latin typeface="+mn-lt"/>
                <a:ea typeface="+mn-ea"/>
                <a:cs typeface="+mn-cs"/>
              </a:rPr>
              <a:t>Клубни картофеля располагаются в почве гнездами. Машина выкапывает их вместе с почвой, которую затем размельчает и отсеивает специальным сепаратором. Этот процесс затруднен тем, что в пласте почвы содержание клубней по массе составляет 1...3%. Чтобы выделить клубни на 1 га поля, картофелеуборочная машина должна размельчить и отсеять до 1000 т почвы. Кроме того, степень возможного размельчения пласта почвы и, следовательно, отсеивания ее частиц ограничена прочностью клубней, которая часто меньше прочности некоторых почвенных комков. На работу машин влияют также размеры, масса и форма ботвы и клубней. Чрезмерно развитая ботва затрудняет уборку. Клубни с непрочной нежной кожицей, особенно крупные (массой более 200 г), легко повреждаются от соударений с поверхностью рабочих органов, бункеров и между собой. Продолговатые клубни сильнее повреждаются, чем округлые. Округлые легко скатываются с сепарирующих рабочих органов и хорошо отделяются от почвы.</a:t>
            </a:r>
          </a:p>
          <a:p>
            <a:endParaRPr lang="ru-RU" sz="1200" i="0" kern="1200" dirty="0" smtClean="0">
              <a:solidFill>
                <a:schemeClr val="tx1"/>
              </a:solidFill>
              <a:latin typeface="+mn-lt"/>
              <a:ea typeface="+mn-ea"/>
              <a:cs typeface="+mn-cs"/>
            </a:endParaRPr>
          </a:p>
          <a:p>
            <a:r>
              <a:rPr lang="ru-RU" sz="1200" b="1" i="0" kern="1200" dirty="0" smtClean="0">
                <a:solidFill>
                  <a:schemeClr val="tx1"/>
                </a:solidFill>
                <a:latin typeface="+mn-lt"/>
                <a:ea typeface="+mn-ea"/>
                <a:cs typeface="+mn-cs"/>
              </a:rPr>
              <a:t>Технологические свойства картофеля</a:t>
            </a:r>
            <a:r>
              <a:rPr lang="ru-RU" sz="1200" i="0" kern="1200" dirty="0" smtClean="0">
                <a:solidFill>
                  <a:schemeClr val="tx1"/>
                </a:solidFill>
                <a:latin typeface="+mn-lt"/>
                <a:ea typeface="+mn-ea"/>
                <a:cs typeface="+mn-cs"/>
              </a:rPr>
              <a:t>.</a:t>
            </a:r>
          </a:p>
          <a:p>
            <a:r>
              <a:rPr lang="ru-RU" sz="1200" i="1" kern="1200" dirty="0" smtClean="0">
                <a:solidFill>
                  <a:schemeClr val="tx1"/>
                </a:solidFill>
                <a:latin typeface="+mn-lt"/>
                <a:ea typeface="+mn-ea"/>
                <a:cs typeface="+mn-cs"/>
              </a:rPr>
              <a:t>Размеры</a:t>
            </a:r>
            <a:r>
              <a:rPr lang="ru-RU" sz="1200" i="1" kern="1200" baseline="0" dirty="0" smtClean="0">
                <a:solidFill>
                  <a:schemeClr val="tx1"/>
                </a:solidFill>
                <a:latin typeface="+mn-lt"/>
                <a:ea typeface="+mn-ea"/>
                <a:cs typeface="+mn-cs"/>
              </a:rPr>
              <a:t> и масса куста</a:t>
            </a:r>
            <a:r>
              <a:rPr lang="ru-RU" sz="1200" i="0" kern="1200" baseline="0" dirty="0" smtClean="0">
                <a:solidFill>
                  <a:schemeClr val="tx1"/>
                </a:solidFill>
                <a:latin typeface="+mn-lt"/>
                <a:ea typeface="+mn-ea"/>
                <a:cs typeface="+mn-cs"/>
              </a:rPr>
              <a:t>. Зрелый куст картофеля имеет 4…8 стеблей длиной 60…120 см, ширину 10…38 см, массу клубней 0,25…1,67 кг. Глубина залегания клубней до 24 см. Объемная масса клубней составляет 570…770 кг/м</a:t>
            </a:r>
            <a:r>
              <a:rPr lang="ru-RU" sz="1200" i="0" kern="1200" baseline="30000" dirty="0" smtClean="0">
                <a:solidFill>
                  <a:schemeClr val="tx1"/>
                </a:solidFill>
                <a:latin typeface="+mn-lt"/>
                <a:ea typeface="+mn-ea"/>
                <a:cs typeface="+mn-cs"/>
              </a:rPr>
              <a:t>3</a:t>
            </a:r>
            <a:r>
              <a:rPr lang="ru-RU" sz="1200" i="0" kern="1200" baseline="0" dirty="0" smtClean="0">
                <a:solidFill>
                  <a:schemeClr val="tx1"/>
                </a:solidFill>
                <a:latin typeface="+mn-lt"/>
                <a:ea typeface="+mn-ea"/>
                <a:cs typeface="+mn-cs"/>
              </a:rPr>
              <a:t>.</a:t>
            </a:r>
            <a:endParaRPr lang="ru-RU" sz="1200" i="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Форма</a:t>
            </a:r>
            <a:r>
              <a:rPr lang="ru-RU" sz="1200" i="1" kern="1200" baseline="0" dirty="0" smtClean="0">
                <a:solidFill>
                  <a:schemeClr val="tx1"/>
                </a:solidFill>
                <a:latin typeface="+mn-lt"/>
                <a:ea typeface="+mn-ea"/>
                <a:cs typeface="+mn-cs"/>
              </a:rPr>
              <a:t> клубней </a:t>
            </a:r>
            <a:r>
              <a:rPr lang="ru-RU" sz="1200" i="0" kern="1200" baseline="0" dirty="0" smtClean="0">
                <a:solidFill>
                  <a:schemeClr val="tx1"/>
                </a:solidFill>
                <a:latin typeface="+mn-lt"/>
                <a:ea typeface="+mn-ea"/>
                <a:cs typeface="+mn-cs"/>
              </a:rPr>
              <a:t>оказывает н</a:t>
            </a:r>
            <a:r>
              <a:rPr lang="ru-RU" sz="1200" i="0" kern="1200" dirty="0" smtClean="0">
                <a:solidFill>
                  <a:schemeClr val="tx1"/>
                </a:solidFill>
                <a:latin typeface="+mn-lt"/>
                <a:ea typeface="+mn-ea"/>
                <a:cs typeface="+mn-cs"/>
              </a:rPr>
              <a:t>аибольшее влияние на повреждаемость. Форму</a:t>
            </a:r>
            <a:r>
              <a:rPr lang="ru-RU" sz="1200" i="0" kern="1200" baseline="0" dirty="0" smtClean="0">
                <a:solidFill>
                  <a:schemeClr val="tx1"/>
                </a:solidFill>
                <a:latin typeface="+mn-lt"/>
                <a:ea typeface="+mn-ea"/>
                <a:cs typeface="+mn-cs"/>
              </a:rPr>
              <a:t> оценивают </a:t>
            </a:r>
            <a:r>
              <a:rPr lang="ru-RU" sz="1200" i="0" kern="1200" dirty="0" smtClean="0">
                <a:solidFill>
                  <a:schemeClr val="tx1"/>
                </a:solidFill>
                <a:latin typeface="+mn-lt"/>
                <a:ea typeface="+mn-ea"/>
                <a:cs typeface="+mn-cs"/>
              </a:rPr>
              <a:t>по коэффициенту формы,</a:t>
            </a:r>
            <a:r>
              <a:rPr lang="ru-RU" sz="1200" i="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K</a:t>
            </a:r>
            <a:r>
              <a:rPr lang="ru-RU" sz="1200" i="1" kern="1200" baseline="-25000" dirty="0" smtClean="0">
                <a:solidFill>
                  <a:schemeClr val="tx1"/>
                </a:solidFill>
                <a:latin typeface="+mn-lt"/>
                <a:ea typeface="+mn-ea"/>
                <a:cs typeface="+mn-cs"/>
              </a:rPr>
              <a:t>Ф</a:t>
            </a:r>
            <a:r>
              <a:rPr lang="ru-RU" sz="1200" i="1" kern="1200" baseline="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c/a/b</a:t>
            </a:r>
            <a:r>
              <a:rPr lang="ru-RU" sz="1200" i="0" kern="1200" baseline="0" dirty="0" smtClean="0">
                <a:solidFill>
                  <a:schemeClr val="tx1"/>
                </a:solidFill>
                <a:latin typeface="+mn-lt"/>
                <a:ea typeface="+mn-ea"/>
                <a:cs typeface="+mn-cs"/>
              </a:rPr>
              <a:t>, где </a:t>
            </a:r>
            <a:r>
              <a:rPr lang="en-US" sz="1200" i="1" kern="1200" baseline="0" smtClean="0">
                <a:solidFill>
                  <a:schemeClr val="tx1"/>
                </a:solidFill>
                <a:latin typeface="+mn-lt"/>
                <a:ea typeface="+mn-ea"/>
                <a:cs typeface="+mn-cs"/>
              </a:rPr>
              <a:t>a</a:t>
            </a:r>
            <a:r>
              <a:rPr lang="en-US" sz="1200" i="0" kern="1200" baseline="0" smtClean="0">
                <a:solidFill>
                  <a:schemeClr val="tx1"/>
                </a:solidFill>
                <a:latin typeface="+mn-lt"/>
                <a:ea typeface="+mn-ea"/>
                <a:cs typeface="+mn-cs"/>
              </a:rPr>
              <a:t> – </a:t>
            </a:r>
            <a:r>
              <a:rPr lang="ru-RU" sz="1200" i="0" kern="1200" baseline="0" dirty="0" smtClean="0">
                <a:solidFill>
                  <a:schemeClr val="tx1"/>
                </a:solidFill>
                <a:latin typeface="+mn-lt"/>
                <a:ea typeface="+mn-ea"/>
                <a:cs typeface="+mn-cs"/>
              </a:rPr>
              <a:t>длина; </a:t>
            </a:r>
            <a:r>
              <a:rPr lang="en-US" sz="1200" i="1" kern="1200" baseline="0" smtClean="0">
                <a:solidFill>
                  <a:schemeClr val="tx1"/>
                </a:solidFill>
                <a:latin typeface="+mn-lt"/>
                <a:ea typeface="+mn-ea"/>
                <a:cs typeface="+mn-cs"/>
              </a:rPr>
              <a:t>b</a:t>
            </a:r>
            <a:r>
              <a:rPr lang="en-US" sz="1200" i="0" kern="1200" baseline="0" smtClean="0">
                <a:solidFill>
                  <a:schemeClr val="tx1"/>
                </a:solidFill>
                <a:latin typeface="+mn-lt"/>
                <a:ea typeface="+mn-ea"/>
                <a:cs typeface="+mn-cs"/>
              </a:rPr>
              <a:t> – </a:t>
            </a:r>
            <a:r>
              <a:rPr lang="ru-RU" sz="1200" i="0" kern="1200" baseline="0" dirty="0" smtClean="0">
                <a:solidFill>
                  <a:schemeClr val="tx1"/>
                </a:solidFill>
                <a:latin typeface="+mn-lt"/>
                <a:ea typeface="+mn-ea"/>
                <a:cs typeface="+mn-cs"/>
              </a:rPr>
              <a:t>ширина; </a:t>
            </a:r>
            <a:r>
              <a:rPr lang="en-US" sz="1200" i="1" kern="1200" baseline="0" smtClean="0">
                <a:solidFill>
                  <a:schemeClr val="tx1"/>
                </a:solidFill>
                <a:latin typeface="+mn-lt"/>
                <a:ea typeface="+mn-ea"/>
                <a:cs typeface="+mn-cs"/>
              </a:rPr>
              <a:t>c</a:t>
            </a:r>
            <a:r>
              <a:rPr lang="en-US" sz="1200" i="0" kern="1200" baseline="0" smtClean="0">
                <a:solidFill>
                  <a:schemeClr val="tx1"/>
                </a:solidFill>
                <a:latin typeface="+mn-lt"/>
                <a:ea typeface="+mn-ea"/>
                <a:cs typeface="+mn-cs"/>
              </a:rPr>
              <a:t> – </a:t>
            </a:r>
            <a:r>
              <a:rPr lang="ru-RU" sz="1200" i="0" kern="1200" baseline="0" dirty="0" smtClean="0">
                <a:solidFill>
                  <a:schemeClr val="tx1"/>
                </a:solidFill>
                <a:latin typeface="+mn-lt"/>
                <a:ea typeface="+mn-ea"/>
                <a:cs typeface="+mn-cs"/>
              </a:rPr>
              <a:t>толщина клубня.</a:t>
            </a:r>
            <a:endParaRPr lang="ru-RU" sz="1200" i="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tx1"/>
                </a:solidFill>
                <a:latin typeface="+mn-lt"/>
                <a:ea typeface="+mn-ea"/>
                <a:cs typeface="+mn-cs"/>
              </a:rPr>
              <a:t>Прочностные характеристики клубней</a:t>
            </a:r>
            <a:r>
              <a:rPr lang="ru-RU" sz="1200" i="0" kern="1200" dirty="0" smtClean="0">
                <a:solidFill>
                  <a:schemeClr val="tx1"/>
                </a:solidFill>
                <a:latin typeface="+mn-lt"/>
                <a:ea typeface="+mn-ea"/>
                <a:cs typeface="+mn-cs"/>
              </a:rPr>
              <a:t>:</a:t>
            </a:r>
            <a:r>
              <a:rPr lang="ru-RU" sz="1200" i="0" kern="1200" baseline="0" dirty="0" smtClean="0">
                <a:solidFill>
                  <a:schemeClr val="tx1"/>
                </a:solidFill>
                <a:latin typeface="+mn-lt"/>
                <a:ea typeface="+mn-ea"/>
                <a:cs typeface="+mn-cs"/>
              </a:rPr>
              <a:t> прочность кожуры на срыв 0,35…0,51 кПа; </a:t>
            </a:r>
            <a:r>
              <a:rPr lang="ru-RU" dirty="0" smtClean="0">
                <a:latin typeface="Arial" pitchFamily="34" charset="0"/>
                <a:cs typeface="Arial" pitchFamily="34" charset="0"/>
              </a:rPr>
              <a:t>прочность на сжатие, растяжение и изгиб; допустимая высота падения клубней на твердую </a:t>
            </a:r>
            <a:r>
              <a:rPr lang="ru-RU" smtClean="0">
                <a:latin typeface="Arial" pitchFamily="34" charset="0"/>
                <a:cs typeface="Arial" pitchFamily="34" charset="0"/>
              </a:rPr>
              <a:t>поверхность – </a:t>
            </a:r>
            <a:r>
              <a:rPr lang="ru-RU" dirty="0" smtClean="0">
                <a:latin typeface="Arial" pitchFamily="34" charset="0"/>
                <a:cs typeface="Arial" pitchFamily="34" charset="0"/>
              </a:rPr>
              <a:t>0,1…0,2 м.</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Воздействия на клубень силовых факторов в процессе уборки приводят к механическим повреждениям: срыву кожуры, вырыванию мякоти, трещинам, разрезам. Механические повреждения существенно влияют на качество продукции, потери при хранении.</a:t>
            </a:r>
          </a:p>
          <a:p>
            <a:endParaRPr lang="ru-RU" sz="120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E4E999-E02D-4DF2-92BC-D94CD5660989}" type="slidenum">
              <a:rPr lang="ru-RU" smtClean="0"/>
              <a:pPr/>
              <a:t>3</a:t>
            </a:fld>
            <a:endParaRPr lang="ru-RU"/>
          </a:p>
        </p:txBody>
      </p:sp>
    </p:spTree>
    <p:extLst>
      <p:ext uri="{BB962C8B-B14F-4D97-AF65-F5344CB8AC3E}">
        <p14:creationId xmlns:p14="http://schemas.microsoft.com/office/powerpoint/2010/main" xmlns="" val="3106259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ru-RU" sz="2000" i="0" kern="1200" dirty="0" smtClean="0">
                <a:solidFill>
                  <a:schemeClr val="tx1"/>
                </a:solidFill>
                <a:latin typeface="Arial" pitchFamily="34" charset="0"/>
                <a:ea typeface="+mn-ea"/>
                <a:cs typeface="Arial" pitchFamily="34" charset="0"/>
              </a:rPr>
              <a:t>Для снижения повреждений клубней при перемещении</a:t>
            </a:r>
            <a:r>
              <a:rPr lang="ru-RU" sz="2000" i="0" kern="1200" baseline="0" dirty="0" smtClean="0">
                <a:solidFill>
                  <a:schemeClr val="tx1"/>
                </a:solidFill>
                <a:latin typeface="Arial" pitchFamily="34" charset="0"/>
                <a:ea typeface="+mn-ea"/>
                <a:cs typeface="Arial" pitchFamily="34" charset="0"/>
              </a:rPr>
              <a:t> и</a:t>
            </a:r>
            <a:r>
              <a:rPr lang="ru-RU" sz="2000" i="0" kern="1200" dirty="0" smtClean="0">
                <a:solidFill>
                  <a:schemeClr val="tx1"/>
                </a:solidFill>
                <a:latin typeface="Arial" pitchFamily="34" charset="0"/>
                <a:ea typeface="+mn-ea"/>
                <a:cs typeface="Arial" pitchFamily="34" charset="0"/>
              </a:rPr>
              <a:t> встряхивании на прутки элеваторов устанавливают эластичные резиновые защитные профили, имеющие разную форму и размеры. Защитные профили с гребнями предотвращают скатывание клубней по наклонным поверхностям.</a:t>
            </a:r>
          </a:p>
          <a:p>
            <a:r>
              <a:rPr lang="ru-RU" sz="2000" i="0" kern="1200" dirty="0" smtClean="0">
                <a:solidFill>
                  <a:schemeClr val="tx1"/>
                </a:solidFill>
                <a:latin typeface="Arial" pitchFamily="34" charset="0"/>
                <a:ea typeface="+mn-ea"/>
                <a:cs typeface="Arial" pitchFamily="34" charset="0"/>
              </a:rPr>
              <a:t>Для смягчения ударов в местах перепада устанавливают гасители скорости, которые могут иметь вид обрезиненного полотна (фартук), обрезиненных прутковых решеток, роторов-щеток</a:t>
            </a:r>
            <a:r>
              <a:rPr lang="ru-RU" sz="2000" i="0" kern="1200" baseline="0" dirty="0" smtClean="0">
                <a:solidFill>
                  <a:schemeClr val="tx1"/>
                </a:solidFill>
                <a:latin typeface="Arial" pitchFamily="34" charset="0"/>
                <a:ea typeface="+mn-ea"/>
                <a:cs typeface="Arial" pitchFamily="34" charset="0"/>
              </a:rPr>
              <a:t> – при перепадах высот потока клубней с транспортеров в бункеры или при укладке в борозду при раздельной уборке.</a:t>
            </a:r>
          </a:p>
          <a:p>
            <a:endParaRPr lang="ru-RU" sz="2000" i="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F0E4E999-E02D-4DF2-92BC-D94CD5660989}" type="slidenum">
              <a:rPr lang="ru-RU" smtClean="0"/>
              <a:pPr/>
              <a:t>22</a:t>
            </a:fld>
            <a:endParaRPr lang="ru-RU"/>
          </a:p>
        </p:txBody>
      </p:sp>
    </p:spTree>
    <p:extLst>
      <p:ext uri="{BB962C8B-B14F-4D97-AF65-F5344CB8AC3E}">
        <p14:creationId xmlns:p14="http://schemas.microsoft.com/office/powerpoint/2010/main" xmlns="" val="1735889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МАШИНЫ ДЛЯ ПОСЛЕУБОРОЧНОЙ ОБРАБОТКИ КАРТОФЕЛЯ</a:t>
            </a:r>
            <a:endParaRPr lang="ru-RU" sz="1200" i="0" kern="1200" dirty="0" smtClean="0">
              <a:solidFill>
                <a:schemeClr val="tx1"/>
              </a:solidFill>
              <a:latin typeface="+mn-lt"/>
              <a:ea typeface="+mn-ea"/>
              <a:cs typeface="+mn-cs"/>
            </a:endParaRPr>
          </a:p>
          <a:p>
            <a:r>
              <a:rPr lang="ru-RU" sz="1200" i="0" kern="1200" dirty="0" smtClean="0">
                <a:solidFill>
                  <a:schemeClr val="tx1"/>
                </a:solidFill>
                <a:latin typeface="+mn-lt"/>
                <a:ea typeface="+mn-ea"/>
                <a:cs typeface="+mn-cs"/>
              </a:rPr>
              <a:t>Эффективная и экономичная уборка картофеля возможна только при условии комплексной механизации всех процессов послеуборочной обработки, включающей в себя первичную (полевую) обработку, сортирование, отделение комков и поврежденных клубней.</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23</a:t>
            </a:fld>
            <a:endParaRPr lang="ru-RU"/>
          </a:p>
        </p:txBody>
      </p:sp>
    </p:spTree>
    <p:extLst>
      <p:ext uri="{BB962C8B-B14F-4D97-AF65-F5344CB8AC3E}">
        <p14:creationId xmlns:p14="http://schemas.microsoft.com/office/powerpoint/2010/main" xmlns="" val="2255771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i="0" kern="1200" dirty="0" smtClean="0">
                <a:solidFill>
                  <a:schemeClr val="tx1"/>
                </a:solidFill>
                <a:latin typeface="+mn-lt"/>
                <a:ea typeface="+mn-ea"/>
                <a:cs typeface="+mn-cs"/>
              </a:rPr>
              <a:t>В процессе сортирования клубни делят на три фракции: крупные (продовольственные) - массой более 80 г, средние (семенные) - массой 40...80 г и мелкие (кормовые) - массой 20...40 г. Границы фракций могут отклоняться от установленных не более чем на ±10 г, в каждой фракции допускается не более 10% клубней других фракций, а поврежденных клубней - не более 1% от исходного продукта.</a:t>
            </a:r>
          </a:p>
          <a:p>
            <a:r>
              <a:rPr lang="ru-RU" sz="1200" i="0" kern="1200" dirty="0" smtClean="0">
                <a:solidFill>
                  <a:schemeClr val="tx1"/>
                </a:solidFill>
                <a:latin typeface="+mn-lt"/>
                <a:ea typeface="+mn-ea"/>
                <a:cs typeface="+mn-cs"/>
              </a:rPr>
              <a:t>Картофель, поступающий от комбайнов, может содержать до 20% примесей, в том числе до 15% почвенных комков. Поэтому одновременно с сортированием проводят доочистку клубней от примесей, отделяют комки, камни и испорченные клубни. После очистки в мелкой фракции допускается не более 3% примесей, в остальных фракциях - не более 1%.</a:t>
            </a:r>
          </a:p>
          <a:p>
            <a:endParaRPr lang="ru-RU" sz="1200" i="0" kern="1200" dirty="0" smtClean="0">
              <a:solidFill>
                <a:schemeClr val="tx1"/>
              </a:solidFill>
              <a:latin typeface="+mn-lt"/>
              <a:ea typeface="+mn-ea"/>
              <a:cs typeface="+mn-cs"/>
            </a:endParaRPr>
          </a:p>
          <a:p>
            <a:r>
              <a:rPr lang="ru-RU" sz="1200" i="0" kern="1200" dirty="0" smtClean="0">
                <a:solidFill>
                  <a:schemeClr val="tx1"/>
                </a:solidFill>
                <a:latin typeface="+mn-lt"/>
                <a:ea typeface="+mn-ea"/>
                <a:cs typeface="+mn-cs"/>
              </a:rPr>
              <a:t>Для сортирования и доочистки клубней применяют </a:t>
            </a:r>
            <a:r>
              <a:rPr lang="ru-RU" sz="1200" i="1" kern="1200" dirty="0" smtClean="0">
                <a:solidFill>
                  <a:schemeClr val="tx1"/>
                </a:solidFill>
                <a:latin typeface="+mn-lt"/>
                <a:ea typeface="+mn-ea"/>
                <a:cs typeface="+mn-cs"/>
              </a:rPr>
              <a:t>роликовые и сетчатые сортировки</a:t>
            </a:r>
            <a:r>
              <a:rPr lang="ru-RU" sz="1200" i="0" kern="1200" dirty="0" smtClean="0">
                <a:solidFill>
                  <a:schemeClr val="tx1"/>
                </a:solidFill>
                <a:latin typeface="+mn-lt"/>
                <a:ea typeface="+mn-ea"/>
                <a:cs typeface="+mn-cs"/>
              </a:rPr>
              <a:t>, которыми оборудуют передвижные и стационарные </a:t>
            </a:r>
            <a:r>
              <a:rPr lang="ru-RU" sz="1200" i="1" kern="1200" dirty="0" smtClean="0">
                <a:solidFill>
                  <a:schemeClr val="tx1"/>
                </a:solidFill>
                <a:latin typeface="+mn-lt"/>
                <a:ea typeface="+mn-ea"/>
                <a:cs typeface="+mn-cs"/>
              </a:rPr>
              <a:t>сортировальные пункты</a:t>
            </a:r>
            <a:r>
              <a:rPr lang="ru-RU" sz="1200" i="0" kern="1200" dirty="0" smtClean="0">
                <a:solidFill>
                  <a:schemeClr val="tx1"/>
                </a:solidFill>
                <a:latin typeface="+mn-lt"/>
                <a:ea typeface="+mn-ea"/>
                <a:cs typeface="+mn-cs"/>
              </a:rPr>
              <a:t>. Некондиционные клубни, комки и камни отделяют вручную на переборочных столах и специальных автоматических отделителях.</a:t>
            </a:r>
          </a:p>
          <a:p>
            <a:endParaRPr lang="ru-RU" i="0"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24</a:t>
            </a:fld>
            <a:endParaRPr lang="ru-RU"/>
          </a:p>
        </p:txBody>
      </p:sp>
    </p:spTree>
    <p:extLst>
      <p:ext uri="{BB962C8B-B14F-4D97-AF65-F5344CB8AC3E}">
        <p14:creationId xmlns:p14="http://schemas.microsoft.com/office/powerpoint/2010/main" xmlns="" val="876136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ru-RU" sz="1200" b="1" i="0" kern="1200" dirty="0" smtClean="0">
                <a:solidFill>
                  <a:schemeClr val="tx1"/>
                </a:solidFill>
                <a:latin typeface="+mn-lt"/>
                <a:ea typeface="+mn-ea"/>
                <a:cs typeface="+mn-cs"/>
              </a:rPr>
              <a:t>Роликовая сортировка КСЭ-15Б</a:t>
            </a:r>
            <a:r>
              <a:rPr lang="ru-RU" sz="1200" i="0" kern="1200" dirty="0" smtClean="0">
                <a:solidFill>
                  <a:schemeClr val="tx1"/>
                </a:solidFill>
                <a:latin typeface="+mn-lt"/>
                <a:ea typeface="+mn-ea"/>
                <a:cs typeface="+mn-cs"/>
              </a:rPr>
              <a:t> (</a:t>
            </a:r>
            <a:r>
              <a:rPr lang="ru-RU" sz="1200" b="1" i="0" kern="1200" dirty="0" smtClean="0">
                <a:solidFill>
                  <a:schemeClr val="tx1"/>
                </a:solidFill>
                <a:latin typeface="+mn-lt"/>
                <a:ea typeface="+mn-ea"/>
                <a:cs typeface="+mn-cs"/>
              </a:rPr>
              <a:t>рис.5.1) </a:t>
            </a:r>
            <a:r>
              <a:rPr lang="ru-RU" sz="1200" i="0" kern="1200" dirty="0" smtClean="0">
                <a:solidFill>
                  <a:schemeClr val="tx1"/>
                </a:solidFill>
                <a:latin typeface="+mn-lt"/>
                <a:ea typeface="+mn-ea"/>
                <a:cs typeface="+mn-cs"/>
              </a:rPr>
              <a:t>разделяет клубни на фракции по размерам. Поверхность сортировки составлена из обрезиненных фигурных вращающихся роликов 4. На участке А ролики образуют ячейки шириной (по ходу обрабатываемого материала) 45 мм, на участке Б - шириной 55 мм.</a:t>
            </a:r>
            <a:r>
              <a:rPr lang="en-US" sz="1200" i="0" kern="1200" dirty="0" smtClean="0">
                <a:solidFill>
                  <a:schemeClr val="tx1"/>
                </a:solidFill>
                <a:latin typeface="+mn-lt"/>
                <a:ea typeface="+mn-ea"/>
                <a:cs typeface="+mn-cs"/>
              </a:rPr>
              <a:t> </a:t>
            </a:r>
            <a:r>
              <a:rPr lang="ru-RU" sz="1200" i="0" kern="1200" dirty="0" smtClean="0">
                <a:solidFill>
                  <a:schemeClr val="tx1"/>
                </a:solidFill>
                <a:latin typeface="+mn-lt"/>
                <a:ea typeface="+mn-ea"/>
                <a:cs typeface="+mn-cs"/>
              </a:rPr>
              <a:t>Три фракции – мелкая до 50 г, средняя (семенная) – 50…80 г, </a:t>
            </a:r>
            <a:r>
              <a:rPr lang="ru-RU" sz="1200" i="0" kern="1200" smtClean="0">
                <a:solidFill>
                  <a:schemeClr val="tx1"/>
                </a:solidFill>
                <a:latin typeface="+mn-lt"/>
                <a:ea typeface="+mn-ea"/>
                <a:cs typeface="+mn-cs"/>
              </a:rPr>
              <a:t>продовольственная – более </a:t>
            </a:r>
            <a:r>
              <a:rPr lang="ru-RU" sz="1200" i="0" kern="1200" dirty="0" smtClean="0">
                <a:solidFill>
                  <a:schemeClr val="tx1"/>
                </a:solidFill>
                <a:latin typeface="+mn-lt"/>
                <a:ea typeface="+mn-ea"/>
                <a:cs typeface="+mn-cs"/>
              </a:rPr>
              <a:t>80 г.</a:t>
            </a:r>
          </a:p>
          <a:p>
            <a:r>
              <a:rPr lang="ru-RU" sz="1200" i="0" kern="1200" dirty="0" smtClean="0">
                <a:solidFill>
                  <a:schemeClr val="tx1"/>
                </a:solidFill>
                <a:latin typeface="+mn-lt"/>
                <a:ea typeface="+mn-ea"/>
                <a:cs typeface="+mn-cs"/>
              </a:rPr>
              <a:t>Для выделения примесей и клубней массой до 20 г перед фигурными роликами помещен сепаратор, составленный из пяти дисковых батарей. Диски 3 сепаратора смонтированы на валах. Валы с дисками и роликами расположены параллельно и вращаются в одном направлении. Под роликами установлены сборники 5 с транспортерами 6 для отвода клубней и примесей.</a:t>
            </a:r>
          </a:p>
          <a:p>
            <a:r>
              <a:rPr lang="ru-RU" sz="1200" i="0" kern="1200" dirty="0" smtClean="0">
                <a:solidFill>
                  <a:schemeClr val="tx1"/>
                </a:solidFill>
                <a:latin typeface="+mn-lt"/>
                <a:ea typeface="+mn-ea"/>
                <a:cs typeface="+mn-cs"/>
              </a:rPr>
              <a:t>Клубни загружают в ковш 1, из которого транспортер 2 подает их на дисковый сепаратор. Клубни перекатываются по дискам, а примеси проваливаются в просветы между ними. Далее клубни перемещаются роликами 4 и, западая в ячейки (на участке А - мелкие клубни, на участке Б - средние), проходят вниз. Крупные клубни сходят по роликовой поверхности. Транспортерами 6 клубни загружают в контейнеры 7.</a:t>
            </a:r>
          </a:p>
          <a:p>
            <a:r>
              <a:rPr lang="ru-RU" sz="1200" i="0" kern="1200" dirty="0" smtClean="0">
                <a:solidFill>
                  <a:schemeClr val="tx1"/>
                </a:solidFill>
                <a:latin typeface="+mn-lt"/>
                <a:ea typeface="+mn-ea"/>
                <a:cs typeface="+mn-cs"/>
              </a:rPr>
              <a:t>Ролики можно раздвигать, увеличивая или уменьшая размер проходных ячеек. Если в исходном материале содержится много мелких клубней, раздвигают ролики на участке А; когда преобладают средние клубни, ролики раздвигают на участке Б.</a:t>
            </a:r>
          </a:p>
          <a:p>
            <a:r>
              <a:rPr lang="ru-RU" sz="1200" b="1" i="0" kern="1200" dirty="0" smtClean="0">
                <a:solidFill>
                  <a:schemeClr val="tx1"/>
                </a:solidFill>
                <a:latin typeface="+mn-lt"/>
                <a:ea typeface="+mn-ea"/>
                <a:cs typeface="+mn-cs"/>
              </a:rPr>
              <a:t>Переборочные столы </a:t>
            </a:r>
            <a:r>
              <a:rPr lang="ru-RU" sz="1200" i="0" kern="1200" dirty="0" smtClean="0">
                <a:solidFill>
                  <a:schemeClr val="tx1"/>
                </a:solidFill>
                <a:latin typeface="+mn-lt"/>
                <a:ea typeface="+mn-ea"/>
                <a:cs typeface="+mn-cs"/>
              </a:rPr>
              <a:t>представляют собой ленточные транспортеры, с обеих сторон которых оборудованы места для рабочих, осматривающих поток клубней и отбирающих вручную комки, камни и испорченные клубни. Переборочные столы устанавливают на стационарных картофелесортировальных пунктах.</a:t>
            </a:r>
          </a:p>
          <a:p>
            <a:r>
              <a:rPr lang="ru-RU" sz="1200" b="1" i="0" kern="1200" dirty="0" smtClean="0">
                <a:solidFill>
                  <a:schemeClr val="tx1"/>
                </a:solidFill>
                <a:latin typeface="+mn-lt"/>
                <a:ea typeface="+mn-ea"/>
                <a:cs typeface="+mn-cs"/>
              </a:rPr>
              <a:t>Автоматический отделитель Е-691</a:t>
            </a:r>
            <a:r>
              <a:rPr lang="ru-RU" sz="1200" i="0" kern="1200" dirty="0" smtClean="0">
                <a:solidFill>
                  <a:schemeClr val="tx1"/>
                </a:solidFill>
                <a:latin typeface="+mn-lt"/>
                <a:ea typeface="+mn-ea"/>
                <a:cs typeface="+mn-cs"/>
              </a:rPr>
              <a:t> отделяет камни и комки от клубней, используя различную степень поглощения ими рентгеновских лучей.</a:t>
            </a:r>
          </a:p>
          <a:p>
            <a:r>
              <a:rPr lang="ru-RU" sz="1200" i="0" kern="1200" dirty="0" smtClean="0">
                <a:solidFill>
                  <a:schemeClr val="tx1"/>
                </a:solidFill>
                <a:latin typeface="+mn-lt"/>
                <a:ea typeface="+mn-ea"/>
                <a:cs typeface="+mn-cs"/>
              </a:rPr>
              <a:t>Отделитель снабжен многоканальной лентой 16, источником 15 рентгеновских лучей, приемником 8, механизмом 12 привода толкателей 14, транспортерами 9 и 11 для отвода примесей и клубней, компрессором 13 и горкой 10.</a:t>
            </a:r>
          </a:p>
          <a:p>
            <a:r>
              <a:rPr lang="ru-RU" sz="1200" i="0" kern="1200" dirty="0" smtClean="0">
                <a:solidFill>
                  <a:schemeClr val="tx1"/>
                </a:solidFill>
                <a:latin typeface="+mn-lt"/>
                <a:ea typeface="+mn-ea"/>
                <a:cs typeface="+mn-cs"/>
              </a:rPr>
              <a:t>Многоканальная лента 16 распределяет клубни на несколько потоков, каждый из которых при падении пересекает рентгеновские лучи, направленные от источника 15 на экран приемника 8. В результате поглощения просвеченным телом части энергии лучей интенсивность их на экране снижается, особенно сильно при просвечивании более плотных тел (комки, камни). Интенсивность лучей оценивается электронным устройством приемника 8, от которого (при прохождении только камней или комков) подается сигнал на срабатывание механизма 12 привода толкателей 14. Толкатели отбрасывают комки и камни на транспортер 9, а клубни свободно проходят на горку 10 и далее на транспортер 11. Горка дополнительно очищает клубни от почвы. Производительность установки до 30 т/ч.</a:t>
            </a:r>
            <a:endParaRPr lang="ru-RU" i="0"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25</a:t>
            </a:fld>
            <a:endParaRPr lang="ru-RU"/>
          </a:p>
        </p:txBody>
      </p:sp>
    </p:spTree>
    <p:extLst>
      <p:ext uri="{BB962C8B-B14F-4D97-AF65-F5344CB8AC3E}">
        <p14:creationId xmlns:p14="http://schemas.microsoft.com/office/powerpoint/2010/main" xmlns="" val="940638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Для</a:t>
            </a:r>
            <a:r>
              <a:rPr lang="ru-RU" baseline="0" dirty="0" smtClean="0"/>
              <a:t> загрузки и выгрузки из хранилищ картофеля используются специальные телескопические транспортеры. </a:t>
            </a:r>
          </a:p>
          <a:p>
            <a:endParaRPr lang="ru-RU" dirty="0" smtClean="0"/>
          </a:p>
          <a:p>
            <a:r>
              <a:rPr lang="ru-RU" sz="1200" kern="1200" baseline="0" dirty="0" smtClean="0">
                <a:solidFill>
                  <a:schemeClr val="tx1"/>
                </a:solidFill>
                <a:latin typeface="+mn-lt"/>
                <a:ea typeface="+mn-ea"/>
                <a:cs typeface="+mn-cs"/>
              </a:rPr>
              <a:t>Картофелехранилища готовятся заранее: очищаются, дезинфицируются, проверяется работа вентиляторов. Картофель после очистки на сортировочном пункте от земли и примесей, проходит по ленте телескопического конвейера, с помощью которого укладывается в насыпь высотой 3,5…4,0 м.</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26</a:t>
            </a:fld>
            <a:endParaRPr lang="ru-RU"/>
          </a:p>
        </p:txBody>
      </p:sp>
    </p:spTree>
    <p:extLst>
      <p:ext uri="{BB962C8B-B14F-4D97-AF65-F5344CB8AC3E}">
        <p14:creationId xmlns:p14="http://schemas.microsoft.com/office/powerpoint/2010/main" xmlns="" val="3705463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b="0" dirty="0" smtClean="0"/>
              <a:t>Картофель хранится в специальных хранилищах при контролируемых параметрах </a:t>
            </a:r>
            <a:r>
              <a:rPr lang="ru-RU" b="0" smtClean="0"/>
              <a:t>микроклимата – </a:t>
            </a:r>
            <a:r>
              <a:rPr lang="ru-RU" b="0" dirty="0" smtClean="0"/>
              <a:t>определенной влажности и температуры.</a:t>
            </a:r>
          </a:p>
          <a:p>
            <a:endParaRPr lang="ru-RU" b="0" dirty="0" smtClean="0"/>
          </a:p>
        </p:txBody>
      </p:sp>
      <p:sp>
        <p:nvSpPr>
          <p:cNvPr id="4" name="Slide Number Placeholder 3"/>
          <p:cNvSpPr>
            <a:spLocks noGrp="1"/>
          </p:cNvSpPr>
          <p:nvPr>
            <p:ph type="sldNum" sz="quarter" idx="10"/>
          </p:nvPr>
        </p:nvSpPr>
        <p:spPr/>
        <p:txBody>
          <a:bodyPr/>
          <a:lstStyle/>
          <a:p>
            <a:fld id="{F0E4E999-E02D-4DF2-92BC-D94CD5660989}" type="slidenum">
              <a:rPr lang="ru-RU" smtClean="0"/>
              <a:pPr/>
              <a:t>27</a:t>
            </a:fld>
            <a:endParaRPr lang="ru-RU"/>
          </a:p>
        </p:txBody>
      </p:sp>
    </p:spTree>
    <p:extLst>
      <p:ext uri="{BB962C8B-B14F-4D97-AF65-F5344CB8AC3E}">
        <p14:creationId xmlns:p14="http://schemas.microsoft.com/office/powerpoint/2010/main" xmlns="" val="3967112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kern="1200" baseline="0" dirty="0" smtClean="0">
                <a:solidFill>
                  <a:schemeClr val="tx1"/>
                </a:solidFill>
                <a:latin typeface="+mn-lt"/>
                <a:ea typeface="+mn-ea"/>
                <a:cs typeface="+mn-cs"/>
              </a:rPr>
              <a:t>Процесс хранения картофеля условно можно разделить на 4 периода:</a:t>
            </a:r>
          </a:p>
          <a:p>
            <a:r>
              <a:rPr lang="ru-RU" sz="1200" kern="1200" baseline="0" dirty="0" smtClean="0">
                <a:solidFill>
                  <a:schemeClr val="tx1"/>
                </a:solidFill>
                <a:latin typeface="+mn-lt"/>
                <a:ea typeface="+mn-ea"/>
                <a:cs typeface="+mn-cs"/>
              </a:rPr>
              <a:t>• период заживления ран;</a:t>
            </a:r>
          </a:p>
          <a:p>
            <a:r>
              <a:rPr lang="ru-RU" sz="1200" kern="1200" baseline="0" dirty="0" smtClean="0">
                <a:solidFill>
                  <a:schemeClr val="tx1"/>
                </a:solidFill>
                <a:latin typeface="+mn-lt"/>
                <a:ea typeface="+mn-ea"/>
                <a:cs typeface="+mn-cs"/>
              </a:rPr>
              <a:t>• охлаждение;</a:t>
            </a:r>
          </a:p>
          <a:p>
            <a:r>
              <a:rPr lang="ru-RU" sz="1200" kern="1200" baseline="0" dirty="0" smtClean="0">
                <a:solidFill>
                  <a:schemeClr val="tx1"/>
                </a:solidFill>
                <a:latin typeface="+mn-lt"/>
                <a:ea typeface="+mn-ea"/>
                <a:cs typeface="+mn-cs"/>
              </a:rPr>
              <a:t>• хранение;</a:t>
            </a:r>
          </a:p>
          <a:p>
            <a:r>
              <a:rPr lang="ru-RU" sz="1200" kern="1200" baseline="0" dirty="0" smtClean="0">
                <a:solidFill>
                  <a:schemeClr val="tx1"/>
                </a:solidFill>
                <a:latin typeface="+mn-lt"/>
                <a:ea typeface="+mn-ea"/>
                <a:cs typeface="+mn-cs"/>
              </a:rPr>
              <a:t>• подогрев.</a:t>
            </a:r>
          </a:p>
          <a:p>
            <a:r>
              <a:rPr lang="ru-RU" sz="1200" kern="1200" baseline="0" dirty="0" smtClean="0">
                <a:solidFill>
                  <a:schemeClr val="tx1"/>
                </a:solidFill>
                <a:latin typeface="+mn-lt"/>
                <a:ea typeface="+mn-ea"/>
                <a:cs typeface="+mn-cs"/>
              </a:rPr>
              <a:t>При заживлении травм поддерживается температура 15-18° С, относительная влажность воздуха 90-95%. При этом происходит высушивание и </a:t>
            </a:r>
            <a:r>
              <a:rPr lang="ru-RU" sz="1200" kern="1200" baseline="0" dirty="0" err="1" smtClean="0">
                <a:solidFill>
                  <a:schemeClr val="tx1"/>
                </a:solidFill>
                <a:latin typeface="+mn-lt"/>
                <a:ea typeface="+mn-ea"/>
                <a:cs typeface="+mn-cs"/>
              </a:rPr>
              <a:t>опробкование</a:t>
            </a:r>
            <a:r>
              <a:rPr lang="ru-RU" sz="1200" kern="1200" baseline="0" dirty="0" smtClean="0">
                <a:solidFill>
                  <a:schemeClr val="tx1"/>
                </a:solidFill>
                <a:latin typeface="+mn-lt"/>
                <a:ea typeface="+mn-ea"/>
                <a:cs typeface="+mn-cs"/>
              </a:rPr>
              <a:t> поврежденных частей клубней. Этот период длится 2-3 недели. Для предотвращения появления конденсата после заживления ран необходимо понижать температуру хранения ежедневно на 1-2 градуса в течение 13-20 суток.</a:t>
            </a:r>
          </a:p>
          <a:p>
            <a:r>
              <a:rPr lang="ru-RU" sz="1200" kern="1200" baseline="0" dirty="0" smtClean="0">
                <a:solidFill>
                  <a:schemeClr val="tx1"/>
                </a:solidFill>
                <a:latin typeface="+mn-lt"/>
                <a:ea typeface="+mn-ea"/>
                <a:cs typeface="+mn-cs"/>
              </a:rPr>
              <a:t>Далее наступает основной период хранения, который заканчивается подготовкой продукции к реализации. Оптимальная температура хранения картофеля для потребления в свежем виде +4...+5° С.</a:t>
            </a:r>
          </a:p>
          <a:p>
            <a:r>
              <a:rPr lang="ru-RU" sz="1200" kern="1200" baseline="0" dirty="0" smtClean="0">
                <a:solidFill>
                  <a:schemeClr val="tx1"/>
                </a:solidFill>
                <a:latin typeface="+mn-lt"/>
                <a:ea typeface="+mn-ea"/>
                <a:cs typeface="+mn-cs"/>
              </a:rPr>
              <a:t>В весеннюю часть периода хранения для предупреждения прорастания температуру снижают до 2-2,5° С. За 2-3 недели до посадки семенной картофель прогревают до 10-12° С.</a:t>
            </a:r>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28</a:t>
            </a:fld>
            <a:endParaRPr lang="ru-RU"/>
          </a:p>
        </p:txBody>
      </p:sp>
    </p:spTree>
    <p:extLst>
      <p:ext uri="{BB962C8B-B14F-4D97-AF65-F5344CB8AC3E}">
        <p14:creationId xmlns:p14="http://schemas.microsoft.com/office/powerpoint/2010/main" xmlns="" val="1326982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Картофелехранилища бывают двух </a:t>
            </a:r>
            <a:r>
              <a:rPr lang="ru-RU" smtClean="0"/>
              <a:t>типов – </a:t>
            </a:r>
            <a:r>
              <a:rPr lang="ru-RU" dirty="0" smtClean="0"/>
              <a:t>для хранения клубней навалом (со специальными </a:t>
            </a:r>
            <a:r>
              <a:rPr lang="ru-RU" sz="1200" b="0" kern="1200" baseline="0" dirty="0" smtClean="0">
                <a:solidFill>
                  <a:schemeClr val="tx1"/>
                </a:solidFill>
                <a:latin typeface="+mn-lt"/>
                <a:ea typeface="+mn-ea"/>
                <a:cs typeface="+mn-cs"/>
              </a:rPr>
              <a:t>вентиляционными каналами и неизолированными секциями, создаваемыми перегородками ) </a:t>
            </a:r>
            <a:r>
              <a:rPr lang="ru-RU" dirty="0" smtClean="0"/>
              <a:t>или</a:t>
            </a:r>
            <a:r>
              <a:rPr lang="ru-RU" baseline="0" dirty="0" smtClean="0"/>
              <a:t> для хранения клубней в контейнерах.</a:t>
            </a:r>
          </a:p>
          <a:p>
            <a:r>
              <a:rPr lang="ru-RU" baseline="0" dirty="0" smtClean="0"/>
              <a:t>За период хранения 1000 т картофеля выделяет более 700 л воды и много тепла, которые необходимо удалять вентилированием.</a:t>
            </a:r>
          </a:p>
          <a:p>
            <a:r>
              <a:rPr lang="ru-RU" baseline="0" dirty="0" smtClean="0"/>
              <a:t>В хранилищах устанавливают радиальные или осевые вентиляторы и проводят вентиляционные каналы.</a:t>
            </a:r>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29</a:t>
            </a:fld>
            <a:endParaRPr lang="ru-RU"/>
          </a:p>
        </p:txBody>
      </p:sp>
    </p:spTree>
    <p:extLst>
      <p:ext uri="{BB962C8B-B14F-4D97-AF65-F5344CB8AC3E}">
        <p14:creationId xmlns:p14="http://schemas.microsoft.com/office/powerpoint/2010/main" xmlns="" val="2142588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Технологическая операция выгрузки картофеля из хранилища при бестарном хранении состоит из двух </a:t>
            </a:r>
            <a:r>
              <a:rPr lang="ru-RU" smtClean="0"/>
              <a:t>этапов – </a:t>
            </a:r>
            <a:r>
              <a:rPr lang="ru-RU" dirty="0" smtClean="0"/>
              <a:t>забора продукта</a:t>
            </a:r>
            <a:r>
              <a:rPr lang="ru-RU" baseline="0" dirty="0" smtClean="0"/>
              <a:t> из бурта и его транспортирования. Для забора клубней из общей массы насыпи, которая в результате длительного хранения может быть более связанной из-за появления ростков, используются машины подборщики со специальными рабочими органами. Рабочие органы </a:t>
            </a:r>
            <a:r>
              <a:rPr lang="ru-RU" baseline="0" dirty="0" err="1" smtClean="0"/>
              <a:t>носкового</a:t>
            </a:r>
            <a:r>
              <a:rPr lang="ru-RU" baseline="0" dirty="0" smtClean="0"/>
              <a:t>, роторного или дискового типа забирают клубни с пола хранилища и подают на ленточный транспортер с наклоном до 20</a:t>
            </a:r>
            <a:r>
              <a:rPr lang="ru-RU" baseline="0" dirty="0" smtClean="0">
                <a:sym typeface="Symbol"/>
              </a:rPr>
              <a:t>.</a:t>
            </a:r>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30</a:t>
            </a:fld>
            <a:endParaRPr lang="ru-RU"/>
          </a:p>
        </p:txBody>
      </p:sp>
    </p:spTree>
    <p:extLst>
      <p:ext uri="{BB962C8B-B14F-4D97-AF65-F5344CB8AC3E}">
        <p14:creationId xmlns:p14="http://schemas.microsoft.com/office/powerpoint/2010/main" xmlns="" val="170811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i="0" kern="1200" dirty="0" smtClean="0">
                <a:solidFill>
                  <a:schemeClr val="tx1"/>
                </a:solidFill>
                <a:latin typeface="+mn-lt"/>
                <a:ea typeface="+mn-ea"/>
                <a:cs typeface="+mn-cs"/>
              </a:rPr>
              <a:t>Картофель убирают картофелекопателями и комбайнами.</a:t>
            </a:r>
          </a:p>
          <a:p>
            <a:r>
              <a:rPr lang="ru-RU" sz="1200" i="0" kern="1200" dirty="0" smtClean="0">
                <a:solidFill>
                  <a:schemeClr val="tx1"/>
                </a:solidFill>
                <a:latin typeface="+mn-lt"/>
                <a:ea typeface="+mn-ea"/>
                <a:cs typeface="+mn-cs"/>
              </a:rPr>
              <a:t>Картофелекопатели извлекают клубни из почвы и укладывают их на поверхность поля в валок. Подбирают клубни вручную, что связано с большими затратами труда.</a:t>
            </a:r>
          </a:p>
          <a:p>
            <a:r>
              <a:rPr lang="ru-RU" sz="1200" i="0" kern="1200" dirty="0" smtClean="0">
                <a:solidFill>
                  <a:schemeClr val="tx1"/>
                </a:solidFill>
                <a:latin typeface="+mn-lt"/>
                <a:ea typeface="+mn-ea"/>
                <a:cs typeface="+mn-cs"/>
              </a:rPr>
              <a:t>При прямом </a:t>
            </a:r>
            <a:r>
              <a:rPr lang="ru-RU" sz="1200" i="0" kern="1200" dirty="0" err="1" smtClean="0">
                <a:solidFill>
                  <a:schemeClr val="tx1"/>
                </a:solidFill>
                <a:latin typeface="+mn-lt"/>
                <a:ea typeface="+mn-ea"/>
                <a:cs typeface="+mn-cs"/>
              </a:rPr>
              <a:t>комбайнировании</a:t>
            </a:r>
            <a:r>
              <a:rPr lang="ru-RU" sz="1200" i="0" kern="1200" dirty="0" smtClean="0">
                <a:solidFill>
                  <a:schemeClr val="tx1"/>
                </a:solidFill>
                <a:latin typeface="+mn-lt"/>
                <a:ea typeface="+mn-ea"/>
                <a:cs typeface="+mn-cs"/>
              </a:rPr>
              <a:t> комбайн выкапывает клубни, отделяя их от почвы и ботвы, собирает в бункер и выгружает в рядом движущийся транспорт. Собранный картофель отвозят на картофелесортировальный пункт.</a:t>
            </a:r>
          </a:p>
          <a:p>
            <a:r>
              <a:rPr lang="ru-RU" sz="1200" i="0" kern="1200" dirty="0" smtClean="0">
                <a:solidFill>
                  <a:schemeClr val="tx1"/>
                </a:solidFill>
                <a:latin typeface="+mn-lt"/>
                <a:ea typeface="+mn-ea"/>
                <a:cs typeface="+mn-cs"/>
              </a:rPr>
              <a:t>Для поточной уборки и послеуборочной обработки картофеля применяют технологические комплексы машин, включающие в себя ботвоуборочные машины, копатели, комбайны, сортировальные пункты. Ботву убирают ротационной </a:t>
            </a:r>
            <a:r>
              <a:rPr lang="ru-RU" sz="1200" i="0" kern="1200" dirty="0" err="1" smtClean="0">
                <a:solidFill>
                  <a:schemeClr val="tx1"/>
                </a:solidFill>
                <a:latin typeface="+mn-lt"/>
                <a:ea typeface="+mn-ea"/>
                <a:cs typeface="+mn-cs"/>
              </a:rPr>
              <a:t>косилкой-измельчителем</a:t>
            </a:r>
            <a:r>
              <a:rPr lang="ru-RU" sz="1200" i="0" kern="1200" dirty="0" smtClean="0">
                <a:solidFill>
                  <a:schemeClr val="tx1"/>
                </a:solidFill>
                <a:latin typeface="+mn-lt"/>
                <a:ea typeface="+mn-ea"/>
                <a:cs typeface="+mn-cs"/>
              </a:rPr>
              <a:t> КИР-1,5Б или </a:t>
            </a:r>
            <a:r>
              <a:rPr lang="ru-RU" sz="1200" i="0" kern="1200" dirty="0" err="1" smtClean="0">
                <a:solidFill>
                  <a:schemeClr val="tx1"/>
                </a:solidFill>
                <a:latin typeface="+mn-lt"/>
                <a:ea typeface="+mn-ea"/>
                <a:cs typeface="+mn-cs"/>
              </a:rPr>
              <a:t>ботводробителями</a:t>
            </a:r>
            <a:r>
              <a:rPr lang="ru-RU" sz="1200" i="0" kern="1200" dirty="0" smtClean="0">
                <a:solidFill>
                  <a:schemeClr val="tx1"/>
                </a:solidFill>
                <a:latin typeface="+mn-lt"/>
                <a:ea typeface="+mn-ea"/>
                <a:cs typeface="+mn-cs"/>
              </a:rPr>
              <a:t> БД-4, БД-6 и УМВК-1,4.</a:t>
            </a:r>
            <a:endParaRPr lang="ru-RU" i="0"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4</a:t>
            </a:fld>
            <a:endParaRPr lang="ru-RU"/>
          </a:p>
        </p:txBody>
      </p:sp>
    </p:spTree>
    <p:extLst>
      <p:ext uri="{BB962C8B-B14F-4D97-AF65-F5344CB8AC3E}">
        <p14:creationId xmlns:p14="http://schemas.microsoft.com/office/powerpoint/2010/main" xmlns="" val="3857341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На этом плакате показаны картофелеуборочные комбайны фирмы </a:t>
            </a:r>
            <a:r>
              <a:rPr lang="en-US" dirty="0" err="1" smtClean="0"/>
              <a:t>Grimme</a:t>
            </a:r>
            <a:r>
              <a:rPr lang="ru-RU" baseline="0" dirty="0" smtClean="0"/>
              <a:t> </a:t>
            </a:r>
            <a:r>
              <a:rPr lang="en-US" baseline="0" dirty="0" smtClean="0"/>
              <a:t>DR-1500.</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5</a:t>
            </a:fld>
            <a:endParaRPr lang="ru-RU"/>
          </a:p>
        </p:txBody>
      </p:sp>
    </p:spTree>
    <p:extLst>
      <p:ext uri="{BB962C8B-B14F-4D97-AF65-F5344CB8AC3E}">
        <p14:creationId xmlns:p14="http://schemas.microsoft.com/office/powerpoint/2010/main" xmlns="" val="265502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Основными рабочими органами картофелеуборочных и других </a:t>
            </a:r>
            <a:r>
              <a:rPr lang="ru-RU" dirty="0" err="1" smtClean="0"/>
              <a:t>клубнеуборочных</a:t>
            </a:r>
            <a:r>
              <a:rPr lang="ru-RU" dirty="0" smtClean="0"/>
              <a:t> машин являются:</a:t>
            </a:r>
          </a:p>
          <a:p>
            <a:pPr marL="228600" indent="-228600">
              <a:buAutoNum type="arabicPeriod"/>
            </a:pPr>
            <a:r>
              <a:rPr lang="ru-RU" b="1" dirty="0" smtClean="0"/>
              <a:t>Подкапывающие устройства</a:t>
            </a:r>
            <a:r>
              <a:rPr lang="ru-RU" b="1" baseline="0" dirty="0" smtClean="0"/>
              <a:t> </a:t>
            </a:r>
            <a:r>
              <a:rPr lang="ru-RU" baseline="0" dirty="0" smtClean="0"/>
              <a:t>– </a:t>
            </a:r>
            <a:r>
              <a:rPr lang="ru-RU" baseline="0" dirty="0" err="1" smtClean="0"/>
              <a:t>лемехи</a:t>
            </a:r>
            <a:r>
              <a:rPr lang="ru-RU" baseline="0" dirty="0" smtClean="0"/>
              <a:t> и диски.</a:t>
            </a:r>
            <a:endParaRPr lang="ru-RU" dirty="0" smtClean="0"/>
          </a:p>
          <a:p>
            <a:pPr marL="228600" indent="-228600">
              <a:buAutoNum type="arabicPeriod"/>
            </a:pPr>
            <a:r>
              <a:rPr lang="ru-RU" b="1" dirty="0" smtClean="0"/>
              <a:t>Сепарирующие устройства </a:t>
            </a:r>
            <a:r>
              <a:rPr lang="ru-RU" dirty="0" smtClean="0"/>
              <a:t>– прутковые элеваторы, грохоты, сепараторы.</a:t>
            </a:r>
          </a:p>
          <a:p>
            <a:pPr marL="228600" indent="-228600">
              <a:buAutoNum type="arabicPeriod"/>
            </a:pPr>
            <a:r>
              <a:rPr lang="ru-RU" b="1" dirty="0" smtClean="0"/>
              <a:t>Устройства для разрушения комков</a:t>
            </a:r>
            <a:r>
              <a:rPr lang="ru-RU" dirty="0" smtClean="0"/>
              <a:t>, отрыва клубней и удаления примесей – </a:t>
            </a:r>
            <a:r>
              <a:rPr lang="ru-RU" dirty="0" err="1" smtClean="0"/>
              <a:t>комкодавители</a:t>
            </a:r>
            <a:r>
              <a:rPr lang="ru-RU" dirty="0" smtClean="0"/>
              <a:t>, горки и переборочные столы.</a:t>
            </a:r>
          </a:p>
          <a:p>
            <a:pPr marL="228600" indent="-228600">
              <a:buNone/>
            </a:pPr>
            <a:endParaRPr lang="ru-RU" dirty="0" smtClean="0"/>
          </a:p>
          <a:p>
            <a:pPr marL="228600" indent="-228600">
              <a:buNone/>
            </a:pPr>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6</a:t>
            </a:fld>
            <a:endParaRPr lang="ru-RU"/>
          </a:p>
        </p:txBody>
      </p:sp>
    </p:spTree>
    <p:extLst>
      <p:ext uri="{BB962C8B-B14F-4D97-AF65-F5344CB8AC3E}">
        <p14:creationId xmlns:p14="http://schemas.microsoft.com/office/powerpoint/2010/main" xmlns="" val="2254356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Выкапывающие устройства предназначены для выкапывания и разрыхления клубненосного слоя, его подъема и подачи на последующие сепарирующие рабочие органы. Подкапывающие рабочие органы должны обеспечить захват всех клубней (допускаются потери не более 2%) с минимальной подачей примесей, не травмировать клубни и интенсивно разрыхлять пласт почвы. В машинах</a:t>
            </a:r>
            <a:r>
              <a:rPr lang="ru-RU" baseline="0" dirty="0" smtClean="0"/>
              <a:t> для уборки </a:t>
            </a:r>
            <a:r>
              <a:rPr lang="ru-RU" baseline="0" dirty="0" err="1" smtClean="0"/>
              <a:t>корнеклубнеплодов</a:t>
            </a:r>
            <a:r>
              <a:rPr lang="ru-RU" baseline="0" dirty="0" smtClean="0"/>
              <a:t> применяют </a:t>
            </a:r>
            <a:r>
              <a:rPr lang="ru-RU" i="1" baseline="0" dirty="0" smtClean="0"/>
              <a:t>пассивные, активные, дисковые и комбинированные </a:t>
            </a:r>
            <a:r>
              <a:rPr lang="ru-RU" baseline="0" dirty="0" smtClean="0"/>
              <a:t>подкапывающие устройства.</a:t>
            </a:r>
          </a:p>
          <a:p>
            <a:r>
              <a:rPr lang="ru-RU" b="1" baseline="0" dirty="0" smtClean="0"/>
              <a:t>Пассивные устройства</a:t>
            </a:r>
            <a:r>
              <a:rPr lang="ru-RU" baseline="0" dirty="0" smtClean="0"/>
              <a:t> выполняют в виде сплошных или секционных плоских лемехов. Они просты по устройству, но при их работе требуются большие затраты энергии. При увеличении скорости движения почва сгруживается. Пласт разваливается в стороны, вызывая повреждения клубней. Секционные рабочие органы меньше залипают на влажной почве и частично сепарируют пласт.</a:t>
            </a:r>
          </a:p>
          <a:p>
            <a:r>
              <a:rPr lang="ru-RU" b="1" baseline="0" dirty="0" smtClean="0"/>
              <a:t>Активные выкапывающие устройства</a:t>
            </a:r>
            <a:r>
              <a:rPr lang="ru-RU" baseline="0" dirty="0" smtClean="0"/>
              <a:t> бывают лемешные и дисковые. Активные плоские </a:t>
            </a:r>
            <a:r>
              <a:rPr lang="ru-RU" baseline="0" dirty="0" err="1" smtClean="0"/>
              <a:t>лемехи</a:t>
            </a:r>
            <a:r>
              <a:rPr lang="ru-RU" baseline="0" dirty="0" smtClean="0"/>
              <a:t> соединены с рамой машины шарнирно и совершают колебательные движения. Колеблющиеся </a:t>
            </a:r>
            <a:r>
              <a:rPr lang="ru-RU" baseline="0" dirty="0" err="1" smtClean="0"/>
              <a:t>лемехи</a:t>
            </a:r>
            <a:r>
              <a:rPr lang="ru-RU" baseline="0" dirty="0" smtClean="0"/>
              <a:t> менее энергоемки, чем пассивные и меньше забиваются растительными остатками.</a:t>
            </a:r>
          </a:p>
          <a:p>
            <a:r>
              <a:rPr lang="ru-RU" b="1" baseline="0" dirty="0" smtClean="0"/>
              <a:t>Дисковые устройства</a:t>
            </a:r>
            <a:r>
              <a:rPr lang="ru-RU" baseline="0" dirty="0" smtClean="0"/>
              <a:t> применяют вместе с шнеками и битерами, которые дополнительно рыхлят пласт почвы.</a:t>
            </a:r>
          </a:p>
          <a:p>
            <a:r>
              <a:rPr lang="ru-RU" b="1" baseline="0" dirty="0" smtClean="0"/>
              <a:t>Комбинированные устройства </a:t>
            </a:r>
            <a:r>
              <a:rPr lang="ru-RU" baseline="0" dirty="0" smtClean="0"/>
              <a:t>включают подвижные и неподвижные части, которые интенсивно рыхлят пласт.</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7</a:t>
            </a:fld>
            <a:endParaRPr lang="ru-RU"/>
          </a:p>
        </p:txBody>
      </p:sp>
    </p:spTree>
    <p:extLst>
      <p:ext uri="{BB962C8B-B14F-4D97-AF65-F5344CB8AC3E}">
        <p14:creationId xmlns:p14="http://schemas.microsoft.com/office/powerpoint/2010/main" xmlns="" val="312340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ru-RU" sz="1200" b="1" kern="1200" dirty="0" smtClean="0">
                <a:solidFill>
                  <a:schemeClr val="tx1"/>
                </a:solidFill>
                <a:latin typeface="+mn-lt"/>
                <a:ea typeface="+mn-ea"/>
                <a:cs typeface="+mn-cs"/>
              </a:rPr>
              <a:t>КАРТОФЕЛЕКОПАТЕЛИ </a:t>
            </a:r>
            <a:r>
              <a:rPr lang="ru-RU" sz="1200" i="0" kern="1200" dirty="0" smtClean="0">
                <a:solidFill>
                  <a:schemeClr val="tx1"/>
                </a:solidFill>
                <a:latin typeface="+mn-lt"/>
                <a:ea typeface="+mn-ea"/>
                <a:cs typeface="+mn-cs"/>
              </a:rPr>
              <a:t>(</a:t>
            </a:r>
            <a:r>
              <a:rPr lang="ru-RU" sz="1200" b="0" i="0" kern="1200" dirty="0" smtClean="0">
                <a:solidFill>
                  <a:schemeClr val="tx1"/>
                </a:solidFill>
                <a:latin typeface="+mn-lt"/>
                <a:ea typeface="+mn-ea"/>
                <a:cs typeface="+mn-cs"/>
              </a:rPr>
              <a:t>рис.</a:t>
            </a:r>
            <a:r>
              <a:rPr lang="ru-RU" sz="1200" kern="1200" dirty="0" smtClean="0">
                <a:solidFill>
                  <a:schemeClr val="tx1"/>
                </a:solidFill>
                <a:latin typeface="+mn-lt"/>
                <a:ea typeface="+mn-ea"/>
                <a:cs typeface="+mn-cs"/>
              </a:rPr>
              <a:t>) </a:t>
            </a:r>
            <a:r>
              <a:rPr lang="ru-RU" sz="1200" i="0" kern="1200" dirty="0" smtClean="0">
                <a:solidFill>
                  <a:schemeClr val="tx1"/>
                </a:solidFill>
                <a:latin typeface="+mn-lt"/>
                <a:ea typeface="+mn-ea"/>
                <a:cs typeface="+mn-cs"/>
              </a:rPr>
              <a:t>подкапывают рядки картофеля на глубину залегания клубней, размельчают клубненосный пласт почвы встряхиванием, растяжением, ударом или сжатием его, отсеивают мелкие фракции почвы и укладывают клубни на поверхность поля в валок.</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Элеваторный полунавесной картофелекопатель КСТ-1,4 </a:t>
            </a:r>
            <a:r>
              <a:rPr lang="ru-RU" sz="1200" i="0" kern="1200" dirty="0" smtClean="0">
                <a:solidFill>
                  <a:schemeClr val="tx1"/>
                </a:solidFill>
                <a:latin typeface="+mn-lt"/>
                <a:ea typeface="+mn-ea"/>
                <a:cs typeface="+mn-cs"/>
              </a:rPr>
              <a:t>снабжен активными лемехами 5</a:t>
            </a:r>
            <a:r>
              <a:rPr lang="ru-RU" sz="1200" b="1" kern="1200" dirty="0" smtClean="0">
                <a:solidFill>
                  <a:schemeClr val="tx1"/>
                </a:solidFill>
                <a:latin typeface="+mn-lt"/>
                <a:ea typeface="+mn-ea"/>
                <a:cs typeface="+mn-cs"/>
              </a:rPr>
              <a:t>, </a:t>
            </a:r>
            <a:r>
              <a:rPr lang="ru-RU" sz="1200" i="0" kern="1200" dirty="0" smtClean="0">
                <a:solidFill>
                  <a:schemeClr val="tx1"/>
                </a:solidFill>
                <a:latin typeface="+mn-lt"/>
                <a:ea typeface="+mn-ea"/>
                <a:cs typeface="+mn-cs"/>
              </a:rPr>
              <a:t>скоростным </a:t>
            </a:r>
            <a:r>
              <a:rPr lang="ru-RU" sz="1200" kern="1200" dirty="0" smtClean="0">
                <a:solidFill>
                  <a:schemeClr val="tx1"/>
                </a:solidFill>
                <a:latin typeface="+mn-lt"/>
                <a:ea typeface="+mn-ea"/>
                <a:cs typeface="+mn-cs"/>
              </a:rPr>
              <a:t>6, </a:t>
            </a:r>
            <a:r>
              <a:rPr lang="ru-RU" sz="1200" i="0" kern="1200" dirty="0" smtClean="0">
                <a:solidFill>
                  <a:schemeClr val="tx1"/>
                </a:solidFill>
                <a:latin typeface="+mn-lt"/>
                <a:ea typeface="+mn-ea"/>
                <a:cs typeface="+mn-cs"/>
              </a:rPr>
              <a:t>основным </a:t>
            </a:r>
            <a:r>
              <a:rPr lang="ru-RU" sz="1200" kern="1200" dirty="0" smtClean="0">
                <a:solidFill>
                  <a:schemeClr val="tx1"/>
                </a:solidFill>
                <a:latin typeface="+mn-lt"/>
                <a:ea typeface="+mn-ea"/>
                <a:cs typeface="+mn-cs"/>
              </a:rPr>
              <a:t>8 </a:t>
            </a:r>
            <a:r>
              <a:rPr lang="ru-RU" sz="1200" i="0" kern="1200" dirty="0" smtClean="0">
                <a:solidFill>
                  <a:schemeClr val="tx1"/>
                </a:solidFill>
                <a:latin typeface="+mn-lt"/>
                <a:ea typeface="+mn-ea"/>
                <a:cs typeface="+mn-cs"/>
              </a:rPr>
              <a:t>и каскадным </a:t>
            </a:r>
            <a:r>
              <a:rPr lang="ru-RU" sz="1200" kern="1200" dirty="0" smtClean="0">
                <a:solidFill>
                  <a:schemeClr val="tx1"/>
                </a:solidFill>
                <a:latin typeface="+mn-lt"/>
                <a:ea typeface="+mn-ea"/>
                <a:cs typeface="+mn-cs"/>
              </a:rPr>
              <a:t>10 </a:t>
            </a:r>
            <a:r>
              <a:rPr lang="ru-RU" sz="1200" i="0" kern="1200" dirty="0" smtClean="0">
                <a:solidFill>
                  <a:schemeClr val="tx1"/>
                </a:solidFill>
                <a:latin typeface="+mn-lt"/>
                <a:ea typeface="+mn-ea"/>
                <a:cs typeface="+mn-cs"/>
              </a:rPr>
              <a:t>элеваторами, ходовыми </a:t>
            </a:r>
            <a:r>
              <a:rPr lang="ru-RU" sz="1200" kern="1200" dirty="0" smtClean="0">
                <a:solidFill>
                  <a:schemeClr val="tx1"/>
                </a:solidFill>
                <a:latin typeface="+mn-lt"/>
                <a:ea typeface="+mn-ea"/>
                <a:cs typeface="+mn-cs"/>
              </a:rPr>
              <a:t>9 </a:t>
            </a:r>
            <a:r>
              <a:rPr lang="ru-RU" sz="1200" i="0" kern="1200" dirty="0" smtClean="0">
                <a:solidFill>
                  <a:schemeClr val="tx1"/>
                </a:solidFill>
                <a:latin typeface="+mn-lt"/>
                <a:ea typeface="+mn-ea"/>
                <a:cs typeface="+mn-cs"/>
              </a:rPr>
              <a:t>и опорными </a:t>
            </a:r>
            <a:r>
              <a:rPr lang="ru-RU" sz="1200" kern="1200" dirty="0" smtClean="0">
                <a:solidFill>
                  <a:schemeClr val="tx1"/>
                </a:solidFill>
                <a:latin typeface="+mn-lt"/>
                <a:ea typeface="+mn-ea"/>
                <a:cs typeface="+mn-cs"/>
              </a:rPr>
              <a:t>3 </a:t>
            </a:r>
            <a:r>
              <a:rPr lang="ru-RU" sz="1200" i="0" kern="1200" dirty="0" smtClean="0">
                <a:solidFill>
                  <a:schemeClr val="tx1"/>
                </a:solidFill>
                <a:latin typeface="+mn-lt"/>
                <a:ea typeface="+mn-ea"/>
                <a:cs typeface="+mn-cs"/>
              </a:rPr>
              <a:t>колесами. Глубину хода лемехов до 25 см регулируют винтовым механизмом </a:t>
            </a:r>
            <a:r>
              <a:rPr lang="ru-RU" sz="1200" kern="1200" dirty="0" smtClean="0">
                <a:solidFill>
                  <a:schemeClr val="tx1"/>
                </a:solidFill>
                <a:latin typeface="+mn-lt"/>
                <a:ea typeface="+mn-ea"/>
                <a:cs typeface="+mn-cs"/>
              </a:rPr>
              <a:t>4.</a:t>
            </a:r>
          </a:p>
          <a:p>
            <a:r>
              <a:rPr lang="ru-RU" sz="1200" i="0" kern="1200" dirty="0" smtClean="0">
                <a:solidFill>
                  <a:schemeClr val="tx1"/>
                </a:solidFill>
                <a:latin typeface="+mn-lt"/>
                <a:ea typeface="+mn-ea"/>
                <a:cs typeface="+mn-cs"/>
              </a:rPr>
              <a:t>Элеваторы </a:t>
            </a:r>
            <a:r>
              <a:rPr lang="ru-RU" sz="1200" kern="1200" dirty="0" smtClean="0">
                <a:solidFill>
                  <a:schemeClr val="tx1"/>
                </a:solidFill>
                <a:latin typeface="+mn-lt"/>
                <a:ea typeface="+mn-ea"/>
                <a:cs typeface="+mn-cs"/>
              </a:rPr>
              <a:t>6, 8 </a:t>
            </a:r>
            <a:r>
              <a:rPr lang="ru-RU" sz="1200" i="0" kern="1200" dirty="0" smtClean="0">
                <a:solidFill>
                  <a:schemeClr val="tx1"/>
                </a:solidFill>
                <a:latin typeface="+mn-lt"/>
                <a:ea typeface="+mn-ea"/>
                <a:cs typeface="+mn-cs"/>
              </a:rPr>
              <a:t>и </a:t>
            </a:r>
            <a:r>
              <a:rPr lang="ru-RU" sz="1200" kern="1200" dirty="0" smtClean="0">
                <a:solidFill>
                  <a:schemeClr val="tx1"/>
                </a:solidFill>
                <a:latin typeface="+mn-lt"/>
                <a:ea typeface="+mn-ea"/>
                <a:cs typeface="+mn-cs"/>
              </a:rPr>
              <a:t>10, </a:t>
            </a:r>
            <a:r>
              <a:rPr lang="ru-RU" sz="1200" i="0" kern="1200" dirty="0" smtClean="0">
                <a:solidFill>
                  <a:schemeClr val="tx1"/>
                </a:solidFill>
                <a:latin typeface="+mn-lt"/>
                <a:ea typeface="+mn-ea"/>
                <a:cs typeface="+mn-cs"/>
              </a:rPr>
              <a:t>предназначенные для перемещения и размельчения клубненосного пласта, отделения почвы от клубней и отсева ее, расположены один за другим с перепадом по высоте. Они представляют собой решетчатые полотна с замкнутым контуром, верхние (рабочие) ветви которых движутся от лемехов к выходу. Верхняя ветвь при движении встряхивается эллиптическими звездочками </a:t>
            </a:r>
            <a:r>
              <a:rPr lang="ru-RU" sz="1200" i="1" kern="1200" dirty="0" smtClean="0">
                <a:solidFill>
                  <a:schemeClr val="tx1"/>
                </a:solidFill>
                <a:latin typeface="+mn-lt"/>
                <a:ea typeface="+mn-ea"/>
                <a:cs typeface="+mn-cs"/>
              </a:rPr>
              <a:t>7</a:t>
            </a:r>
            <a:r>
              <a:rPr lang="ru-RU" sz="1200" i="0"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i="0" kern="1200" dirty="0" smtClean="0">
                <a:solidFill>
                  <a:schemeClr val="tx1"/>
                </a:solidFill>
                <a:latin typeface="+mn-lt"/>
                <a:ea typeface="+mn-ea"/>
                <a:cs typeface="+mn-cs"/>
              </a:rPr>
              <a:t>Лемеха </a:t>
            </a:r>
            <a:r>
              <a:rPr lang="ru-RU" sz="1200" i="1" kern="1200" dirty="0" smtClean="0">
                <a:solidFill>
                  <a:schemeClr val="tx1"/>
                </a:solidFill>
                <a:latin typeface="+mn-lt"/>
                <a:ea typeface="+mn-ea"/>
                <a:cs typeface="+mn-cs"/>
              </a:rPr>
              <a:t>4</a:t>
            </a:r>
            <a:r>
              <a:rPr lang="ru-RU" sz="1200" kern="1200" dirty="0" smtClean="0">
                <a:solidFill>
                  <a:schemeClr val="tx1"/>
                </a:solidFill>
                <a:latin typeface="+mn-lt"/>
                <a:ea typeface="+mn-ea"/>
                <a:cs typeface="+mn-cs"/>
              </a:rPr>
              <a:t> </a:t>
            </a:r>
            <a:r>
              <a:rPr lang="ru-RU" sz="1200" i="0" kern="1200" dirty="0" smtClean="0">
                <a:solidFill>
                  <a:schemeClr val="tx1"/>
                </a:solidFill>
                <a:latin typeface="+mn-lt"/>
                <a:ea typeface="+mn-ea"/>
                <a:cs typeface="+mn-cs"/>
              </a:rPr>
              <a:t>закреплены на подвесках, шарнирно соединенных с рамой, и колеблются шатунами </a:t>
            </a:r>
            <a:r>
              <a:rPr lang="ru-RU" sz="1200" i="1" kern="1200" dirty="0" smtClean="0">
                <a:solidFill>
                  <a:schemeClr val="tx1"/>
                </a:solidFill>
                <a:latin typeface="+mn-lt"/>
                <a:ea typeface="+mn-ea"/>
                <a:cs typeface="+mn-cs"/>
              </a:rPr>
              <a:t>3</a:t>
            </a:r>
            <a:r>
              <a:rPr lang="ru-RU" sz="1200" kern="1200" dirty="0" smtClean="0">
                <a:solidFill>
                  <a:schemeClr val="tx1"/>
                </a:solidFill>
                <a:latin typeface="+mn-lt"/>
                <a:ea typeface="+mn-ea"/>
                <a:cs typeface="+mn-cs"/>
              </a:rPr>
              <a:t> </a:t>
            </a:r>
            <a:r>
              <a:rPr lang="ru-RU" sz="1200" i="0" kern="1200" dirty="0" smtClean="0">
                <a:solidFill>
                  <a:schemeClr val="tx1"/>
                </a:solidFill>
                <a:latin typeface="+mn-lt"/>
                <a:ea typeface="+mn-ea"/>
                <a:cs typeface="+mn-cs"/>
              </a:rPr>
              <a:t>с амплитудой 14 мм и частотой 8,3; 9,4 и 10,5 с</a:t>
            </a:r>
            <a:r>
              <a:rPr lang="ru-RU" sz="1200" i="0" kern="1200" baseline="30000" dirty="0" smtClean="0">
                <a:solidFill>
                  <a:schemeClr val="tx1"/>
                </a:solidFill>
                <a:latin typeface="+mn-lt"/>
                <a:ea typeface="+mn-ea"/>
                <a:cs typeface="+mn-cs"/>
              </a:rPr>
              <a:t>-1</a:t>
            </a:r>
            <a:r>
              <a:rPr lang="ru-RU" sz="1200" i="0" kern="1200" dirty="0" smtClean="0">
                <a:solidFill>
                  <a:schemeClr val="tx1"/>
                </a:solidFill>
                <a:latin typeface="+mn-lt"/>
                <a:ea typeface="+mn-ea"/>
                <a:cs typeface="+mn-cs"/>
              </a:rPr>
              <a:t>. Частоту колебаний лемехов регулируют, заменяя звездочки на валу редуктора.</a:t>
            </a:r>
            <a:endParaRPr lang="ru-RU" sz="1200" kern="1200" dirty="0" smtClean="0">
              <a:solidFill>
                <a:schemeClr val="tx1"/>
              </a:solidFill>
              <a:latin typeface="+mn-lt"/>
              <a:ea typeface="+mn-ea"/>
              <a:cs typeface="+mn-cs"/>
            </a:endParaRPr>
          </a:p>
          <a:p>
            <a:r>
              <a:rPr lang="ru-RU" sz="1200" i="0" kern="1200" dirty="0" smtClean="0">
                <a:solidFill>
                  <a:schemeClr val="tx1"/>
                </a:solidFill>
                <a:latin typeface="+mn-lt"/>
                <a:ea typeface="+mn-ea"/>
                <a:cs typeface="+mn-cs"/>
              </a:rPr>
              <a:t>Колеблющиеся лемеха хорошо крошат пласт, меньше залипают почвой, исключают </a:t>
            </a:r>
            <a:r>
              <a:rPr lang="ru-RU" sz="1200" i="0" kern="1200" dirty="0" err="1" smtClean="0">
                <a:solidFill>
                  <a:schemeClr val="tx1"/>
                </a:solidFill>
                <a:latin typeface="+mn-lt"/>
                <a:ea typeface="+mn-ea"/>
                <a:cs typeface="+mn-cs"/>
              </a:rPr>
              <a:t>сгруживание</a:t>
            </a:r>
            <a:r>
              <a:rPr lang="ru-RU" sz="1200" i="0" kern="1200" dirty="0" smtClean="0">
                <a:solidFill>
                  <a:schemeClr val="tx1"/>
                </a:solidFill>
                <a:latin typeface="+mn-lt"/>
                <a:ea typeface="+mn-ea"/>
                <a:cs typeface="+mn-cs"/>
              </a:rPr>
              <a:t> почвы и растительной массы перед элеватором, снижают тяговое сопротивление копателя. Поэтому КСТ-1,4 можно использовать для уборки картофеля на тяжелых почвах влажностью до 27 %.</a:t>
            </a:r>
            <a:endParaRPr lang="ru-RU" sz="1200" kern="1200" dirty="0" smtClean="0">
              <a:solidFill>
                <a:schemeClr val="tx1"/>
              </a:solidFill>
              <a:latin typeface="+mn-lt"/>
              <a:ea typeface="+mn-ea"/>
              <a:cs typeface="+mn-cs"/>
            </a:endParaRPr>
          </a:p>
          <a:p>
            <a:r>
              <a:rPr lang="ru-RU" sz="1200" i="0" kern="1200" dirty="0" smtClean="0">
                <a:solidFill>
                  <a:schemeClr val="tx1"/>
                </a:solidFill>
                <a:latin typeface="+mn-lt"/>
                <a:ea typeface="+mn-ea"/>
                <a:cs typeface="+mn-cs"/>
              </a:rPr>
              <a:t>Откидные пальцы </a:t>
            </a:r>
            <a:r>
              <a:rPr lang="ru-RU" sz="1200" kern="1200" dirty="0" smtClean="0">
                <a:solidFill>
                  <a:schemeClr val="tx1"/>
                </a:solidFill>
                <a:latin typeface="+mn-lt"/>
                <a:ea typeface="+mn-ea"/>
                <a:cs typeface="+mn-cs"/>
              </a:rPr>
              <a:t>5</a:t>
            </a:r>
            <a:r>
              <a:rPr lang="ru-RU" sz="1200" b="1" kern="1200" dirty="0" smtClean="0">
                <a:solidFill>
                  <a:schemeClr val="tx1"/>
                </a:solidFill>
                <a:latin typeface="+mn-lt"/>
                <a:ea typeface="+mn-ea"/>
                <a:cs typeface="+mn-cs"/>
              </a:rPr>
              <a:t>, </a:t>
            </a:r>
            <a:r>
              <a:rPr lang="ru-RU" sz="1200" i="0" kern="1200" dirty="0" smtClean="0">
                <a:solidFill>
                  <a:schemeClr val="tx1"/>
                </a:solidFill>
                <a:latin typeface="+mn-lt"/>
                <a:ea typeface="+mn-ea"/>
                <a:cs typeface="+mn-cs"/>
              </a:rPr>
              <a:t>установленные на лемехах, образуют решетку для просеивания почвы и предупреждают заклинивание камней между лемехом и элеватором. Камень </a:t>
            </a:r>
            <a:r>
              <a:rPr lang="ru-RU" sz="1200" i="1" kern="1200" dirty="0" smtClean="0">
                <a:solidFill>
                  <a:schemeClr val="tx1"/>
                </a:solidFill>
                <a:latin typeface="+mn-lt"/>
                <a:ea typeface="+mn-ea"/>
                <a:cs typeface="+mn-cs"/>
              </a:rPr>
              <a:t>11</a:t>
            </a:r>
            <a:r>
              <a:rPr lang="ru-RU" sz="1200" kern="1200" dirty="0" smtClean="0">
                <a:solidFill>
                  <a:schemeClr val="tx1"/>
                </a:solidFill>
                <a:latin typeface="+mn-lt"/>
                <a:ea typeface="+mn-ea"/>
                <a:cs typeface="+mn-cs"/>
              </a:rPr>
              <a:t>, </a:t>
            </a:r>
            <a:r>
              <a:rPr lang="ru-RU" sz="1200" i="0" kern="1200" dirty="0" smtClean="0">
                <a:solidFill>
                  <a:schemeClr val="tx1"/>
                </a:solidFill>
                <a:latin typeface="+mn-lt"/>
                <a:ea typeface="+mn-ea"/>
                <a:cs typeface="+mn-cs"/>
              </a:rPr>
              <a:t>захваченный с поля прутками элеватора, поднимает пальцы и забрасывается на полотно элеватора.</a:t>
            </a:r>
            <a:endParaRPr lang="ru-RU" sz="1200" kern="1200" dirty="0" smtClean="0">
              <a:solidFill>
                <a:schemeClr val="tx1"/>
              </a:solidFill>
              <a:latin typeface="+mn-lt"/>
              <a:ea typeface="+mn-ea"/>
              <a:cs typeface="+mn-cs"/>
            </a:endParaRPr>
          </a:p>
          <a:p>
            <a:r>
              <a:rPr lang="ru-RU" sz="1200" i="0" kern="1200" dirty="0" smtClean="0">
                <a:solidFill>
                  <a:schemeClr val="tx1"/>
                </a:solidFill>
                <a:latin typeface="+mn-lt"/>
                <a:ea typeface="+mn-ea"/>
                <a:cs typeface="+mn-cs"/>
              </a:rPr>
              <a:t>Полотно элеватора образовано прутками </a:t>
            </a:r>
            <a:r>
              <a:rPr lang="ru-RU" sz="1200" i="1" kern="1200" dirty="0" smtClean="0">
                <a:solidFill>
                  <a:schemeClr val="tx1"/>
                </a:solidFill>
                <a:latin typeface="+mn-lt"/>
                <a:ea typeface="+mn-ea"/>
                <a:cs typeface="+mn-cs"/>
              </a:rPr>
              <a:t>9</a:t>
            </a:r>
            <a:r>
              <a:rPr lang="ru-RU" sz="1200" kern="1200" dirty="0" smtClean="0">
                <a:solidFill>
                  <a:schemeClr val="tx1"/>
                </a:solidFill>
                <a:latin typeface="+mn-lt"/>
                <a:ea typeface="+mn-ea"/>
                <a:cs typeface="+mn-cs"/>
              </a:rPr>
              <a:t>, </a:t>
            </a:r>
            <a:r>
              <a:rPr lang="ru-RU" sz="1200" i="0" kern="1200" dirty="0" smtClean="0">
                <a:solidFill>
                  <a:schemeClr val="tx1"/>
                </a:solidFill>
                <a:latin typeface="+mn-lt"/>
                <a:ea typeface="+mn-ea"/>
                <a:cs typeface="+mn-cs"/>
              </a:rPr>
              <a:t>концы которых заделаны в звенья цепи </a:t>
            </a:r>
            <a:r>
              <a:rPr lang="ru-RU" sz="1200" kern="1200" dirty="0" smtClean="0">
                <a:solidFill>
                  <a:schemeClr val="tx1"/>
                </a:solidFill>
                <a:latin typeface="+mn-lt"/>
                <a:ea typeface="+mn-ea"/>
                <a:cs typeface="+mn-cs"/>
              </a:rPr>
              <a:t>6. </a:t>
            </a:r>
            <a:r>
              <a:rPr lang="ru-RU" sz="1200" i="0" kern="1200" dirty="0" smtClean="0">
                <a:solidFill>
                  <a:schemeClr val="tx1"/>
                </a:solidFill>
                <a:latin typeface="+mn-lt"/>
                <a:ea typeface="+mn-ea"/>
                <a:cs typeface="+mn-cs"/>
              </a:rPr>
              <a:t>Скоростной элеватор имеет три цепи, основной и каскадный - по две цепи, которыми полотно опирается на звездочки ведущего вала и опорные ролики </a:t>
            </a:r>
            <a:r>
              <a:rPr lang="ru-RU" sz="1200" i="1" kern="1200" dirty="0" smtClean="0">
                <a:solidFill>
                  <a:schemeClr val="tx1"/>
                </a:solidFill>
                <a:latin typeface="+mn-lt"/>
                <a:ea typeface="+mn-ea"/>
                <a:cs typeface="+mn-cs"/>
              </a:rPr>
              <a:t>7</a:t>
            </a:r>
            <a:r>
              <a:rPr lang="ru-RU" sz="1200" i="0" kern="1200" dirty="0" smtClean="0">
                <a:solidFill>
                  <a:schemeClr val="tx1"/>
                </a:solidFill>
                <a:latin typeface="+mn-lt"/>
                <a:ea typeface="+mn-ea"/>
                <a:cs typeface="+mn-cs"/>
              </a:rPr>
              <a:t>. Смежные прутки соединены планками и изогнуты в противоположные стороны, образуя карманы, предотвращающие скатывание клубней. Прутки каскадного элеватора покрыты резиной, что предохраняет клубни от повреждения.</a:t>
            </a:r>
            <a:endParaRPr lang="ru-RU" sz="1200" kern="1200" dirty="0" smtClean="0">
              <a:solidFill>
                <a:schemeClr val="tx1"/>
              </a:solidFill>
              <a:latin typeface="+mn-lt"/>
              <a:ea typeface="+mn-ea"/>
              <a:cs typeface="+mn-cs"/>
            </a:endParaRPr>
          </a:p>
          <a:p>
            <a:r>
              <a:rPr lang="ru-RU" sz="1200" i="0" kern="1200" dirty="0" smtClean="0">
                <a:solidFill>
                  <a:schemeClr val="tx1"/>
                </a:solidFill>
                <a:latin typeface="+mn-lt"/>
                <a:ea typeface="+mn-ea"/>
                <a:cs typeface="+mn-cs"/>
              </a:rPr>
              <a:t>Полотно первого элеватора движется с большей скоростью, чем копатель. Поэтому пласт, поступающий на него, растаскивается и интенсивно размельчается, что облегчает выделение клубней. Пласт, переходя с одного элеватора на другой, падает и дополнительно размельчается. Мелкая почва просевается между прутками, а клубни, </a:t>
            </a:r>
            <a:r>
              <a:rPr lang="ru-RU" sz="1200" i="0" kern="1200" dirty="0" err="1" smtClean="0">
                <a:solidFill>
                  <a:schemeClr val="tx1"/>
                </a:solidFill>
                <a:latin typeface="+mn-lt"/>
                <a:ea typeface="+mn-ea"/>
                <a:cs typeface="+mn-cs"/>
              </a:rPr>
              <a:t>неразрушенные</a:t>
            </a:r>
            <a:r>
              <a:rPr lang="ru-RU" sz="1200" i="0" kern="1200" dirty="0" smtClean="0">
                <a:solidFill>
                  <a:schemeClr val="tx1"/>
                </a:solidFill>
                <a:latin typeface="+mn-lt"/>
                <a:ea typeface="+mn-ea"/>
                <a:cs typeface="+mn-cs"/>
              </a:rPr>
              <a:t> комки и ботва сходят с каскадного элеватора в валок. Ширину валка регулируют, поворачивая щиток </a:t>
            </a:r>
            <a:r>
              <a:rPr lang="ru-RU" sz="1200" i="1" kern="1200" dirty="0" smtClean="0">
                <a:solidFill>
                  <a:schemeClr val="tx1"/>
                </a:solidFill>
                <a:latin typeface="+mn-lt"/>
                <a:ea typeface="+mn-ea"/>
                <a:cs typeface="+mn-cs"/>
              </a:rPr>
              <a:t>11</a:t>
            </a:r>
            <a:r>
              <a:rPr lang="ru-RU" sz="1200" b="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i="0" kern="1200" dirty="0" smtClean="0">
                <a:solidFill>
                  <a:schemeClr val="tx1"/>
                </a:solidFill>
                <a:latin typeface="+mn-lt"/>
                <a:ea typeface="+mn-ea"/>
                <a:cs typeface="+mn-cs"/>
              </a:rPr>
              <a:t>Ширина захвата копателя 1,4 м. Его </a:t>
            </a:r>
            <a:r>
              <a:rPr lang="ru-RU" sz="1200" i="0" kern="1200" dirty="0" err="1" smtClean="0">
                <a:solidFill>
                  <a:schemeClr val="tx1"/>
                </a:solidFill>
                <a:latin typeface="+mn-lt"/>
                <a:ea typeface="+mn-ea"/>
                <a:cs typeface="+mn-cs"/>
              </a:rPr>
              <a:t>агрегатируют</a:t>
            </a:r>
            <a:r>
              <a:rPr lang="ru-RU" sz="1200" i="0" kern="1200" dirty="0" smtClean="0">
                <a:solidFill>
                  <a:schemeClr val="tx1"/>
                </a:solidFill>
                <a:latin typeface="+mn-lt"/>
                <a:ea typeface="+mn-ea"/>
                <a:cs typeface="+mn-cs"/>
              </a:rPr>
              <a:t> с тракторами класса 1,4.</a:t>
            </a:r>
            <a:endParaRPr lang="ru-RU" sz="1200" kern="1200" dirty="0" smtClean="0">
              <a:solidFill>
                <a:schemeClr val="tx1"/>
              </a:solidFill>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8</a:t>
            </a:fld>
            <a:endParaRPr lang="ru-RU"/>
          </a:p>
        </p:txBody>
      </p:sp>
    </p:spTree>
    <p:extLst>
      <p:ext uri="{BB962C8B-B14F-4D97-AF65-F5344CB8AC3E}">
        <p14:creationId xmlns:p14="http://schemas.microsoft.com/office/powerpoint/2010/main" xmlns="" val="407936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На фото и рисунке показан</a:t>
            </a:r>
            <a:r>
              <a:rPr lang="ru-RU" baseline="0" dirty="0" smtClean="0"/>
              <a:t> общий вид и устройство навесного картофелекопателя КТН-2В.</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9</a:t>
            </a:fld>
            <a:endParaRPr lang="ru-RU"/>
          </a:p>
        </p:txBody>
      </p:sp>
    </p:spTree>
    <p:extLst>
      <p:ext uri="{BB962C8B-B14F-4D97-AF65-F5344CB8AC3E}">
        <p14:creationId xmlns:p14="http://schemas.microsoft.com/office/powerpoint/2010/main" xmlns="" val="72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Картофелеуборочная машина Z609 - двухрядная, полунавесная, элеваторная - предназначена для выкапывания картофеля одновременно из двух рядков.</a:t>
            </a:r>
          </a:p>
          <a:p>
            <a:r>
              <a:rPr lang="ru-RU" dirty="0" smtClean="0"/>
              <a:t>Машину можно использовать на почвах легких и средней связанности, на полях с небольшим количеством камней и сорняков, с засохшей или срезанной ботвой. Машина может работать на ровных участках и на склонах с углом не более 3%. </a:t>
            </a:r>
          </a:p>
          <a:p>
            <a:r>
              <a:rPr lang="ru-RU" dirty="0" smtClean="0"/>
              <a:t>Картофелекопатель Z609 навешивается на тракторы «Беларусь», выкапывает картофель, очищает клубни от почвы и укладывает их на поверхности поля полосой шириной около 80 см.</a:t>
            </a:r>
          </a:p>
          <a:p>
            <a:endParaRPr lang="ru-RU" dirty="0"/>
          </a:p>
        </p:txBody>
      </p:sp>
      <p:sp>
        <p:nvSpPr>
          <p:cNvPr id="4" name="Slide Number Placeholder 3"/>
          <p:cNvSpPr>
            <a:spLocks noGrp="1"/>
          </p:cNvSpPr>
          <p:nvPr>
            <p:ph type="sldNum" sz="quarter" idx="10"/>
          </p:nvPr>
        </p:nvSpPr>
        <p:spPr/>
        <p:txBody>
          <a:bodyPr/>
          <a:lstStyle/>
          <a:p>
            <a:fld id="{F0E4E999-E02D-4DF2-92BC-D94CD5660989}" type="slidenum">
              <a:rPr lang="ru-RU" smtClean="0"/>
              <a:pPr/>
              <a:t>10</a:t>
            </a:fld>
            <a:endParaRPr lang="ru-RU"/>
          </a:p>
        </p:txBody>
      </p:sp>
    </p:spTree>
    <p:extLst>
      <p:ext uri="{BB962C8B-B14F-4D97-AF65-F5344CB8AC3E}">
        <p14:creationId xmlns:p14="http://schemas.microsoft.com/office/powerpoint/2010/main" xmlns="" val="77648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13480FF-309B-42F5-9CD2-BE14F2574E56}"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E65B5E-080F-4301-AC6D-F5D728ABE34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8B8D81-DD8E-4D32-B3C0-68106880445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B624DF4-305E-43AD-9FF8-D916FCDDB2B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9ACFB4D-7830-4518-BDD9-2938489797B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2F406B-576A-47B3-A73E-8B32B65379B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A33038-D1B3-4548-A3E1-4ACD4739B33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CD95C9-41F6-452E-B5C8-EAEA1DBA1C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85B896-E84B-4A50-8375-5C68553C2E7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3705AF-0A8A-485A-8A4F-B333A94B0D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D9B08BC-6E46-4879-A942-7635652105B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B4BABF0-3F5F-4310-BB45-89DA6779DF3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ideo" Target="file:///C:\Users\Andrey\Documents\&#1055;&#1086;&#1095;&#1074;&#1086;&#1086;&#1073;&#1088;&#1072;&#1073;&#1072;&#1090;&#1099;&#1074;&#1072;&#1102;&#1097;&#1080;&#1077;%20&#1084;&#1072;&#1096;&#1080;&#1085;&#1099;\&#1051;&#1055;&#1047;\&#1050;&#1072;&#1088;&#1090;&#1086;&#1092;&#1077;&#1083;&#1100;\MTZ-82.Z-609.mp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4.jpe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8.jpe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dk1"/>
          </a:lnRef>
          <a:fillRef idx="2">
            <a:schemeClr val="dk1"/>
          </a:fillRef>
          <a:effectRef idx="1">
            <a:schemeClr val="dk1"/>
          </a:effectRef>
          <a:fontRef idx="minor">
            <a:schemeClr val="dk1"/>
          </a:fontRef>
        </p:style>
        <p:txBody>
          <a:bodyPr/>
          <a:lstStyle/>
          <a:p>
            <a:r>
              <a:rPr lang="ru-RU" sz="5400" b="1" dirty="0" smtClean="0">
                <a:solidFill>
                  <a:srgbClr val="FF0000"/>
                </a:solidFill>
              </a:rPr>
              <a:t>ОГАПОУ «БАМТ»</a:t>
            </a:r>
            <a:r>
              <a:rPr lang="ru-RU" sz="2800" b="1" dirty="0" smtClean="0">
                <a:solidFill>
                  <a:srgbClr val="00B050"/>
                </a:solidFill>
              </a:rPr>
              <a:t/>
            </a:r>
            <a:br>
              <a:rPr lang="ru-RU" sz="2800" b="1" dirty="0" smtClean="0">
                <a:solidFill>
                  <a:srgbClr val="00B050"/>
                </a:solidFill>
              </a:rPr>
            </a:br>
            <a:r>
              <a:rPr lang="ru-RU" sz="2800" b="1" dirty="0" smtClean="0">
                <a:latin typeface="Arial" charset="0"/>
              </a:rPr>
              <a:t> </a:t>
            </a:r>
            <a:r>
              <a:rPr lang="ru-RU" sz="4000" b="1" dirty="0" smtClean="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Машины</a:t>
            </a:r>
            <a:r>
              <a:rPr lang="en-US" sz="4000" b="1" dirty="0" smtClean="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US" sz="4000" b="1" dirty="0" smtClean="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ru-RU" sz="4000" b="1" dirty="0" smtClean="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для уборки и хранения картофеля</a:t>
            </a:r>
            <a:r>
              <a:rPr lang="ru-RU" sz="2800" b="1" dirty="0" smtClean="0">
                <a:solidFill>
                  <a:srgbClr val="00B050"/>
                </a:solidFill>
              </a:rPr>
              <a:t/>
            </a:r>
            <a:br>
              <a:rPr lang="ru-RU" sz="2800" b="1" dirty="0" smtClean="0">
                <a:solidFill>
                  <a:srgbClr val="00B050"/>
                </a:solidFill>
              </a:rPr>
            </a:br>
            <a:r>
              <a:rPr lang="ru-RU" sz="2800" dirty="0" smtClean="0"/>
              <a:t> </a:t>
            </a:r>
            <a:r>
              <a:rPr lang="ru-RU" sz="2800" b="1" dirty="0" smtClean="0">
                <a:solidFill>
                  <a:srgbClr val="7030A0"/>
                </a:solidFill>
              </a:rPr>
              <a:t>МДК 04.01 «</a:t>
            </a:r>
            <a:r>
              <a:rPr lang="ru-RU" sz="2800" b="1" i="1" dirty="0" smtClean="0">
                <a:solidFill>
                  <a:srgbClr val="7030A0"/>
                </a:solidFill>
              </a:rPr>
              <a:t>Освоение профессии рабочих 19205 Тракторист – машинист сельскохозяйственного производства</a:t>
            </a:r>
            <a:r>
              <a:rPr lang="ru-RU" sz="2800" b="1" dirty="0" smtClean="0">
                <a:solidFill>
                  <a:srgbClr val="7030A0"/>
                </a:solidFill>
              </a:rPr>
              <a:t>»</a:t>
            </a:r>
            <a:r>
              <a:rPr lang="ru-RU" sz="2800" dirty="0" smtClean="0"/>
              <a:t/>
            </a:r>
            <a:br>
              <a:rPr lang="ru-RU" sz="2800" dirty="0" smtClean="0"/>
            </a:br>
            <a:r>
              <a:rPr lang="ru-RU" sz="2800" b="1" dirty="0" smtClean="0">
                <a:solidFill>
                  <a:srgbClr val="FFFF00"/>
                </a:solidFill>
              </a:rPr>
              <a:t> Выполнил студент группы № 3 «Эксплуатация и ремонт сельскохозяйственной техники и оборудования»  </a:t>
            </a:r>
            <a:r>
              <a:rPr lang="ru-RU" sz="2800" b="1" dirty="0" smtClean="0">
                <a:solidFill>
                  <a:srgbClr val="002060"/>
                </a:solidFill>
              </a:rPr>
              <a:t/>
            </a:r>
            <a:br>
              <a:rPr lang="ru-RU" sz="2800" b="1" dirty="0" smtClean="0">
                <a:solidFill>
                  <a:srgbClr val="002060"/>
                </a:solidFill>
              </a:rPr>
            </a:br>
            <a:r>
              <a:rPr lang="ru-RU" sz="2800" b="1" dirty="0" err="1" smtClean="0">
                <a:solidFill>
                  <a:srgbClr val="002060"/>
                </a:solidFill>
              </a:rPr>
              <a:t>Трегубенко</a:t>
            </a:r>
            <a:r>
              <a:rPr lang="ru-RU" sz="2800" b="1" smtClean="0">
                <a:solidFill>
                  <a:srgbClr val="002060"/>
                </a:solidFill>
              </a:rPr>
              <a:t> Максим</a:t>
            </a: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Руководитель: </a:t>
            </a:r>
            <a:r>
              <a:rPr lang="ru-RU" sz="2800" b="1" dirty="0" err="1" smtClean="0">
                <a:solidFill>
                  <a:srgbClr val="002060"/>
                </a:solidFill>
              </a:rPr>
              <a:t>Понизенский</a:t>
            </a:r>
            <a:r>
              <a:rPr lang="ru-RU" sz="2800" b="1" dirty="0" smtClean="0">
                <a:solidFill>
                  <a:srgbClr val="002060"/>
                </a:solidFill>
              </a:rPr>
              <a:t> В.В.</a:t>
            </a:r>
            <a:endParaRPr lang="ru-RU"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2"/>
          <p:cNvPicPr>
            <a:picLocks noChangeAspect="1" noChangeArrowheads="1"/>
          </p:cNvPicPr>
          <p:nvPr/>
        </p:nvPicPr>
        <p:blipFill>
          <a:blip r:embed="rId3" cstate="print"/>
          <a:srcRect t="12636" b="10949"/>
          <a:stretch>
            <a:fillRect/>
          </a:stretch>
        </p:blipFill>
        <p:spPr bwMode="auto">
          <a:xfrm>
            <a:off x="4456023" y="3645024"/>
            <a:ext cx="4620665" cy="2942421"/>
          </a:xfrm>
          <a:prstGeom prst="rect">
            <a:avLst/>
          </a:prstGeom>
          <a:ln>
            <a:noFill/>
          </a:ln>
          <a:effectLst>
            <a:outerShdw blurRad="190500" algn="tl" rotWithShape="0">
              <a:srgbClr val="000000">
                <a:alpha val="70000"/>
              </a:srgbClr>
            </a:outerShdw>
          </a:effectLst>
        </p:spPr>
      </p:pic>
      <p:sp>
        <p:nvSpPr>
          <p:cNvPr id="4" name="Rectangle 2"/>
          <p:cNvSpPr>
            <a:spLocks noGrp="1" noChangeArrowheads="1"/>
          </p:cNvSpPr>
          <p:nvPr>
            <p:ph type="title"/>
          </p:nvPr>
        </p:nvSpPr>
        <p:spPr>
          <a:xfrm>
            <a:off x="683568" y="0"/>
            <a:ext cx="7772400" cy="548680"/>
          </a:xfrm>
        </p:spPr>
        <p:txBody>
          <a:bodyPr/>
          <a:lstStyle/>
          <a:p>
            <a:r>
              <a:rPr lang="ru-RU" sz="2800" b="1" cap="all" dirty="0" smtClean="0">
                <a:latin typeface="Arial" pitchFamily="34" charset="0"/>
                <a:cs typeface="Arial" pitchFamily="34" charset="0"/>
              </a:rPr>
              <a:t>4.1.3. </a:t>
            </a:r>
            <a:r>
              <a:rPr lang="ru-RU" sz="2800" b="1" cap="all" dirty="0" err="1" smtClean="0">
                <a:latin typeface="Arial" pitchFamily="34" charset="0"/>
                <a:cs typeface="Arial" pitchFamily="34" charset="0"/>
              </a:rPr>
              <a:t>картофелекопателЬ</a:t>
            </a:r>
            <a:r>
              <a:rPr lang="ru-RU" sz="2800" b="1" cap="all" dirty="0" smtClean="0">
                <a:latin typeface="Arial" pitchFamily="34" charset="0"/>
                <a:cs typeface="Arial" pitchFamily="34" charset="0"/>
              </a:rPr>
              <a:t> </a:t>
            </a:r>
            <a:r>
              <a:rPr lang="lt-LT" sz="2800" b="1" cap="all" dirty="0" smtClean="0">
                <a:solidFill>
                  <a:srgbClr val="FF0000"/>
                </a:solidFill>
                <a:latin typeface="Arial" pitchFamily="34" charset="0"/>
                <a:cs typeface="Arial" pitchFamily="34" charset="0"/>
              </a:rPr>
              <a:t>Z</a:t>
            </a:r>
            <a:r>
              <a:rPr lang="ru-RU" sz="2800" b="1" cap="all" dirty="0" smtClean="0">
                <a:solidFill>
                  <a:srgbClr val="FF0000"/>
                </a:solidFill>
                <a:latin typeface="Arial" pitchFamily="34" charset="0"/>
                <a:cs typeface="Arial" pitchFamily="34" charset="0"/>
              </a:rPr>
              <a:t> </a:t>
            </a:r>
            <a:r>
              <a:rPr lang="lt-LT" sz="2800" b="1" cap="all" dirty="0" smtClean="0">
                <a:solidFill>
                  <a:srgbClr val="FF0000"/>
                </a:solidFill>
                <a:latin typeface="Arial" pitchFamily="34" charset="0"/>
                <a:cs typeface="Arial" pitchFamily="34" charset="0"/>
              </a:rPr>
              <a:t>609</a:t>
            </a:r>
            <a:endParaRPr lang="ru-RU" sz="2800" b="1" cap="all" dirty="0">
              <a:solidFill>
                <a:srgbClr val="FF0000"/>
              </a:solidFill>
              <a:latin typeface="Arial" pitchFamily="34" charset="0"/>
              <a:cs typeface="Arial" pitchFamily="34" charset="0"/>
            </a:endParaRPr>
          </a:p>
        </p:txBody>
      </p:sp>
      <p:sp>
        <p:nvSpPr>
          <p:cNvPr id="6" name="Rectangle 5"/>
          <p:cNvSpPr/>
          <p:nvPr/>
        </p:nvSpPr>
        <p:spPr>
          <a:xfrm>
            <a:off x="48101" y="3515710"/>
            <a:ext cx="4572000" cy="3170099"/>
          </a:xfrm>
          <a:prstGeom prst="rect">
            <a:avLst/>
          </a:prstGeom>
        </p:spPr>
        <p:txBody>
          <a:bodyPr wrap="square">
            <a:spAutoFit/>
          </a:bodyPr>
          <a:lstStyle/>
          <a:p>
            <a:r>
              <a:rPr lang="ru-RU" sz="2000" dirty="0" smtClean="0"/>
              <a:t>5-задний (каскадный) элеватор, 6-направляющий ролик, 7-встряхиватель, 8-задний вал, 9-рама навески, 10-телескопический карданный вал, 11-предохранительная муфта, 12-промежуточный телескопический карданный вал, 13-редуктор конический, 14-ременная передача, 15-опорное колесо, 16-экран, 17-ссып, 18-натяжной ролик.</a:t>
            </a:r>
            <a:endParaRPr lang="ru-RU" sz="2000" dirty="0"/>
          </a:p>
        </p:txBody>
      </p:sp>
      <p:sp>
        <p:nvSpPr>
          <p:cNvPr id="7" name="Rectangle 6"/>
          <p:cNvSpPr/>
          <p:nvPr/>
        </p:nvSpPr>
        <p:spPr>
          <a:xfrm>
            <a:off x="7092280" y="1052736"/>
            <a:ext cx="1872208" cy="1938992"/>
          </a:xfrm>
          <a:prstGeom prst="rect">
            <a:avLst/>
          </a:prstGeom>
        </p:spPr>
        <p:txBody>
          <a:bodyPr wrap="square">
            <a:spAutoFit/>
          </a:bodyPr>
          <a:lstStyle/>
          <a:p>
            <a:r>
              <a:rPr lang="ru-RU" sz="2000" dirty="0" smtClean="0"/>
              <a:t>1-рама, 2-ходовая часть, 3-лемехи, 4-передний (главный) элеватор,</a:t>
            </a:r>
            <a:endParaRPr lang="ru-RU" sz="2000" dirty="0"/>
          </a:p>
        </p:txBody>
      </p:sp>
      <p:grpSp>
        <p:nvGrpSpPr>
          <p:cNvPr id="9" name="Group 8"/>
          <p:cNvGrpSpPr/>
          <p:nvPr/>
        </p:nvGrpSpPr>
        <p:grpSpPr>
          <a:xfrm>
            <a:off x="96634" y="566186"/>
            <a:ext cx="6897727" cy="2850090"/>
            <a:chOff x="96634" y="566186"/>
            <a:chExt cx="6897727" cy="2850090"/>
          </a:xfrm>
        </p:grpSpPr>
        <p:pic>
          <p:nvPicPr>
            <p:cNvPr id="315395" name="Picture 3"/>
            <p:cNvPicPr>
              <a:picLocks noChangeAspect="1" noChangeArrowheads="1"/>
            </p:cNvPicPr>
            <p:nvPr/>
          </p:nvPicPr>
          <p:blipFill>
            <a:blip r:embed="rId4" cstate="print"/>
            <a:srcRect/>
            <a:stretch>
              <a:fillRect/>
            </a:stretch>
          </p:blipFill>
          <p:spPr bwMode="auto">
            <a:xfrm>
              <a:off x="96634" y="566186"/>
              <a:ext cx="6897727" cy="2770284"/>
            </a:xfrm>
            <a:prstGeom prst="rect">
              <a:avLst/>
            </a:prstGeom>
            <a:ln>
              <a:noFill/>
            </a:ln>
            <a:effectLst>
              <a:outerShdw blurRad="190500" algn="tl" rotWithShape="0">
                <a:srgbClr val="000000">
                  <a:alpha val="70000"/>
                </a:srgbClr>
              </a:outerShdw>
            </a:effectLst>
          </p:spPr>
        </p:pic>
        <p:sp>
          <p:nvSpPr>
            <p:cNvPr id="8" name="Rectangle 7"/>
            <p:cNvSpPr/>
            <p:nvPr/>
          </p:nvSpPr>
          <p:spPr>
            <a:xfrm>
              <a:off x="2195736" y="3139277"/>
              <a:ext cx="249896" cy="276999"/>
            </a:xfrm>
            <a:prstGeom prst="rect">
              <a:avLst/>
            </a:prstGeom>
          </p:spPr>
          <p:txBody>
            <a:bodyPr wrap="square">
              <a:spAutoFit/>
            </a:bodyPr>
            <a:lstStyle/>
            <a:p>
              <a:r>
                <a:rPr lang="ru-RU" sz="1200" b="1" dirty="0" smtClean="0">
                  <a:latin typeface="Arial" pitchFamily="34" charset="0"/>
                  <a:cs typeface="Arial" pitchFamily="34" charset="0"/>
                </a:rPr>
                <a:t>6</a:t>
              </a:r>
              <a:endParaRPr lang="ru-RU" sz="1200" b="1"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TZ-82.Z-609.mpg">
            <a:hlinkClick r:id="" action="ppaction://media"/>
          </p:cNvPr>
          <p:cNvPicPr>
            <a:picLocks noRot="1" noChangeAspect="1"/>
          </p:cNvPicPr>
          <p:nvPr>
            <a:videoFile r:link="rId1"/>
          </p:nvPr>
        </p:nvPicPr>
        <p:blipFill>
          <a:blip r:embed="rId3" cstate="print"/>
          <a:stretch>
            <a:fillRect/>
          </a:stretch>
        </p:blipFill>
        <p:spPr>
          <a:xfrm>
            <a:off x="2286000" y="1714500"/>
            <a:ext cx="45720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06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repeatCount="indefinite" fill="remove"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548680"/>
          </a:xfrm>
        </p:spPr>
        <p:txBody>
          <a:bodyPr/>
          <a:lstStyle/>
          <a:p>
            <a:r>
              <a:rPr lang="ru-RU" sz="2800" b="1" cap="all" dirty="0" smtClean="0">
                <a:latin typeface="Arial" pitchFamily="34" charset="0"/>
                <a:cs typeface="Arial" pitchFamily="34" charset="0"/>
              </a:rPr>
              <a:t>4.1.4. Параметры лемеха копателя</a:t>
            </a:r>
            <a:endParaRPr lang="ru-RU" sz="2800" b="1" cap="all" dirty="0">
              <a:solidFill>
                <a:srgbClr val="FF0000"/>
              </a:solidFill>
              <a:latin typeface="Arial" pitchFamily="34" charset="0"/>
              <a:cs typeface="Arial" pitchFamily="34" charset="0"/>
            </a:endParaRPr>
          </a:p>
        </p:txBody>
      </p:sp>
      <p:sp>
        <p:nvSpPr>
          <p:cNvPr id="5" name="TextBox 4"/>
          <p:cNvSpPr txBox="1"/>
          <p:nvPr/>
        </p:nvSpPr>
        <p:spPr>
          <a:xfrm>
            <a:off x="4427984" y="548680"/>
            <a:ext cx="4716016" cy="4247317"/>
          </a:xfrm>
          <a:prstGeom prst="rect">
            <a:avLst/>
          </a:prstGeom>
          <a:noFill/>
        </p:spPr>
        <p:txBody>
          <a:bodyPr wrap="square" rtlCol="0">
            <a:spAutoFit/>
          </a:bodyPr>
          <a:lstStyle/>
          <a:p>
            <a:r>
              <a:rPr lang="ru-RU" sz="1800" dirty="0" smtClean="0"/>
              <a:t>Ширина куста картофеля определяет ширину лемеха </a:t>
            </a:r>
            <a:r>
              <a:rPr lang="en-US" sz="1800" i="1" dirty="0" smtClean="0"/>
              <a:t>b</a:t>
            </a:r>
            <a:r>
              <a:rPr lang="ru-RU" sz="1800" i="1" baseline="-25000" dirty="0" smtClean="0"/>
              <a:t>л</a:t>
            </a:r>
            <a:r>
              <a:rPr lang="ru-RU" sz="1800" dirty="0" smtClean="0"/>
              <a:t>=500 мм. Глубина установки лемеха равна глубине залегания нижних клубней </a:t>
            </a:r>
            <a:r>
              <a:rPr lang="en-US" sz="1800" i="1" dirty="0" smtClean="0"/>
              <a:t>h</a:t>
            </a:r>
            <a:r>
              <a:rPr lang="ru-RU" sz="1800" dirty="0" smtClean="0"/>
              <a:t>. Угол </a:t>
            </a:r>
            <a:r>
              <a:rPr lang="ru-RU" sz="1800" dirty="0" smtClean="0">
                <a:sym typeface="Symbol"/>
              </a:rPr>
              <a:t></a:t>
            </a:r>
            <a:r>
              <a:rPr lang="ru-RU" sz="1800" dirty="0" smtClean="0"/>
              <a:t> - из условия резания со скольжением </a:t>
            </a:r>
            <a:r>
              <a:rPr lang="ru-RU" sz="1800" i="1" dirty="0" smtClean="0">
                <a:sym typeface="Symbol"/>
              </a:rPr>
              <a:t></a:t>
            </a:r>
            <a:r>
              <a:rPr lang="ru-RU" sz="1800" i="1" dirty="0" smtClean="0"/>
              <a:t> </a:t>
            </a:r>
            <a:r>
              <a:rPr lang="ru-RU" sz="1800" dirty="0" smtClean="0">
                <a:sym typeface="Symbol"/>
              </a:rPr>
              <a:t></a:t>
            </a:r>
            <a:r>
              <a:rPr lang="ru-RU" sz="1800" dirty="0" smtClean="0"/>
              <a:t> </a:t>
            </a:r>
            <a:r>
              <a:rPr lang="ru-RU" sz="1800" i="1" dirty="0" smtClean="0">
                <a:sym typeface="Symbol"/>
              </a:rPr>
              <a:t></a:t>
            </a:r>
            <a:r>
              <a:rPr lang="ru-RU" sz="1800" i="1" dirty="0" smtClean="0"/>
              <a:t> - </a:t>
            </a:r>
            <a:r>
              <a:rPr lang="ru-RU" sz="1800" dirty="0" smtClean="0"/>
              <a:t>2</a:t>
            </a:r>
            <a:r>
              <a:rPr lang="ru-RU" sz="1800" i="1" dirty="0" smtClean="0">
                <a:sym typeface="Symbol"/>
              </a:rPr>
              <a:t></a:t>
            </a:r>
            <a:r>
              <a:rPr lang="ru-RU" sz="1800" i="1" baseline="-25000" dirty="0" smtClean="0"/>
              <a:t>К</a:t>
            </a:r>
            <a:r>
              <a:rPr lang="ru-RU" sz="1800" dirty="0" smtClean="0"/>
              <a:t>=80…100</a:t>
            </a:r>
            <a:r>
              <a:rPr lang="ru-RU" sz="1800" dirty="0" smtClean="0">
                <a:sym typeface="Symbol"/>
              </a:rPr>
              <a:t></a:t>
            </a:r>
            <a:r>
              <a:rPr lang="ru-RU" sz="1800" dirty="0" smtClean="0"/>
              <a:t>, где </a:t>
            </a:r>
            <a:r>
              <a:rPr lang="ru-RU" sz="1800" i="1" dirty="0" smtClean="0">
                <a:sym typeface="Symbol"/>
              </a:rPr>
              <a:t></a:t>
            </a:r>
            <a:r>
              <a:rPr lang="ru-RU" sz="1800" i="1" baseline="-25000" smtClean="0"/>
              <a:t>К</a:t>
            </a:r>
            <a:r>
              <a:rPr lang="ru-RU" sz="1800" smtClean="0"/>
              <a:t> – </a:t>
            </a:r>
            <a:r>
              <a:rPr lang="ru-RU" sz="1800" dirty="0" smtClean="0"/>
              <a:t>угол трения корней растений по металлу. Угол </a:t>
            </a:r>
            <a:r>
              <a:rPr lang="ru-RU" sz="1800" i="1" dirty="0" smtClean="0">
                <a:sym typeface="Symbol"/>
              </a:rPr>
              <a:t></a:t>
            </a:r>
            <a:r>
              <a:rPr lang="ru-RU" sz="1800" dirty="0" smtClean="0"/>
              <a:t> - из условия скольжения почвы по металлу </a:t>
            </a:r>
            <a:r>
              <a:rPr lang="ru-RU" sz="1800" i="1" dirty="0" smtClean="0">
                <a:sym typeface="Symbol"/>
              </a:rPr>
              <a:t></a:t>
            </a:r>
            <a:r>
              <a:rPr lang="ru-RU" sz="1800" dirty="0" smtClean="0">
                <a:sym typeface="Symbol"/>
              </a:rPr>
              <a:t></a:t>
            </a:r>
            <a:r>
              <a:rPr lang="ru-RU" sz="1800" i="1" dirty="0" smtClean="0">
                <a:sym typeface="Symbol"/>
              </a:rPr>
              <a:t></a:t>
            </a:r>
            <a:r>
              <a:rPr lang="ru-RU" sz="1800" dirty="0" smtClean="0"/>
              <a:t>/2-</a:t>
            </a:r>
            <a:r>
              <a:rPr lang="ru-RU" sz="1800" i="1" dirty="0" smtClean="0">
                <a:sym typeface="Symbol"/>
              </a:rPr>
              <a:t></a:t>
            </a:r>
            <a:r>
              <a:rPr lang="ru-RU" sz="1800" i="1" baseline="-25000" dirty="0" smtClean="0"/>
              <a:t>П</a:t>
            </a:r>
            <a:r>
              <a:rPr lang="ru-RU" sz="1800" dirty="0" smtClean="0"/>
              <a:t>=25…35</a:t>
            </a:r>
            <a:r>
              <a:rPr lang="ru-RU" sz="1800" dirty="0" smtClean="0">
                <a:sym typeface="Symbol"/>
              </a:rPr>
              <a:t></a:t>
            </a:r>
            <a:r>
              <a:rPr lang="ru-RU" sz="1800" dirty="0" smtClean="0"/>
              <a:t>, где -</a:t>
            </a:r>
            <a:r>
              <a:rPr lang="ru-RU" sz="1800" i="1" dirty="0" smtClean="0">
                <a:sym typeface="Symbol"/>
              </a:rPr>
              <a:t></a:t>
            </a:r>
            <a:r>
              <a:rPr lang="ru-RU" sz="1800" i="1" baseline="-25000" smtClean="0"/>
              <a:t>П</a:t>
            </a:r>
            <a:r>
              <a:rPr lang="ru-RU" sz="1800" smtClean="0"/>
              <a:t> – </a:t>
            </a:r>
            <a:r>
              <a:rPr lang="ru-RU" sz="1800" dirty="0" smtClean="0"/>
              <a:t>угол трения почвы по металлу.</a:t>
            </a:r>
          </a:p>
          <a:p>
            <a:r>
              <a:rPr lang="ru-RU" sz="1800" dirty="0" smtClean="0"/>
              <a:t>Активный колеблющийся лемех совершает сложное движение по пилообразной траектории. Относительно машины лемех движется по дуге </a:t>
            </a:r>
            <a:r>
              <a:rPr lang="en-US" sz="1800" i="1" dirty="0" smtClean="0"/>
              <a:t>l</a:t>
            </a:r>
            <a:r>
              <a:rPr lang="ru-RU" sz="1800" i="1" baseline="-25000" dirty="0" smtClean="0"/>
              <a:t>Л</a:t>
            </a:r>
            <a:r>
              <a:rPr lang="ru-RU" sz="1800" dirty="0" smtClean="0"/>
              <a:t> со скоростью </a:t>
            </a:r>
            <a:r>
              <a:rPr lang="ru-RU" sz="1800" i="1" dirty="0" smtClean="0">
                <a:sym typeface="Symbol"/>
              </a:rPr>
              <a:t></a:t>
            </a:r>
            <a:r>
              <a:rPr lang="en-US" sz="1800" i="1" dirty="0" smtClean="0"/>
              <a:t>A</a:t>
            </a:r>
            <a:r>
              <a:rPr lang="ru-RU" sz="1800" dirty="0" smtClean="0"/>
              <a:t>, и вместе с машиной поступательно со скоростью </a:t>
            </a:r>
            <a:r>
              <a:rPr lang="en-US" sz="1800" i="1" dirty="0" smtClean="0"/>
              <a:t>v</a:t>
            </a:r>
            <a:r>
              <a:rPr lang="ru-RU" sz="1800" dirty="0" smtClean="0"/>
              <a:t>. </a:t>
            </a:r>
            <a:endParaRPr lang="ru-RU" sz="1800" dirty="0"/>
          </a:p>
        </p:txBody>
      </p:sp>
      <p:sp>
        <p:nvSpPr>
          <p:cNvPr id="7" name="TextBox 6"/>
          <p:cNvSpPr txBox="1"/>
          <p:nvPr/>
        </p:nvSpPr>
        <p:spPr>
          <a:xfrm>
            <a:off x="26318" y="4682395"/>
            <a:ext cx="8964488" cy="646331"/>
          </a:xfrm>
          <a:prstGeom prst="rect">
            <a:avLst/>
          </a:prstGeom>
          <a:noFill/>
        </p:spPr>
        <p:txBody>
          <a:bodyPr wrap="square" rtlCol="0">
            <a:spAutoFit/>
          </a:bodyPr>
          <a:lstStyle/>
          <a:p>
            <a:r>
              <a:rPr lang="ru-RU" sz="1800" dirty="0" smtClean="0"/>
              <a:t>С учетом того, что </a:t>
            </a:r>
            <a:r>
              <a:rPr lang="en-US" sz="1800" i="1" dirty="0" smtClean="0"/>
              <a:t>A</a:t>
            </a:r>
            <a:r>
              <a:rPr lang="ru-RU" sz="1800" dirty="0" smtClean="0"/>
              <a:t>&lt;&lt;</a:t>
            </a:r>
            <a:r>
              <a:rPr lang="en-US" sz="1800" i="1" dirty="0" smtClean="0"/>
              <a:t>l</a:t>
            </a:r>
            <a:r>
              <a:rPr lang="ru-RU" sz="1800" i="1" baseline="-25000" dirty="0" smtClean="0"/>
              <a:t>Л</a:t>
            </a:r>
            <a:r>
              <a:rPr lang="ru-RU" sz="1800" dirty="0" smtClean="0"/>
              <a:t> движение лемеха можно принять прямолинейным под углом </a:t>
            </a:r>
            <a:r>
              <a:rPr lang="ru-RU" sz="1800" i="1" dirty="0" smtClean="0">
                <a:sym typeface="Symbol"/>
              </a:rPr>
              <a:t></a:t>
            </a:r>
            <a:r>
              <a:rPr lang="ru-RU" sz="1800" i="1" dirty="0" smtClean="0"/>
              <a:t>+</a:t>
            </a:r>
            <a:r>
              <a:rPr lang="ru-RU" sz="1800" i="1" dirty="0" smtClean="0">
                <a:sym typeface="Symbol"/>
              </a:rPr>
              <a:t></a:t>
            </a:r>
            <a:r>
              <a:rPr lang="ru-RU" sz="1800" dirty="0" smtClean="0"/>
              <a:t> к горизонту. Тогда высота пилообразной траектории равна:</a:t>
            </a:r>
            <a:endParaRPr lang="ru-RU" sz="1800" dirty="0"/>
          </a:p>
        </p:txBody>
      </p:sp>
      <p:sp>
        <p:nvSpPr>
          <p:cNvPr id="165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65889" name="Object 1"/>
          <p:cNvGraphicFramePr>
            <a:graphicFrameLocks noChangeAspect="1"/>
          </p:cNvGraphicFramePr>
          <p:nvPr/>
        </p:nvGraphicFramePr>
        <p:xfrm>
          <a:off x="3246020" y="5316578"/>
          <a:ext cx="2243137" cy="431800"/>
        </p:xfrm>
        <a:graphic>
          <a:graphicData uri="http://schemas.openxmlformats.org/presentationml/2006/ole">
            <p:oleObj spid="_x0000_s165891" name="Equation" r:id="rId4" imgW="1193800" imgH="228600" progId="">
              <p:embed/>
            </p:oleObj>
          </a:graphicData>
        </a:graphic>
      </p:graphicFrame>
      <p:sp>
        <p:nvSpPr>
          <p:cNvPr id="10" name="TextBox 9"/>
          <p:cNvSpPr txBox="1"/>
          <p:nvPr/>
        </p:nvSpPr>
        <p:spPr>
          <a:xfrm>
            <a:off x="102902" y="5743074"/>
            <a:ext cx="8784976" cy="954107"/>
          </a:xfrm>
          <a:prstGeom prst="rect">
            <a:avLst/>
          </a:prstGeom>
          <a:noFill/>
        </p:spPr>
        <p:txBody>
          <a:bodyPr wrap="square" rtlCol="0">
            <a:spAutoFit/>
          </a:bodyPr>
          <a:lstStyle/>
          <a:p>
            <a:r>
              <a:rPr lang="ru-RU" sz="1800" dirty="0" smtClean="0"/>
              <a:t>Процесс работы лемеха состоит из двух </a:t>
            </a:r>
            <a:r>
              <a:rPr lang="ru-RU" sz="1800" smtClean="0"/>
              <a:t>фаз – </a:t>
            </a:r>
            <a:r>
              <a:rPr lang="ru-RU" sz="1800" dirty="0" smtClean="0"/>
              <a:t>резания и подбрасывания. Угол </a:t>
            </a:r>
            <a:r>
              <a:rPr lang="ru-RU" sz="2000" i="1" dirty="0" smtClean="0">
                <a:sym typeface="Symbol"/>
              </a:rPr>
              <a:t></a:t>
            </a:r>
            <a:r>
              <a:rPr lang="ru-RU" sz="1800" dirty="0" smtClean="0"/>
              <a:t>  между направлением резания и горизонтом является переменным. Значение угла </a:t>
            </a:r>
            <a:r>
              <a:rPr lang="ru-RU" sz="1800" i="1" dirty="0" smtClean="0">
                <a:sym typeface="Symbol"/>
              </a:rPr>
              <a:t> </a:t>
            </a:r>
            <a:r>
              <a:rPr lang="ru-RU" sz="1800" dirty="0" smtClean="0">
                <a:sym typeface="Symbol"/>
              </a:rPr>
              <a:t>=10…15, радиус кривошипа </a:t>
            </a:r>
            <a:r>
              <a:rPr lang="en-US" sz="1800" i="1" dirty="0" smtClean="0">
                <a:sym typeface="Symbol"/>
              </a:rPr>
              <a:t>A</a:t>
            </a:r>
            <a:r>
              <a:rPr lang="ru-RU" sz="1800" dirty="0" smtClean="0">
                <a:sym typeface="Symbol"/>
              </a:rPr>
              <a:t>=25…27 мм, частота вращения </a:t>
            </a:r>
            <a:r>
              <a:rPr lang="ru-RU" sz="1800" i="1" dirty="0" smtClean="0">
                <a:sym typeface="Symbol"/>
              </a:rPr>
              <a:t> </a:t>
            </a:r>
            <a:r>
              <a:rPr lang="ru-RU" sz="1800" dirty="0" smtClean="0">
                <a:sym typeface="Symbol"/>
              </a:rPr>
              <a:t>=500…650 мин</a:t>
            </a:r>
            <a:r>
              <a:rPr lang="ru-RU" sz="1800" baseline="30000" dirty="0" smtClean="0">
                <a:sym typeface="Symbol"/>
              </a:rPr>
              <a:t>-1</a:t>
            </a:r>
            <a:r>
              <a:rPr lang="ru-RU" sz="1800" dirty="0" smtClean="0">
                <a:sym typeface="Symbol"/>
              </a:rPr>
              <a:t>.</a:t>
            </a:r>
            <a:endParaRPr lang="ru-RU" sz="1800" dirty="0" smtClean="0"/>
          </a:p>
        </p:txBody>
      </p:sp>
      <p:pic>
        <p:nvPicPr>
          <p:cNvPr id="11" name="Picture 10" descr="схема подкапывающего лемеха.JPG"/>
          <p:cNvPicPr>
            <a:picLocks noChangeAspect="1"/>
          </p:cNvPicPr>
          <p:nvPr/>
        </p:nvPicPr>
        <p:blipFill>
          <a:blip r:embed="rId5" cstate="print"/>
          <a:stretch>
            <a:fillRect/>
          </a:stretch>
        </p:blipFill>
        <p:spPr>
          <a:xfrm>
            <a:off x="96253" y="620688"/>
            <a:ext cx="4299592" cy="3983659"/>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3854" y="138545"/>
            <a:ext cx="9144000" cy="457200"/>
          </a:xfrm>
        </p:spPr>
        <p:txBody>
          <a:bodyPr>
            <a:normAutofit fontScale="90000"/>
          </a:bodyPr>
          <a:lstStyle/>
          <a:p>
            <a:r>
              <a:rPr lang="ru-RU" sz="3200" b="1" cap="all" dirty="0" smtClean="0">
                <a:latin typeface="Arial" charset="0"/>
              </a:rPr>
              <a:t>4.1.5. сепарирующие рабочие органы</a:t>
            </a:r>
            <a:endParaRPr lang="ru-RU" sz="3200" b="1" cap="all" dirty="0">
              <a:latin typeface="Arial" charset="0"/>
            </a:endParaRPr>
          </a:p>
        </p:txBody>
      </p:sp>
      <p:pic>
        <p:nvPicPr>
          <p:cNvPr id="4" name="Picture 3" descr="Сепарирующие устройства.jpg"/>
          <p:cNvPicPr>
            <a:picLocks noChangeAspect="1"/>
          </p:cNvPicPr>
          <p:nvPr/>
        </p:nvPicPr>
        <p:blipFill>
          <a:blip r:embed="rId3" cstate="print"/>
          <a:stretch>
            <a:fillRect/>
          </a:stretch>
        </p:blipFill>
        <p:spPr>
          <a:xfrm>
            <a:off x="436993" y="687224"/>
            <a:ext cx="8297617" cy="4731699"/>
          </a:xfrm>
          <a:prstGeom prst="rect">
            <a:avLst/>
          </a:prstGeom>
          <a:ln>
            <a:noFill/>
          </a:ln>
          <a:effectLst>
            <a:outerShdw blurRad="190500" algn="tl" rotWithShape="0">
              <a:srgbClr val="000000">
                <a:alpha val="70000"/>
              </a:srgbClr>
            </a:outerShdw>
          </a:effectLst>
        </p:spPr>
      </p:pic>
      <p:sp>
        <p:nvSpPr>
          <p:cNvPr id="5" name="TextBox 4"/>
          <p:cNvSpPr txBox="1"/>
          <p:nvPr/>
        </p:nvSpPr>
        <p:spPr>
          <a:xfrm>
            <a:off x="-13854" y="5511761"/>
            <a:ext cx="9144000" cy="1015663"/>
          </a:xfrm>
          <a:prstGeom prst="rect">
            <a:avLst/>
          </a:prstGeom>
          <a:noFill/>
        </p:spPr>
        <p:txBody>
          <a:bodyPr wrap="square" rtlCol="0">
            <a:spAutoFit/>
          </a:bodyPr>
          <a:lstStyle/>
          <a:p>
            <a:r>
              <a:rPr lang="ru-RU" sz="2000" i="1" smtClean="0">
                <a:latin typeface="+mn-lt"/>
                <a:cs typeface="Arial" pitchFamily="34" charset="0"/>
              </a:rPr>
              <a:t>а</a:t>
            </a:r>
            <a:r>
              <a:rPr lang="ru-RU" sz="2000" smtClean="0">
                <a:latin typeface="Arial" pitchFamily="34" charset="0"/>
                <a:cs typeface="Arial" pitchFamily="34" charset="0"/>
              </a:rPr>
              <a:t> – </a:t>
            </a:r>
            <a:r>
              <a:rPr lang="ru-RU" sz="2000" dirty="0" smtClean="0">
                <a:latin typeface="Arial" pitchFamily="34" charset="0"/>
                <a:cs typeface="Arial" pitchFamily="34" charset="0"/>
              </a:rPr>
              <a:t>грохот, </a:t>
            </a:r>
            <a:r>
              <a:rPr lang="ru-RU" sz="2000" i="1" smtClean="0">
                <a:latin typeface="+mn-lt"/>
                <a:cs typeface="Arial" pitchFamily="34" charset="0"/>
              </a:rPr>
              <a:t>б</a:t>
            </a:r>
            <a:r>
              <a:rPr lang="ru-RU" sz="2000" smtClean="0">
                <a:latin typeface="Arial" pitchFamily="34" charset="0"/>
                <a:cs typeface="Arial" pitchFamily="34" charset="0"/>
              </a:rPr>
              <a:t> – </a:t>
            </a:r>
            <a:r>
              <a:rPr lang="ru-RU" sz="2000" dirty="0" smtClean="0">
                <a:latin typeface="Arial" pitchFamily="34" charset="0"/>
                <a:cs typeface="Arial" pitchFamily="34" charset="0"/>
              </a:rPr>
              <a:t>прутковый элеватор; </a:t>
            </a:r>
            <a:r>
              <a:rPr lang="ru-RU" sz="2000" i="1" smtClean="0">
                <a:latin typeface="+mn-lt"/>
                <a:cs typeface="Arial" pitchFamily="34" charset="0"/>
              </a:rPr>
              <a:t>в</a:t>
            </a:r>
            <a:r>
              <a:rPr lang="ru-RU" sz="2000" smtClean="0">
                <a:latin typeface="Arial" pitchFamily="34" charset="0"/>
                <a:cs typeface="Arial" pitchFamily="34" charset="0"/>
              </a:rPr>
              <a:t> – </a:t>
            </a:r>
            <a:r>
              <a:rPr lang="ru-RU" sz="2000" dirty="0" smtClean="0">
                <a:latin typeface="Arial" pitchFamily="34" charset="0"/>
                <a:cs typeface="Arial" pitchFamily="34" charset="0"/>
              </a:rPr>
              <a:t>барабанный грохот; </a:t>
            </a:r>
            <a:r>
              <a:rPr lang="ru-RU" sz="2000" i="1" smtClean="0">
                <a:latin typeface="+mn-lt"/>
                <a:cs typeface="Arial" pitchFamily="34" charset="0"/>
              </a:rPr>
              <a:t>г</a:t>
            </a:r>
            <a:r>
              <a:rPr lang="ru-RU" sz="2000" smtClean="0">
                <a:latin typeface="Arial" pitchFamily="34" charset="0"/>
                <a:cs typeface="Arial" pitchFamily="34" charset="0"/>
              </a:rPr>
              <a:t> – </a:t>
            </a:r>
            <a:r>
              <a:rPr lang="ru-RU" sz="2000" dirty="0" smtClean="0">
                <a:latin typeface="Arial" pitchFamily="34" charset="0"/>
                <a:cs typeface="Arial" pitchFamily="34" charset="0"/>
              </a:rPr>
              <a:t>кулачковый грохот; </a:t>
            </a:r>
            <a:r>
              <a:rPr lang="ru-RU" sz="2000" i="1" err="1" smtClean="0">
                <a:latin typeface="+mn-lt"/>
                <a:cs typeface="Arial" pitchFamily="34" charset="0"/>
              </a:rPr>
              <a:t>д</a:t>
            </a:r>
            <a:r>
              <a:rPr lang="ru-RU" sz="2000" smtClean="0">
                <a:latin typeface="Arial" pitchFamily="34" charset="0"/>
                <a:cs typeface="Arial" pitchFamily="34" charset="0"/>
              </a:rPr>
              <a:t> – </a:t>
            </a:r>
            <a:r>
              <a:rPr lang="ru-RU" sz="2000" dirty="0" smtClean="0">
                <a:latin typeface="Arial" pitchFamily="34" charset="0"/>
                <a:cs typeface="Arial" pitchFamily="34" charset="0"/>
              </a:rPr>
              <a:t>скребковый транспортер с решеткой; </a:t>
            </a:r>
            <a:r>
              <a:rPr lang="ru-RU" sz="2000" i="1" smtClean="0">
                <a:latin typeface="+mn-lt"/>
                <a:cs typeface="Arial" pitchFamily="34" charset="0"/>
              </a:rPr>
              <a:t>ж</a:t>
            </a:r>
            <a:r>
              <a:rPr lang="ru-RU" sz="2000" smtClean="0">
                <a:latin typeface="Arial" pitchFamily="34" charset="0"/>
                <a:cs typeface="Arial" pitchFamily="34" charset="0"/>
              </a:rPr>
              <a:t> – </a:t>
            </a:r>
            <a:r>
              <a:rPr lang="ru-RU" sz="2000" dirty="0" smtClean="0">
                <a:latin typeface="Arial" pitchFamily="34" charset="0"/>
                <a:cs typeface="Arial" pitchFamily="34" charset="0"/>
              </a:rPr>
              <a:t>прутково-клавишный сепаратор; </a:t>
            </a:r>
            <a:r>
              <a:rPr lang="ru-RU" sz="2000" i="1" err="1" smtClean="0">
                <a:latin typeface="+mn-lt"/>
                <a:cs typeface="Arial" pitchFamily="34" charset="0"/>
              </a:rPr>
              <a:t>з</a:t>
            </a:r>
            <a:r>
              <a:rPr lang="ru-RU" sz="2000" smtClean="0">
                <a:latin typeface="Arial" pitchFamily="34" charset="0"/>
                <a:cs typeface="Arial" pitchFamily="34" charset="0"/>
              </a:rPr>
              <a:t> – </a:t>
            </a:r>
            <a:r>
              <a:rPr lang="ru-RU" sz="2000" dirty="0" smtClean="0">
                <a:latin typeface="Arial" pitchFamily="34" charset="0"/>
                <a:cs typeface="Arial" pitchFamily="34" charset="0"/>
              </a:rPr>
              <a:t>винтовой </a:t>
            </a:r>
            <a:r>
              <a:rPr lang="ru-RU" sz="2000" dirty="0" err="1" smtClean="0">
                <a:latin typeface="Arial" pitchFamily="34" charset="0"/>
                <a:cs typeface="Arial" pitchFamily="34" charset="0"/>
              </a:rPr>
              <a:t>шнековый</a:t>
            </a:r>
            <a:r>
              <a:rPr lang="ru-RU" sz="2000" dirty="0" smtClean="0">
                <a:latin typeface="Arial" pitchFamily="34" charset="0"/>
                <a:cs typeface="Arial" pitchFamily="34" charset="0"/>
              </a:rPr>
              <a:t> сепаратор; </a:t>
            </a:r>
            <a:r>
              <a:rPr lang="ru-RU" sz="2000" i="1" smtClean="0">
                <a:latin typeface="+mn-lt"/>
                <a:cs typeface="Arial" pitchFamily="34" charset="0"/>
              </a:rPr>
              <a:t>е</a:t>
            </a:r>
            <a:r>
              <a:rPr lang="ru-RU" sz="2000" smtClean="0">
                <a:latin typeface="Arial" pitchFamily="34" charset="0"/>
                <a:cs typeface="Arial" pitchFamily="34" charset="0"/>
              </a:rPr>
              <a:t> – </a:t>
            </a:r>
            <a:r>
              <a:rPr lang="ru-RU" sz="2000" dirty="0" smtClean="0">
                <a:latin typeface="Arial" pitchFamily="34" charset="0"/>
                <a:cs typeface="Arial" pitchFamily="34" charset="0"/>
              </a:rPr>
              <a:t>дисковый сепаратор</a:t>
            </a:r>
            <a:endParaRPr lang="ru-R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3854" y="138544"/>
            <a:ext cx="9144000" cy="842183"/>
          </a:xfrm>
        </p:spPr>
        <p:txBody>
          <a:bodyPr>
            <a:normAutofit fontScale="90000"/>
          </a:bodyPr>
          <a:lstStyle/>
          <a:p>
            <a:r>
              <a:rPr lang="ru-RU" sz="2800" b="1" cap="all" dirty="0" smtClean="0">
                <a:latin typeface="Arial" charset="0"/>
              </a:rPr>
              <a:t>4.1.6. Расчет подачи почвы и клубней на сепарирующие устройства</a:t>
            </a:r>
            <a:endParaRPr lang="ru-RU" sz="2800" b="1" cap="all" dirty="0">
              <a:latin typeface="Arial" charset="0"/>
            </a:endParaRPr>
          </a:p>
        </p:txBody>
      </p:sp>
      <p:sp>
        <p:nvSpPr>
          <p:cNvPr id="4" name="TextBox 3"/>
          <p:cNvSpPr txBox="1"/>
          <p:nvPr/>
        </p:nvSpPr>
        <p:spPr>
          <a:xfrm>
            <a:off x="251520" y="1340768"/>
            <a:ext cx="8568952" cy="523220"/>
          </a:xfrm>
          <a:prstGeom prst="rect">
            <a:avLst/>
          </a:prstGeom>
          <a:noFill/>
        </p:spPr>
        <p:txBody>
          <a:bodyPr wrap="square" rtlCol="0">
            <a:spAutoFit/>
          </a:bodyPr>
          <a:lstStyle/>
          <a:p>
            <a:r>
              <a:rPr lang="ru-RU" sz="2800" b="1" dirty="0" smtClean="0"/>
              <a:t>Подача клубненосной массы</a:t>
            </a:r>
            <a:r>
              <a:rPr lang="ru-RU" sz="2800" dirty="0" smtClean="0"/>
              <a:t>:                                  кг/с,</a:t>
            </a:r>
            <a:endParaRPr lang="ru-RU" sz="2800" dirty="0"/>
          </a:p>
        </p:txBody>
      </p:sp>
      <p:sp>
        <p:nvSpPr>
          <p:cNvPr id="5" name="TextBox 4"/>
          <p:cNvSpPr txBox="1"/>
          <p:nvPr/>
        </p:nvSpPr>
        <p:spPr>
          <a:xfrm>
            <a:off x="251520" y="2060848"/>
            <a:ext cx="8892480" cy="1384995"/>
          </a:xfrm>
          <a:prstGeom prst="rect">
            <a:avLst/>
          </a:prstGeom>
          <a:noFill/>
        </p:spPr>
        <p:txBody>
          <a:bodyPr wrap="square" rtlCol="0">
            <a:spAutoFit/>
          </a:bodyPr>
          <a:lstStyle/>
          <a:p>
            <a:r>
              <a:rPr lang="ru-RU" dirty="0" smtClean="0"/>
              <a:t>где </a:t>
            </a:r>
            <a:r>
              <a:rPr lang="ru-RU" sz="2800" i="1" dirty="0" smtClean="0">
                <a:sym typeface="Symbol"/>
              </a:rPr>
              <a:t></a:t>
            </a:r>
            <a:r>
              <a:rPr lang="ru-RU" sz="2800" i="1" baseline="-25000" dirty="0" smtClean="0">
                <a:sym typeface="Symbol"/>
              </a:rPr>
              <a:t>П</a:t>
            </a:r>
            <a:r>
              <a:rPr lang="ru-RU" dirty="0" smtClean="0">
                <a:sym typeface="Symbol"/>
              </a:rPr>
              <a:t> – плотность клубненосного слоя, кг/м</a:t>
            </a:r>
            <a:r>
              <a:rPr lang="ru-RU" baseline="30000" dirty="0" smtClean="0">
                <a:sym typeface="Symbol"/>
              </a:rPr>
              <a:t>3</a:t>
            </a:r>
            <a:r>
              <a:rPr lang="ru-RU" dirty="0" smtClean="0">
                <a:sym typeface="Symbol"/>
              </a:rPr>
              <a:t>; </a:t>
            </a:r>
            <a:r>
              <a:rPr lang="en-US" sz="2800" i="1" dirty="0" smtClean="0">
                <a:sym typeface="Symbol"/>
              </a:rPr>
              <a:t>B</a:t>
            </a:r>
            <a:r>
              <a:rPr lang="en-US" dirty="0" smtClean="0">
                <a:sym typeface="Symbol"/>
              </a:rPr>
              <a:t> – </a:t>
            </a:r>
            <a:r>
              <a:rPr lang="ru-RU" dirty="0" smtClean="0">
                <a:sym typeface="Symbol"/>
              </a:rPr>
              <a:t>ширина пласта (захвата копателя), м; </a:t>
            </a:r>
            <a:r>
              <a:rPr lang="en-US" sz="2800" i="1" dirty="0" smtClean="0">
                <a:sym typeface="Symbol"/>
              </a:rPr>
              <a:t>L</a:t>
            </a:r>
            <a:r>
              <a:rPr lang="en-US" dirty="0" smtClean="0">
                <a:sym typeface="Symbol"/>
              </a:rPr>
              <a:t> – </a:t>
            </a:r>
            <a:r>
              <a:rPr lang="ru-RU" dirty="0" smtClean="0">
                <a:sym typeface="Symbol"/>
              </a:rPr>
              <a:t>ширина междурядий, м; </a:t>
            </a:r>
            <a:r>
              <a:rPr lang="en-US" sz="2800" i="1" dirty="0" smtClean="0">
                <a:sym typeface="Symbol"/>
              </a:rPr>
              <a:t>S</a:t>
            </a:r>
            <a:r>
              <a:rPr lang="ru-RU" sz="2800" i="1" baseline="-25000" dirty="0" smtClean="0">
                <a:sym typeface="Symbol"/>
              </a:rPr>
              <a:t>Г</a:t>
            </a:r>
            <a:r>
              <a:rPr lang="ru-RU" dirty="0" smtClean="0">
                <a:sym typeface="Symbol"/>
              </a:rPr>
              <a:t> – площадь гребня, подкапываемого лемехом, м</a:t>
            </a:r>
            <a:r>
              <a:rPr lang="ru-RU" baseline="30000" dirty="0" smtClean="0">
                <a:sym typeface="Symbol"/>
              </a:rPr>
              <a:t>2</a:t>
            </a:r>
            <a:r>
              <a:rPr lang="ru-RU" dirty="0" smtClean="0">
                <a:sym typeface="Symbol"/>
              </a:rPr>
              <a:t>; </a:t>
            </a:r>
            <a:r>
              <a:rPr lang="en-US" sz="2800" i="1" dirty="0" smtClean="0">
                <a:sym typeface="Symbol"/>
              </a:rPr>
              <a:t>v</a:t>
            </a:r>
            <a:r>
              <a:rPr lang="en-US" dirty="0" smtClean="0">
                <a:sym typeface="Symbol"/>
              </a:rPr>
              <a:t> – </a:t>
            </a:r>
            <a:r>
              <a:rPr lang="ru-RU" dirty="0" smtClean="0">
                <a:sym typeface="Symbol"/>
              </a:rPr>
              <a:t>скорость машины, м/с.</a:t>
            </a:r>
            <a:endParaRPr lang="ru-RU" dirty="0"/>
          </a:p>
        </p:txBody>
      </p:sp>
      <p:graphicFrame>
        <p:nvGraphicFramePr>
          <p:cNvPr id="6" name="Object 5"/>
          <p:cNvGraphicFramePr>
            <a:graphicFrameLocks noChangeAspect="1"/>
          </p:cNvGraphicFramePr>
          <p:nvPr/>
        </p:nvGraphicFramePr>
        <p:xfrm>
          <a:off x="5220072" y="980728"/>
          <a:ext cx="2766064" cy="1224136"/>
        </p:xfrm>
        <a:graphic>
          <a:graphicData uri="http://schemas.openxmlformats.org/presentationml/2006/ole">
            <p:oleObj spid="_x0000_s287750" name="Equation" r:id="rId4" imgW="888614" imgH="393529" progId="">
              <p:embed/>
            </p:oleObj>
          </a:graphicData>
        </a:graphic>
      </p:graphicFrame>
      <p:sp>
        <p:nvSpPr>
          <p:cNvPr id="7" name="TextBox 6"/>
          <p:cNvSpPr txBox="1"/>
          <p:nvPr/>
        </p:nvSpPr>
        <p:spPr>
          <a:xfrm>
            <a:off x="356022" y="5589240"/>
            <a:ext cx="8787978" cy="1077218"/>
          </a:xfrm>
          <a:prstGeom prst="rect">
            <a:avLst/>
          </a:prstGeom>
          <a:noFill/>
        </p:spPr>
        <p:txBody>
          <a:bodyPr wrap="square" rtlCol="0">
            <a:spAutoFit/>
          </a:bodyPr>
          <a:lstStyle/>
          <a:p>
            <a:r>
              <a:rPr lang="ru-RU" sz="2800" b="1" dirty="0" smtClean="0"/>
              <a:t>Подача клубней</a:t>
            </a:r>
            <a:r>
              <a:rPr lang="ru-RU" sz="2800" dirty="0" smtClean="0"/>
              <a:t>, кг/с, в копатель с учетом урожайности </a:t>
            </a:r>
            <a:r>
              <a:rPr lang="en-US" sz="3600" i="1" dirty="0" smtClean="0"/>
              <a:t>A</a:t>
            </a:r>
            <a:r>
              <a:rPr lang="en-US" sz="3600" i="1" baseline="-25000" dirty="0" smtClean="0"/>
              <a:t>K</a:t>
            </a:r>
            <a:r>
              <a:rPr lang="ru-RU" sz="2800" dirty="0" smtClean="0"/>
              <a:t>, т/га, картофеля:</a:t>
            </a:r>
            <a:endParaRPr lang="ru-RU" sz="2800" dirty="0"/>
          </a:p>
        </p:txBody>
      </p:sp>
      <p:graphicFrame>
        <p:nvGraphicFramePr>
          <p:cNvPr id="287747" name="Object 3"/>
          <p:cNvGraphicFramePr>
            <a:graphicFrameLocks noChangeAspect="1"/>
          </p:cNvGraphicFramePr>
          <p:nvPr/>
        </p:nvGraphicFramePr>
        <p:xfrm>
          <a:off x="3668390" y="6026201"/>
          <a:ext cx="2664296" cy="695706"/>
        </p:xfrm>
        <a:graphic>
          <a:graphicData uri="http://schemas.openxmlformats.org/presentationml/2006/ole">
            <p:oleObj spid="_x0000_s287751" name="Equation" r:id="rId5" imgW="965200" imgH="228600" progId="">
              <p:embed/>
            </p:oleObj>
          </a:graphicData>
        </a:graphic>
      </p:graphicFrame>
      <p:pic>
        <p:nvPicPr>
          <p:cNvPr id="8" name="Picture 7" descr="Схема определения подачи пласта почвы на сепарирующие рабочие органы уборочной машины.JPG"/>
          <p:cNvPicPr>
            <a:picLocks noChangeAspect="1"/>
          </p:cNvPicPr>
          <p:nvPr/>
        </p:nvPicPr>
        <p:blipFill>
          <a:blip r:embed="rId6" cstate="print"/>
          <a:stretch>
            <a:fillRect/>
          </a:stretch>
        </p:blipFill>
        <p:spPr>
          <a:xfrm>
            <a:off x="1477085" y="3452366"/>
            <a:ext cx="6117336" cy="212140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764704"/>
          </a:xfrm>
        </p:spPr>
        <p:txBody>
          <a:bodyPr/>
          <a:lstStyle/>
          <a:p>
            <a:r>
              <a:rPr lang="ru-RU" sz="2800" b="1" cap="all" dirty="0" smtClean="0">
                <a:latin typeface="Arial" pitchFamily="34" charset="0"/>
                <a:cs typeface="Arial" pitchFamily="34" charset="0"/>
              </a:rPr>
              <a:t>4.1.7. Параметры пруткового элеватора</a:t>
            </a:r>
            <a:endParaRPr lang="ru-RU" sz="2800" b="1" cap="all" dirty="0">
              <a:solidFill>
                <a:srgbClr val="FF0000"/>
              </a:solidFill>
              <a:latin typeface="Arial" pitchFamily="34" charset="0"/>
              <a:cs typeface="Arial" pitchFamily="34" charset="0"/>
            </a:endParaRPr>
          </a:p>
        </p:txBody>
      </p:sp>
      <p:pic>
        <p:nvPicPr>
          <p:cNvPr id="4" name="Picture 3" descr="схема пруткового элеватора.JPG"/>
          <p:cNvPicPr>
            <a:picLocks noChangeAspect="1"/>
          </p:cNvPicPr>
          <p:nvPr/>
        </p:nvPicPr>
        <p:blipFill>
          <a:blip r:embed="rId3" cstate="print"/>
          <a:stretch>
            <a:fillRect/>
          </a:stretch>
        </p:blipFill>
        <p:spPr>
          <a:xfrm>
            <a:off x="2123728" y="692696"/>
            <a:ext cx="4858912" cy="344454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0" y="4341862"/>
            <a:ext cx="9144000" cy="2308324"/>
          </a:xfrm>
          <a:prstGeom prst="rect">
            <a:avLst/>
          </a:prstGeom>
          <a:noFill/>
        </p:spPr>
        <p:txBody>
          <a:bodyPr wrap="square" rtlCol="0">
            <a:spAutoFit/>
          </a:bodyPr>
          <a:lstStyle/>
          <a:p>
            <a:r>
              <a:rPr lang="ru-RU" dirty="0" smtClean="0"/>
              <a:t>Прутковый элеватор из поперечных прутков диаметром </a:t>
            </a:r>
            <a:r>
              <a:rPr lang="en-US" i="1" dirty="0" smtClean="0"/>
              <a:t>d</a:t>
            </a:r>
            <a:r>
              <a:rPr lang="en-US" dirty="0" smtClean="0"/>
              <a:t> </a:t>
            </a:r>
            <a:r>
              <a:rPr lang="ru-RU" dirty="0" smtClean="0"/>
              <a:t>с шагом </a:t>
            </a:r>
            <a:r>
              <a:rPr lang="en-US" i="1" dirty="0" smtClean="0"/>
              <a:t>t</a:t>
            </a:r>
            <a:r>
              <a:rPr lang="ru-RU" dirty="0" smtClean="0"/>
              <a:t>. </a:t>
            </a:r>
            <a:r>
              <a:rPr lang="en-US" i="1" dirty="0" smtClean="0"/>
              <a:t>t</a:t>
            </a:r>
            <a:r>
              <a:rPr lang="ru-RU" i="1" dirty="0" smtClean="0"/>
              <a:t>-</a:t>
            </a:r>
            <a:r>
              <a:rPr lang="en-US" i="1" dirty="0" smtClean="0"/>
              <a:t>d</a:t>
            </a:r>
            <a:r>
              <a:rPr lang="ru-RU" i="1" dirty="0" smtClean="0">
                <a:sym typeface="Symbol"/>
              </a:rPr>
              <a:t></a:t>
            </a:r>
            <a:r>
              <a:rPr lang="en-US" i="1" dirty="0" err="1" smtClean="0"/>
              <a:t>d</a:t>
            </a:r>
            <a:r>
              <a:rPr lang="en-US" i="1" baseline="-25000" dirty="0" err="1" smtClean="0"/>
              <a:t>K</a:t>
            </a:r>
            <a:r>
              <a:rPr lang="en-US" dirty="0" smtClean="0"/>
              <a:t> </a:t>
            </a:r>
            <a:r>
              <a:rPr lang="ru-RU" dirty="0" smtClean="0"/>
              <a:t>где </a:t>
            </a:r>
            <a:r>
              <a:rPr lang="en-US" i="1" err="1" smtClean="0"/>
              <a:t>d</a:t>
            </a:r>
            <a:r>
              <a:rPr lang="en-US" i="1" baseline="-25000" err="1" smtClean="0"/>
              <a:t>K</a:t>
            </a:r>
            <a:r>
              <a:rPr lang="ru-RU" smtClean="0"/>
              <a:t> – </a:t>
            </a:r>
            <a:r>
              <a:rPr lang="ru-RU" dirty="0" smtClean="0"/>
              <a:t>наименьший диаметр клубней картофеля.</a:t>
            </a:r>
          </a:p>
          <a:p>
            <a:r>
              <a:rPr lang="ru-RU" dirty="0" smtClean="0"/>
              <a:t>Угол наклона элеватора </a:t>
            </a:r>
            <a:r>
              <a:rPr lang="ru-RU" i="1" dirty="0" smtClean="0">
                <a:sym typeface="Symbol"/>
              </a:rPr>
              <a:t></a:t>
            </a:r>
            <a:r>
              <a:rPr lang="ru-RU" dirty="0" smtClean="0"/>
              <a:t>=20…22</a:t>
            </a:r>
            <a:r>
              <a:rPr lang="ru-RU" dirty="0" smtClean="0">
                <a:sym typeface="Symbol"/>
              </a:rPr>
              <a:t></a:t>
            </a:r>
            <a:r>
              <a:rPr lang="ru-RU" dirty="0" smtClean="0"/>
              <a:t>. Скорость </a:t>
            </a:r>
            <a:r>
              <a:rPr lang="en-US" i="1" dirty="0" smtClean="0"/>
              <a:t>u</a:t>
            </a:r>
            <a:r>
              <a:rPr lang="en-US" dirty="0" smtClean="0"/>
              <a:t> </a:t>
            </a:r>
            <a:r>
              <a:rPr lang="ru-RU" dirty="0" smtClean="0"/>
              <a:t>элеватора должна быть в 1,3…1,6 раз больше поступательной скорости </a:t>
            </a:r>
            <a:r>
              <a:rPr lang="en-US" i="1" dirty="0" smtClean="0"/>
              <a:t>v</a:t>
            </a:r>
            <a:r>
              <a:rPr lang="ru-RU" dirty="0" smtClean="0"/>
              <a:t> машины.</a:t>
            </a:r>
          </a:p>
          <a:p>
            <a:r>
              <a:rPr lang="ru-RU" dirty="0" smtClean="0"/>
              <a:t>Эллиптический </a:t>
            </a:r>
            <a:r>
              <a:rPr lang="ru-RU" dirty="0" err="1" smtClean="0"/>
              <a:t>встряхиватель</a:t>
            </a:r>
            <a:r>
              <a:rPr lang="ru-RU" dirty="0" smtClean="0"/>
              <a:t> имеет соотношение осей </a:t>
            </a:r>
            <a:r>
              <a:rPr lang="en-US" i="1" dirty="0" smtClean="0"/>
              <a:t>a</a:t>
            </a:r>
            <a:r>
              <a:rPr lang="ru-RU" i="1" dirty="0" smtClean="0"/>
              <a:t>/</a:t>
            </a:r>
            <a:r>
              <a:rPr lang="en-US" i="1" dirty="0" smtClean="0"/>
              <a:t>b</a:t>
            </a:r>
            <a:r>
              <a:rPr lang="ru-RU" dirty="0" smtClean="0"/>
              <a:t>=0,6…0,7.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1340768"/>
          </a:xfrm>
        </p:spPr>
        <p:txBody>
          <a:bodyPr>
            <a:normAutofit fontScale="90000"/>
          </a:bodyPr>
          <a:lstStyle/>
          <a:p>
            <a:r>
              <a:rPr lang="ru-RU" sz="2800" b="1" cap="all" dirty="0" smtClean="0">
                <a:latin typeface="Arial" pitchFamily="34" charset="0"/>
                <a:cs typeface="Arial" pitchFamily="34" charset="0"/>
              </a:rPr>
              <a:t>4.1.8. Устройства для разрушения комков почвы, отрыва клубней и удаления примесей</a:t>
            </a:r>
            <a:endParaRPr lang="ru-RU" sz="2800" b="1" cap="all" dirty="0">
              <a:solidFill>
                <a:srgbClr val="FF0000"/>
              </a:solidFill>
              <a:latin typeface="Arial" pitchFamily="34" charset="0"/>
              <a:cs typeface="Arial" pitchFamily="34" charset="0"/>
            </a:endParaRPr>
          </a:p>
        </p:txBody>
      </p:sp>
      <p:pic>
        <p:nvPicPr>
          <p:cNvPr id="288770" name="Picture 2"/>
          <p:cNvPicPr>
            <a:picLocks noChangeAspect="1" noChangeArrowheads="1"/>
          </p:cNvPicPr>
          <p:nvPr/>
        </p:nvPicPr>
        <p:blipFill>
          <a:blip r:embed="rId3" cstate="print"/>
          <a:srcRect/>
          <a:stretch>
            <a:fillRect/>
          </a:stretch>
        </p:blipFill>
        <p:spPr bwMode="auto">
          <a:xfrm>
            <a:off x="560074" y="1281104"/>
            <a:ext cx="2556760" cy="1688836"/>
          </a:xfrm>
          <a:prstGeom prst="rect">
            <a:avLst/>
          </a:prstGeom>
          <a:ln>
            <a:noFill/>
          </a:ln>
          <a:effectLst>
            <a:outerShdw blurRad="190500" algn="tl" rotWithShape="0">
              <a:srgbClr val="000000">
                <a:alpha val="70000"/>
              </a:srgbClr>
            </a:outerShdw>
          </a:effectLst>
        </p:spPr>
      </p:pic>
      <p:pic>
        <p:nvPicPr>
          <p:cNvPr id="288771" name="Picture 3"/>
          <p:cNvPicPr>
            <a:picLocks noChangeAspect="1" noChangeArrowheads="1"/>
          </p:cNvPicPr>
          <p:nvPr/>
        </p:nvPicPr>
        <p:blipFill>
          <a:blip r:embed="rId4" cstate="print"/>
          <a:srcRect/>
          <a:stretch>
            <a:fillRect/>
          </a:stretch>
        </p:blipFill>
        <p:spPr bwMode="auto">
          <a:xfrm>
            <a:off x="3563888" y="1268760"/>
            <a:ext cx="3204832" cy="1687569"/>
          </a:xfrm>
          <a:prstGeom prst="rect">
            <a:avLst/>
          </a:prstGeom>
          <a:ln>
            <a:noFill/>
          </a:ln>
          <a:effectLst>
            <a:outerShdw blurRad="190500" algn="tl" rotWithShape="0">
              <a:srgbClr val="000000">
                <a:alpha val="70000"/>
              </a:srgbClr>
            </a:outerShdw>
          </a:effectLst>
        </p:spPr>
      </p:pic>
      <p:sp>
        <p:nvSpPr>
          <p:cNvPr id="6" name="TextBox 5"/>
          <p:cNvSpPr txBox="1"/>
          <p:nvPr/>
        </p:nvSpPr>
        <p:spPr>
          <a:xfrm>
            <a:off x="236546" y="3009296"/>
            <a:ext cx="3059832" cy="646331"/>
          </a:xfrm>
          <a:prstGeom prst="rect">
            <a:avLst/>
          </a:prstGeom>
          <a:noFill/>
        </p:spPr>
        <p:txBody>
          <a:bodyPr wrap="square" rtlCol="0">
            <a:spAutoFit/>
          </a:bodyPr>
          <a:lstStyle/>
          <a:p>
            <a:pPr algn="ctr"/>
            <a:r>
              <a:rPr lang="ru-RU" sz="1800" dirty="0" smtClean="0">
                <a:latin typeface="Arial" pitchFamily="34" charset="0"/>
                <a:cs typeface="Arial" pitchFamily="34" charset="0"/>
              </a:rPr>
              <a:t>Спаренные пневматические баллоны</a:t>
            </a:r>
            <a:endParaRPr lang="ru-RU" sz="1800" dirty="0">
              <a:latin typeface="Arial" pitchFamily="34" charset="0"/>
              <a:cs typeface="Arial" pitchFamily="34" charset="0"/>
            </a:endParaRPr>
          </a:p>
        </p:txBody>
      </p:sp>
      <p:sp>
        <p:nvSpPr>
          <p:cNvPr id="7" name="TextBox 6"/>
          <p:cNvSpPr txBox="1"/>
          <p:nvPr/>
        </p:nvSpPr>
        <p:spPr>
          <a:xfrm>
            <a:off x="3563888" y="2996952"/>
            <a:ext cx="3168352" cy="646331"/>
          </a:xfrm>
          <a:prstGeom prst="rect">
            <a:avLst/>
          </a:prstGeom>
          <a:noFill/>
        </p:spPr>
        <p:txBody>
          <a:bodyPr wrap="square" rtlCol="0">
            <a:spAutoFit/>
          </a:bodyPr>
          <a:lstStyle/>
          <a:p>
            <a:pPr algn="ctr"/>
            <a:r>
              <a:rPr lang="ru-RU" sz="1800" dirty="0" smtClean="0">
                <a:latin typeface="Arial" pitchFamily="34" charset="0"/>
                <a:cs typeface="Arial" pitchFamily="34" charset="0"/>
              </a:rPr>
              <a:t>Баллоны на полотне транспортера</a:t>
            </a:r>
            <a:endParaRPr lang="ru-RU" sz="1800" dirty="0">
              <a:latin typeface="Arial" pitchFamily="34" charset="0"/>
              <a:cs typeface="Arial" pitchFamily="34" charset="0"/>
            </a:endParaRPr>
          </a:p>
        </p:txBody>
      </p:sp>
      <p:pic>
        <p:nvPicPr>
          <p:cNvPr id="288772" name="Picture 4"/>
          <p:cNvPicPr>
            <a:picLocks noChangeAspect="1" noChangeArrowheads="1"/>
          </p:cNvPicPr>
          <p:nvPr/>
        </p:nvPicPr>
        <p:blipFill>
          <a:blip r:embed="rId5" cstate="print"/>
          <a:srcRect/>
          <a:stretch>
            <a:fillRect/>
          </a:stretch>
        </p:blipFill>
        <p:spPr bwMode="auto">
          <a:xfrm>
            <a:off x="63348" y="3768057"/>
            <a:ext cx="6068455" cy="288071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300192" y="3861048"/>
            <a:ext cx="2843808" cy="2800767"/>
          </a:xfrm>
          <a:prstGeom prst="rect">
            <a:avLst/>
          </a:prstGeom>
          <a:noFill/>
        </p:spPr>
        <p:txBody>
          <a:bodyPr wrap="square" rtlCol="0">
            <a:spAutoFit/>
          </a:bodyPr>
          <a:lstStyle/>
          <a:p>
            <a:r>
              <a:rPr lang="ru-RU" sz="1600" i="1" dirty="0" smtClean="0">
                <a:latin typeface="+mn-lt"/>
              </a:rPr>
              <a:t>а</a:t>
            </a:r>
            <a:r>
              <a:rPr lang="ru-RU" sz="1600" dirty="0" smtClean="0">
                <a:latin typeface="Arial" pitchFamily="34" charset="0"/>
              </a:rPr>
              <a:t> - с </a:t>
            </a:r>
            <a:r>
              <a:rPr lang="ru-RU" sz="1600" dirty="0" err="1" smtClean="0">
                <a:latin typeface="Arial" pitchFamily="34" charset="0"/>
              </a:rPr>
              <a:t>редкопругковым</a:t>
            </a:r>
            <a:r>
              <a:rPr lang="ru-RU" sz="1600" dirty="0" smtClean="0">
                <a:latin typeface="Arial" pitchFamily="34" charset="0"/>
              </a:rPr>
              <a:t> и прижимным транспортерами; </a:t>
            </a:r>
            <a:r>
              <a:rPr lang="ru-RU" sz="1600" i="1" dirty="0" smtClean="0">
                <a:latin typeface="+mn-lt"/>
              </a:rPr>
              <a:t>б</a:t>
            </a:r>
            <a:r>
              <a:rPr lang="ru-RU" sz="1600" dirty="0" smtClean="0">
                <a:latin typeface="Arial" pitchFamily="34" charset="0"/>
              </a:rPr>
              <a:t> - </a:t>
            </a:r>
            <a:r>
              <a:rPr lang="ru-RU" sz="1600" dirty="0" err="1" smtClean="0">
                <a:latin typeface="Arial" pitchFamily="34" charset="0"/>
              </a:rPr>
              <a:t>ботвоудаляюшие</a:t>
            </a:r>
            <a:r>
              <a:rPr lang="ru-RU" sz="1600" dirty="0" smtClean="0">
                <a:latin typeface="Arial" pitchFamily="34" charset="0"/>
              </a:rPr>
              <a:t> горки;</a:t>
            </a:r>
            <a:r>
              <a:rPr lang="ru-RU" sz="1600" i="1" dirty="0" smtClean="0">
                <a:latin typeface="Arial" pitchFamily="34" charset="0"/>
              </a:rPr>
              <a:t>1</a:t>
            </a:r>
            <a:r>
              <a:rPr lang="ru-RU" sz="1600" dirty="0" smtClean="0">
                <a:latin typeface="Arial" pitchFamily="34" charset="0"/>
              </a:rPr>
              <a:t>, </a:t>
            </a:r>
            <a:r>
              <a:rPr lang="ru-RU" sz="1600" i="1" dirty="0" smtClean="0">
                <a:latin typeface="Arial" pitchFamily="34" charset="0"/>
              </a:rPr>
              <a:t>2</a:t>
            </a:r>
            <a:r>
              <a:rPr lang="ru-RU" sz="1600" dirty="0" smtClean="0">
                <a:latin typeface="Arial" pitchFamily="34" charset="0"/>
              </a:rPr>
              <a:t> - </a:t>
            </a:r>
            <a:r>
              <a:rPr lang="ru-RU" sz="1600" dirty="0" err="1" smtClean="0">
                <a:latin typeface="Arial" pitchFamily="34" charset="0"/>
              </a:rPr>
              <a:t>редкопрутковый</a:t>
            </a:r>
            <a:r>
              <a:rPr lang="ru-RU" sz="1600" dirty="0" smtClean="0">
                <a:latin typeface="Arial" pitchFamily="34" charset="0"/>
              </a:rPr>
              <a:t> и прижимной транспортеры; </a:t>
            </a:r>
            <a:r>
              <a:rPr lang="ru-RU" sz="1600" i="1" dirty="0" smtClean="0">
                <a:latin typeface="Arial" pitchFamily="34" charset="0"/>
              </a:rPr>
              <a:t>3</a:t>
            </a:r>
            <a:r>
              <a:rPr lang="ru-RU" sz="1600" dirty="0" smtClean="0">
                <a:latin typeface="Arial" pitchFamily="34" charset="0"/>
              </a:rPr>
              <a:t> - </a:t>
            </a:r>
            <a:r>
              <a:rPr lang="ru-RU" sz="1600" dirty="0" err="1" smtClean="0">
                <a:latin typeface="Arial" pitchFamily="34" charset="0"/>
              </a:rPr>
              <a:t>клубнеотбойные</a:t>
            </a:r>
            <a:r>
              <a:rPr lang="ru-RU" sz="1600" dirty="0" smtClean="0">
                <a:latin typeface="Arial" pitchFamily="34" charset="0"/>
              </a:rPr>
              <a:t> прутки; </a:t>
            </a:r>
            <a:r>
              <a:rPr lang="ru-RU" sz="1600" i="1" dirty="0" smtClean="0">
                <a:latin typeface="Arial" pitchFamily="34" charset="0"/>
              </a:rPr>
              <a:t>4</a:t>
            </a:r>
            <a:r>
              <a:rPr lang="ru-RU" sz="1600" dirty="0" smtClean="0">
                <a:latin typeface="Arial" pitchFamily="34" charset="0"/>
              </a:rPr>
              <a:t> - </a:t>
            </a:r>
            <a:r>
              <a:rPr lang="ru-RU" sz="1600" dirty="0" err="1" smtClean="0">
                <a:latin typeface="Arial" pitchFamily="34" charset="0"/>
              </a:rPr>
              <a:t>клубненаправляющая</a:t>
            </a:r>
            <a:r>
              <a:rPr lang="ru-RU" sz="1600" dirty="0" smtClean="0">
                <a:latin typeface="Arial" pitchFamily="34" charset="0"/>
              </a:rPr>
              <a:t> решетка; </a:t>
            </a:r>
            <a:r>
              <a:rPr lang="ru-RU" sz="1600" i="1" dirty="0" smtClean="0">
                <a:latin typeface="Arial" pitchFamily="34" charset="0"/>
              </a:rPr>
              <a:t>5</a:t>
            </a:r>
            <a:r>
              <a:rPr lang="ru-RU" sz="1600" dirty="0" smtClean="0">
                <a:latin typeface="Arial" pitchFamily="34" charset="0"/>
              </a:rPr>
              <a:t> - транспортер клубней; </a:t>
            </a:r>
            <a:r>
              <a:rPr lang="ru-RU" sz="1600" i="1" dirty="0" smtClean="0">
                <a:latin typeface="Arial" pitchFamily="34" charset="0"/>
              </a:rPr>
              <a:t>6</a:t>
            </a:r>
            <a:r>
              <a:rPr lang="ru-RU" sz="1600" dirty="0" smtClean="0">
                <a:latin typeface="Arial" pitchFamily="34" charset="0"/>
              </a:rPr>
              <a:t> и </a:t>
            </a:r>
            <a:r>
              <a:rPr lang="ru-RU" sz="1600" i="1" dirty="0" smtClean="0">
                <a:latin typeface="Arial" pitchFamily="34" charset="0"/>
              </a:rPr>
              <a:t>8</a:t>
            </a:r>
            <a:r>
              <a:rPr lang="ru-RU" sz="1600" dirty="0" smtClean="0">
                <a:latin typeface="Arial" pitchFamily="34" charset="0"/>
              </a:rPr>
              <a:t> - </a:t>
            </a:r>
            <a:r>
              <a:rPr lang="ru-RU" sz="1600" dirty="0" err="1" smtClean="0">
                <a:latin typeface="Arial" pitchFamily="34" charset="0"/>
              </a:rPr>
              <a:t>полотенные</a:t>
            </a:r>
            <a:r>
              <a:rPr lang="ru-RU" sz="1600" dirty="0" smtClean="0">
                <a:latin typeface="Arial" pitchFamily="34" charset="0"/>
              </a:rPr>
              <a:t> транспортеры; </a:t>
            </a:r>
            <a:r>
              <a:rPr lang="ru-RU" sz="1600" i="1" dirty="0" smtClean="0">
                <a:latin typeface="Arial" pitchFamily="34" charset="0"/>
              </a:rPr>
              <a:t>7</a:t>
            </a:r>
            <a:r>
              <a:rPr lang="ru-RU" sz="1600" dirty="0" smtClean="0">
                <a:latin typeface="Arial" pitchFamily="34" charset="0"/>
              </a:rPr>
              <a:t>- грохот</a:t>
            </a:r>
          </a:p>
        </p:txBody>
      </p:sp>
      <p:sp>
        <p:nvSpPr>
          <p:cNvPr id="10" name="TextBox 9"/>
          <p:cNvSpPr txBox="1"/>
          <p:nvPr/>
        </p:nvSpPr>
        <p:spPr>
          <a:xfrm>
            <a:off x="6876256" y="1340768"/>
            <a:ext cx="2088232" cy="584775"/>
          </a:xfrm>
          <a:prstGeom prst="rect">
            <a:avLst/>
          </a:prstGeom>
          <a:noFill/>
        </p:spPr>
        <p:txBody>
          <a:bodyPr wrap="square" rtlCol="0">
            <a:spAutoFit/>
          </a:bodyPr>
          <a:lstStyle/>
          <a:p>
            <a:r>
              <a:rPr lang="en-US" sz="1600" dirty="0" smtClean="0">
                <a:latin typeface="Arial" pitchFamily="34" charset="0"/>
              </a:rPr>
              <a:t>1</a:t>
            </a:r>
            <a:r>
              <a:rPr lang="ru-RU" sz="1600" dirty="0" smtClean="0">
                <a:latin typeface="Arial" pitchFamily="34" charset="0"/>
              </a:rPr>
              <a:t> </a:t>
            </a:r>
            <a:r>
              <a:rPr lang="en-US" sz="1600" dirty="0" smtClean="0">
                <a:latin typeface="Arial" pitchFamily="34" charset="0"/>
              </a:rPr>
              <a:t>-</a:t>
            </a:r>
            <a:r>
              <a:rPr lang="ru-RU" sz="1600" dirty="0" smtClean="0">
                <a:latin typeface="Arial" pitchFamily="34" charset="0"/>
              </a:rPr>
              <a:t> транспортер; 2 - </a:t>
            </a:r>
            <a:r>
              <a:rPr lang="ru-RU" sz="1600" dirty="0" err="1" smtClean="0">
                <a:latin typeface="Arial" pitchFamily="34" charset="0"/>
              </a:rPr>
              <a:t>комкодавители</a:t>
            </a:r>
            <a:endParaRPr lang="ru-RU" sz="1600" dirty="0" smtClean="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548679"/>
          </a:xfrm>
        </p:spPr>
        <p:txBody>
          <a:bodyPr/>
          <a:lstStyle/>
          <a:p>
            <a:r>
              <a:rPr lang="ru-RU" sz="2800" b="1" cap="all" dirty="0" smtClean="0">
                <a:latin typeface="Arial" pitchFamily="34" charset="0"/>
                <a:cs typeface="Arial" pitchFamily="34" charset="0"/>
              </a:rPr>
              <a:t>4.2. </a:t>
            </a:r>
            <a:r>
              <a:rPr lang="ru-RU" sz="2800" b="1" cap="all" dirty="0" err="1" smtClean="0">
                <a:latin typeface="Arial" pitchFamily="34" charset="0"/>
                <a:cs typeface="Arial" pitchFamily="34" charset="0"/>
              </a:rPr>
              <a:t>картофелеуборочнЫЙ</a:t>
            </a:r>
            <a:r>
              <a:rPr lang="ru-RU" sz="2800" b="1" cap="all" dirty="0" smtClean="0">
                <a:latin typeface="Arial" pitchFamily="34" charset="0"/>
                <a:cs typeface="Arial" pitchFamily="34" charset="0"/>
              </a:rPr>
              <a:t> комбайн </a:t>
            </a:r>
            <a:r>
              <a:rPr lang="ru-RU" sz="2800" b="1" cap="all" dirty="0" smtClean="0">
                <a:solidFill>
                  <a:srgbClr val="FF0000"/>
                </a:solidFill>
                <a:latin typeface="Arial" pitchFamily="34" charset="0"/>
                <a:cs typeface="Arial" pitchFamily="34" charset="0"/>
              </a:rPr>
              <a:t>КПК-3</a:t>
            </a:r>
            <a:r>
              <a:rPr lang="ru-RU" sz="2800" b="1" cap="all" dirty="0" smtClean="0">
                <a:latin typeface="Arial" pitchFamily="34" charset="0"/>
                <a:cs typeface="Arial" pitchFamily="34" charset="0"/>
              </a:rPr>
              <a:t> </a:t>
            </a:r>
            <a:endParaRPr lang="ru-RU" sz="2800" b="1" cap="all" dirty="0">
              <a:latin typeface="Arial" pitchFamily="34" charset="0"/>
              <a:cs typeface="Arial" pitchFamily="34" charset="0"/>
            </a:endParaRPr>
          </a:p>
        </p:txBody>
      </p:sp>
      <p:pic>
        <p:nvPicPr>
          <p:cNvPr id="65537" name="Picture 1"/>
          <p:cNvPicPr>
            <a:picLocks noChangeAspect="1" noChangeArrowheads="1"/>
          </p:cNvPicPr>
          <p:nvPr/>
        </p:nvPicPr>
        <p:blipFill>
          <a:blip r:embed="rId3" cstate="print"/>
          <a:srcRect/>
          <a:stretch>
            <a:fillRect/>
          </a:stretch>
        </p:blipFill>
        <p:spPr bwMode="auto">
          <a:xfrm>
            <a:off x="95535" y="620687"/>
            <a:ext cx="5429518" cy="5964955"/>
          </a:xfrm>
          <a:prstGeom prst="rect">
            <a:avLst/>
          </a:prstGeom>
          <a:ln>
            <a:noFill/>
          </a:ln>
          <a:effectLst>
            <a:outerShdw blurRad="190500" algn="tl" rotWithShape="0">
              <a:srgbClr val="000000">
                <a:alpha val="70000"/>
              </a:srgbClr>
            </a:outerShdw>
          </a:effectLst>
        </p:spPr>
      </p:pic>
      <p:sp>
        <p:nvSpPr>
          <p:cNvPr id="7" name="TextBox 6"/>
          <p:cNvSpPr txBox="1"/>
          <p:nvPr/>
        </p:nvSpPr>
        <p:spPr>
          <a:xfrm>
            <a:off x="5724128" y="1412776"/>
            <a:ext cx="3168352" cy="3785652"/>
          </a:xfrm>
          <a:prstGeom prst="rect">
            <a:avLst/>
          </a:prstGeom>
          <a:noFill/>
        </p:spPr>
        <p:txBody>
          <a:bodyPr wrap="square" rtlCol="0">
            <a:spAutoFit/>
          </a:bodyPr>
          <a:lstStyle/>
          <a:p>
            <a:r>
              <a:rPr lang="ru-RU" sz="2000" dirty="0" smtClean="0">
                <a:latin typeface="Arial" pitchFamily="34" charset="0"/>
                <a:cs typeface="Arial" pitchFamily="34" charset="0"/>
              </a:rPr>
              <a:t>1 – катки; 2 – диски;</a:t>
            </a:r>
          </a:p>
          <a:p>
            <a:r>
              <a:rPr lang="ru-RU" sz="2000" dirty="0" smtClean="0">
                <a:latin typeface="Arial" pitchFamily="34" charset="0"/>
                <a:cs typeface="Arial" pitchFamily="34" charset="0"/>
              </a:rPr>
              <a:t>3, 5, 10 – шнеки; 4, 8 – элеваторы-сепараторы; 6 – бункер-накопитель;</a:t>
            </a:r>
          </a:p>
          <a:p>
            <a:r>
              <a:rPr lang="ru-RU" sz="2000" dirty="0" smtClean="0">
                <a:latin typeface="Arial" pitchFamily="34" charset="0"/>
                <a:cs typeface="Arial" pitchFamily="34" charset="0"/>
              </a:rPr>
              <a:t>7 – </a:t>
            </a:r>
            <a:r>
              <a:rPr lang="ru-RU" sz="2000" dirty="0" err="1" smtClean="0">
                <a:latin typeface="Arial" pitchFamily="34" charset="0"/>
                <a:cs typeface="Arial" pitchFamily="34" charset="0"/>
              </a:rPr>
              <a:t>редкопрутковый</a:t>
            </a:r>
            <a:r>
              <a:rPr lang="ru-RU" sz="2000" dirty="0" smtClean="0">
                <a:latin typeface="Arial" pitchFamily="34" charset="0"/>
                <a:cs typeface="Arial" pitchFamily="34" charset="0"/>
              </a:rPr>
              <a:t> транспортер;</a:t>
            </a:r>
          </a:p>
          <a:p>
            <a:r>
              <a:rPr lang="ru-RU" sz="2000" dirty="0" smtClean="0">
                <a:latin typeface="Arial" pitchFamily="34" charset="0"/>
                <a:cs typeface="Arial" pitchFamily="34" charset="0"/>
              </a:rPr>
              <a:t>9 – загрузочный транспортер; 11, 12 – горки; 13 – подъемный ковшовый элеватор; 14 – лемех; 15 – </a:t>
            </a:r>
            <a:r>
              <a:rPr lang="ru-RU" sz="2000" dirty="0" err="1" smtClean="0">
                <a:latin typeface="Arial" pitchFamily="34" charset="0"/>
                <a:cs typeface="Arial" pitchFamily="34" charset="0"/>
              </a:rPr>
              <a:t>комкодавитель</a:t>
            </a:r>
            <a:endParaRPr lang="ru-R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359"/>
            <a:ext cx="9144000" cy="580329"/>
          </a:xfrm>
        </p:spPr>
        <p:txBody>
          <a:bodyPr/>
          <a:lstStyle/>
          <a:p>
            <a:r>
              <a:rPr lang="ru-RU" sz="2800" b="1" cap="all" dirty="0" smtClean="0">
                <a:latin typeface="Arial" pitchFamily="34" charset="0"/>
                <a:cs typeface="Arial" pitchFamily="34" charset="0"/>
              </a:rPr>
              <a:t>4.3. </a:t>
            </a:r>
            <a:r>
              <a:rPr lang="ru-RU" sz="2800" b="1" cap="all" dirty="0" err="1" smtClean="0">
                <a:latin typeface="Arial" pitchFamily="34" charset="0"/>
                <a:cs typeface="Arial" pitchFamily="34" charset="0"/>
              </a:rPr>
              <a:t>картофелеуборочнЫЙ</a:t>
            </a:r>
            <a:r>
              <a:rPr lang="ru-RU" sz="2800" b="1" cap="all" dirty="0" smtClean="0">
                <a:latin typeface="Arial" pitchFamily="34" charset="0"/>
                <a:cs typeface="Arial" pitchFamily="34" charset="0"/>
              </a:rPr>
              <a:t> комбайн </a:t>
            </a:r>
            <a:r>
              <a:rPr lang="ru-RU" sz="2800" b="1" cap="all" dirty="0" smtClean="0">
                <a:solidFill>
                  <a:srgbClr val="FF0000"/>
                </a:solidFill>
                <a:latin typeface="Arial" pitchFamily="34" charset="0"/>
                <a:cs typeface="Arial" pitchFamily="34" charset="0"/>
              </a:rPr>
              <a:t>ККУ-2А</a:t>
            </a:r>
            <a:endParaRPr lang="ru-RU" sz="2800" b="1" cap="all" dirty="0">
              <a:solidFill>
                <a:srgbClr val="FF0000"/>
              </a:solidFill>
            </a:endParaRPr>
          </a:p>
        </p:txBody>
      </p:sp>
      <p:sp>
        <p:nvSpPr>
          <p:cNvPr id="3" name="TextBox 2"/>
          <p:cNvSpPr txBox="1"/>
          <p:nvPr/>
        </p:nvSpPr>
        <p:spPr>
          <a:xfrm>
            <a:off x="467543" y="5179455"/>
            <a:ext cx="8602315" cy="1569660"/>
          </a:xfrm>
          <a:prstGeom prst="rect">
            <a:avLst/>
          </a:prstGeom>
          <a:noFill/>
        </p:spPr>
        <p:txBody>
          <a:bodyPr wrap="square" rtlCol="0">
            <a:spAutoFit/>
          </a:bodyPr>
          <a:lstStyle/>
          <a:p>
            <a:r>
              <a:rPr lang="ru-RU" sz="1600" dirty="0" smtClean="0">
                <a:latin typeface="Arial" pitchFamily="34" charset="0"/>
                <a:cs typeface="Arial" pitchFamily="34" charset="0"/>
              </a:rPr>
              <a:t>1 - боковина; 2 - лемех; 3 - основной (первый) элеватор; 4-  бункер; 5-экран-гаситель;</a:t>
            </a:r>
          </a:p>
          <a:p>
            <a:r>
              <a:rPr lang="ru-RU" sz="1600" dirty="0" smtClean="0">
                <a:latin typeface="Arial" pitchFamily="34" charset="0"/>
                <a:cs typeface="Arial" pitchFamily="34" charset="0"/>
              </a:rPr>
              <a:t>6, 7 -транспортеры; 8 - делитель; 9 - переборочный стол; 10 - барабанный транспортер;</a:t>
            </a:r>
          </a:p>
          <a:p>
            <a:r>
              <a:rPr lang="ru-RU" sz="1600" dirty="0" smtClean="0">
                <a:latin typeface="Arial" pitchFamily="34" charset="0"/>
                <a:cs typeface="Arial" pitchFamily="34" charset="0"/>
              </a:rPr>
              <a:t>11 - лопасть; 12 - трос; 13 - горка; 14 - прижимной транспортер; 15 - </a:t>
            </a:r>
            <a:r>
              <a:rPr lang="ru-RU" sz="1600" dirty="0" err="1" smtClean="0">
                <a:latin typeface="Arial" pitchFamily="34" charset="0"/>
                <a:cs typeface="Arial" pitchFamily="34" charset="0"/>
              </a:rPr>
              <a:t>редкопрутковый</a:t>
            </a:r>
            <a:r>
              <a:rPr lang="ru-RU" sz="1600" dirty="0" smtClean="0">
                <a:latin typeface="Arial" pitchFamily="34" charset="0"/>
                <a:cs typeface="Arial" pitchFamily="34" charset="0"/>
              </a:rPr>
              <a:t> транспортер; 16 - второй элеватор; 17 - пассивный </a:t>
            </a:r>
            <a:r>
              <a:rPr lang="ru-RU" sz="1600" dirty="0" err="1" smtClean="0">
                <a:latin typeface="Arial" pitchFamily="34" charset="0"/>
                <a:cs typeface="Arial" pitchFamily="34" charset="0"/>
              </a:rPr>
              <a:t>встряхиватель</a:t>
            </a:r>
            <a:r>
              <a:rPr lang="ru-RU" sz="1600" dirty="0" smtClean="0">
                <a:latin typeface="Arial" pitchFamily="34" charset="0"/>
                <a:cs typeface="Arial" pitchFamily="34" charset="0"/>
              </a:rPr>
              <a:t>; 18 - баллоны </a:t>
            </a:r>
            <a:r>
              <a:rPr lang="ru-RU" sz="1600" dirty="0" err="1" smtClean="0">
                <a:latin typeface="Arial" pitchFamily="34" charset="0"/>
                <a:cs typeface="Arial" pitchFamily="34" charset="0"/>
              </a:rPr>
              <a:t>комкодавитсля</a:t>
            </a:r>
            <a:r>
              <a:rPr lang="ru-RU" sz="1600" dirty="0" smtClean="0">
                <a:latin typeface="Arial" pitchFamily="34" charset="0"/>
                <a:cs typeface="Arial" pitchFamily="34" charset="0"/>
              </a:rPr>
              <a:t>; 19 - эксцентрик; 20 - кривошип; 21 - эксцентрик; 22, 25 - шатуны;</a:t>
            </a:r>
          </a:p>
          <a:p>
            <a:r>
              <a:rPr lang="ru-RU" sz="1600" dirty="0" smtClean="0">
                <a:latin typeface="Arial" pitchFamily="34" charset="0"/>
                <a:cs typeface="Arial" pitchFamily="34" charset="0"/>
              </a:rPr>
              <a:t>23 - поворотная планка; 24 - ролики; 26 - прутки</a:t>
            </a:r>
            <a:endParaRPr lang="ru-RU" sz="1600" dirty="0">
              <a:latin typeface="Arial" pitchFamily="34" charset="0"/>
              <a:cs typeface="Arial" pitchFamily="34" charset="0"/>
            </a:endParaRPr>
          </a:p>
        </p:txBody>
      </p:sp>
      <p:pic>
        <p:nvPicPr>
          <p:cNvPr id="4" name="Рисунок 3" descr="ККУ-2А.jpg"/>
          <p:cNvPicPr>
            <a:picLocks noChangeAspect="1"/>
          </p:cNvPicPr>
          <p:nvPr/>
        </p:nvPicPr>
        <p:blipFill>
          <a:blip r:embed="rId3" cstate="print"/>
          <a:stretch>
            <a:fillRect/>
          </a:stretch>
        </p:blipFill>
        <p:spPr>
          <a:xfrm>
            <a:off x="520814" y="594820"/>
            <a:ext cx="8299658" cy="45149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0" y="40359"/>
            <a:ext cx="9144000" cy="940369"/>
          </a:xfrm>
        </p:spPr>
        <p:txBody>
          <a:bodyPr>
            <a:normAutofit fontScale="90000"/>
          </a:bodyPr>
          <a:lstStyle/>
          <a:p>
            <a:r>
              <a:rPr lang="ru-RU" sz="2800" b="1" cap="all" dirty="0" smtClean="0">
                <a:latin typeface="Arial" pitchFamily="34" charset="0"/>
                <a:cs typeface="Arial" pitchFamily="34" charset="0"/>
              </a:rPr>
              <a:t>4.3.1. картофелеуборочный комбайн </a:t>
            </a:r>
            <a:r>
              <a:rPr lang="ru-RU" sz="2800" b="1" cap="all" dirty="0" smtClean="0">
                <a:solidFill>
                  <a:srgbClr val="FF0000"/>
                </a:solidFill>
                <a:latin typeface="Arial" pitchFamily="34" charset="0"/>
                <a:cs typeface="Arial" pitchFamily="34" charset="0"/>
              </a:rPr>
              <a:t>«ПАЛЕССЕ </a:t>
            </a:r>
            <a:r>
              <a:rPr lang="en-US" sz="2800" b="1" cap="all" dirty="0" smtClean="0">
                <a:solidFill>
                  <a:srgbClr val="FF0000"/>
                </a:solidFill>
                <a:latin typeface="Arial" pitchFamily="34" charset="0"/>
                <a:cs typeface="Arial" pitchFamily="34" charset="0"/>
              </a:rPr>
              <a:t>PT25»</a:t>
            </a:r>
            <a:endParaRPr lang="ru-RU" sz="2800" b="1" cap="all" dirty="0">
              <a:solidFill>
                <a:srgbClr val="FF0000"/>
              </a:solidFill>
            </a:endParaRPr>
          </a:p>
        </p:txBody>
      </p:sp>
      <p:pic>
        <p:nvPicPr>
          <p:cNvPr id="314370" name="Picture 2"/>
          <p:cNvPicPr>
            <a:picLocks noChangeAspect="1" noChangeArrowheads="1"/>
          </p:cNvPicPr>
          <p:nvPr/>
        </p:nvPicPr>
        <p:blipFill>
          <a:blip r:embed="rId3" cstate="print"/>
          <a:srcRect/>
          <a:stretch>
            <a:fillRect/>
          </a:stretch>
        </p:blipFill>
        <p:spPr bwMode="auto">
          <a:xfrm>
            <a:off x="1691680" y="1000183"/>
            <a:ext cx="6696743" cy="4620410"/>
          </a:xfrm>
          <a:prstGeom prst="rect">
            <a:avLst/>
          </a:prstGeom>
          <a:ln>
            <a:noFill/>
          </a:ln>
          <a:effectLst>
            <a:outerShdw blurRad="190500" algn="tl" rotWithShape="0">
              <a:srgbClr val="000000">
                <a:alpha val="70000"/>
              </a:srgbClr>
            </a:outerShdw>
          </a:effectLst>
        </p:spPr>
      </p:pic>
      <p:pic>
        <p:nvPicPr>
          <p:cNvPr id="314371" name="Picture 3"/>
          <p:cNvPicPr>
            <a:picLocks noChangeAspect="1" noChangeArrowheads="1"/>
          </p:cNvPicPr>
          <p:nvPr/>
        </p:nvPicPr>
        <p:blipFill>
          <a:blip r:embed="rId4" cstate="print"/>
          <a:srcRect/>
          <a:stretch>
            <a:fillRect/>
          </a:stretch>
        </p:blipFill>
        <p:spPr bwMode="auto">
          <a:xfrm>
            <a:off x="114250" y="4764304"/>
            <a:ext cx="3330878" cy="2093695"/>
          </a:xfrm>
          <a:prstGeom prst="rect">
            <a:avLst/>
          </a:prstGeom>
          <a:noFill/>
          <a:ln w="9525">
            <a:noFill/>
            <a:miter lim="800000"/>
            <a:headEnd/>
            <a:tailEnd/>
          </a:ln>
        </p:spPr>
      </p:pic>
      <p:sp>
        <p:nvSpPr>
          <p:cNvPr id="6" name="Rectangle 5"/>
          <p:cNvSpPr/>
          <p:nvPr/>
        </p:nvSpPr>
        <p:spPr>
          <a:xfrm>
            <a:off x="3491880" y="5805264"/>
            <a:ext cx="5652120" cy="1015663"/>
          </a:xfrm>
          <a:prstGeom prst="rect">
            <a:avLst/>
          </a:prstGeom>
        </p:spPr>
        <p:txBody>
          <a:bodyPr wrap="square">
            <a:spAutoFit/>
          </a:bodyPr>
          <a:lstStyle/>
          <a:p>
            <a:r>
              <a:rPr lang="ru-RU" sz="2000" b="1" dirty="0" smtClean="0">
                <a:latin typeface="Arial" pitchFamily="34" charset="0"/>
                <a:cs typeface="Arial" pitchFamily="34" charset="0"/>
              </a:rPr>
              <a:t>Конструктивные особенности комбайна для улучшения сепарации на связных почвах</a:t>
            </a:r>
            <a:endParaRPr lang="ru-RU"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3284984"/>
          </a:xfrm>
        </p:spPr>
        <p:style>
          <a:lnRef idx="2">
            <a:schemeClr val="accent6"/>
          </a:lnRef>
          <a:fillRef idx="1">
            <a:schemeClr val="lt1"/>
          </a:fillRef>
          <a:effectRef idx="0">
            <a:schemeClr val="accent6"/>
          </a:effectRef>
          <a:fontRef idx="minor">
            <a:schemeClr val="dk1"/>
          </a:fontRef>
        </p:style>
        <p:txBody>
          <a:bodyPr>
            <a:normAutofit/>
          </a:bodyPr>
          <a:lstStyle/>
          <a:p>
            <a:r>
              <a:rPr lang="ru-RU" sz="5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Машины</a:t>
            </a:r>
            <a:r>
              <a:rPr lang="en-US" sz="5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US" sz="5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ru-RU" sz="54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для уборки и хранения картофеля</a:t>
            </a:r>
            <a:endParaRPr lang="ru-RU" sz="54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3" name="Picture 2" descr="картошка.jpg"/>
          <p:cNvPicPr>
            <a:picLocks noChangeAspect="1"/>
          </p:cNvPicPr>
          <p:nvPr/>
        </p:nvPicPr>
        <p:blipFill>
          <a:blip r:embed="rId3" cstate="print"/>
          <a:srcRect l="13741" t="15362" b="16812"/>
          <a:stretch>
            <a:fillRect/>
          </a:stretch>
        </p:blipFill>
        <p:spPr>
          <a:xfrm>
            <a:off x="0" y="3357562"/>
            <a:ext cx="9144000" cy="35004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188640"/>
            <a:ext cx="9144000" cy="764703"/>
          </a:xfrm>
        </p:spPr>
        <p:txBody>
          <a:bodyPr>
            <a:normAutofit fontScale="90000"/>
          </a:bodyPr>
          <a:lstStyle/>
          <a:p>
            <a:r>
              <a:rPr lang="ru-RU" sz="2800" b="1" cap="all" dirty="0" smtClean="0">
                <a:latin typeface="Arial" pitchFamily="34" charset="0"/>
                <a:cs typeface="Arial" pitchFamily="34" charset="0"/>
              </a:rPr>
              <a:t>4.4. ОЦЕНКА КАЧЕСТВА</a:t>
            </a:r>
            <a:br>
              <a:rPr lang="ru-RU" sz="2800" b="1" cap="all" dirty="0" smtClean="0">
                <a:latin typeface="Arial" pitchFamily="34" charset="0"/>
                <a:cs typeface="Arial" pitchFamily="34" charset="0"/>
              </a:rPr>
            </a:br>
            <a:r>
              <a:rPr lang="ru-RU" sz="2800" b="1" cap="all" dirty="0" smtClean="0">
                <a:latin typeface="Arial" pitchFamily="34" charset="0"/>
                <a:cs typeface="Arial" pitchFamily="34" charset="0"/>
              </a:rPr>
              <a:t>КОМБАЙНОВОЙ уборки картофеля</a:t>
            </a:r>
            <a:endParaRPr lang="ru-RU" sz="2800" b="1" cap="all" dirty="0">
              <a:latin typeface="Arial" pitchFamily="34" charset="0"/>
              <a:cs typeface="Arial" pitchFamily="34" charset="0"/>
            </a:endParaRPr>
          </a:p>
        </p:txBody>
      </p:sp>
      <p:sp>
        <p:nvSpPr>
          <p:cNvPr id="4" name="TextBox 3"/>
          <p:cNvSpPr txBox="1"/>
          <p:nvPr/>
        </p:nvSpPr>
        <p:spPr>
          <a:xfrm>
            <a:off x="395536" y="1124744"/>
            <a:ext cx="8748464" cy="3108543"/>
          </a:xfrm>
          <a:prstGeom prst="rect">
            <a:avLst/>
          </a:prstGeom>
          <a:noFill/>
        </p:spPr>
        <p:txBody>
          <a:bodyPr wrap="square" rtlCol="0">
            <a:spAutoFit/>
          </a:bodyPr>
          <a:lstStyle/>
          <a:p>
            <a:pPr marL="457200" indent="-457200">
              <a:buFont typeface="+mj-lt"/>
              <a:buAutoNum type="arabicPeriod"/>
            </a:pPr>
            <a:r>
              <a:rPr lang="ru-RU" sz="2800" dirty="0" smtClean="0">
                <a:latin typeface="Arial" pitchFamily="34" charset="0"/>
                <a:cs typeface="Arial" pitchFamily="34" charset="0"/>
              </a:rPr>
              <a:t>Сбор комбайном клубней в бункер или тару – не менее 95%.</a:t>
            </a:r>
          </a:p>
          <a:p>
            <a:pPr marL="457200" indent="-457200">
              <a:buFont typeface="+mj-lt"/>
              <a:buAutoNum type="arabicPeriod"/>
            </a:pPr>
            <a:r>
              <a:rPr lang="ru-RU" sz="2800" dirty="0" smtClean="0">
                <a:latin typeface="Arial" pitchFamily="34" charset="0"/>
                <a:cs typeface="Arial" pitchFamily="34" charset="0"/>
              </a:rPr>
              <a:t>Допускается потеря клубней массой более 15 г не более 3%.</a:t>
            </a:r>
          </a:p>
          <a:p>
            <a:pPr marL="457200" indent="-457200">
              <a:buFont typeface="+mj-lt"/>
              <a:buAutoNum type="arabicPeriod"/>
            </a:pPr>
            <a:r>
              <a:rPr lang="ru-RU" sz="2800" dirty="0" smtClean="0">
                <a:latin typeface="Arial" pitchFamily="34" charset="0"/>
                <a:cs typeface="Arial" pitchFamily="34" charset="0"/>
              </a:rPr>
              <a:t>Чистота клубней должна быть не менее 80%.</a:t>
            </a:r>
          </a:p>
          <a:p>
            <a:pPr marL="457200" indent="-457200">
              <a:buFont typeface="+mj-lt"/>
              <a:buAutoNum type="arabicPeriod"/>
            </a:pPr>
            <a:r>
              <a:rPr lang="ru-RU" sz="2800" dirty="0" smtClean="0">
                <a:latin typeface="Arial" pitchFamily="34" charset="0"/>
                <a:cs typeface="Arial" pitchFamily="34" charset="0"/>
              </a:rPr>
              <a:t>Количество поврежденных клубней – не более 5%.</a:t>
            </a:r>
          </a:p>
        </p:txBody>
      </p:sp>
      <p:sp>
        <p:nvSpPr>
          <p:cNvPr id="5" name="Rectangle 4"/>
          <p:cNvSpPr/>
          <p:nvPr/>
        </p:nvSpPr>
        <p:spPr>
          <a:xfrm>
            <a:off x="323528" y="4180344"/>
            <a:ext cx="8820472" cy="2677656"/>
          </a:xfrm>
          <a:prstGeom prst="rect">
            <a:avLst/>
          </a:prstGeom>
        </p:spPr>
        <p:txBody>
          <a:bodyPr wrap="square">
            <a:spAutoFit/>
          </a:bodyPr>
          <a:lstStyle/>
          <a:p>
            <a:r>
              <a:rPr lang="ru-RU" dirty="0" smtClean="0">
                <a:latin typeface="Arial" pitchFamily="34" charset="0"/>
                <a:cs typeface="Arial" pitchFamily="34" charset="0"/>
              </a:rPr>
              <a:t>	Для оценки повреждений клубней и чистоты массы отбирают из бункеров три пробы массой 8…10 кг. Очищают клубни от почвы и примесей, выделяют клубни с содранной (более половины поверхности) кожурой, поврежденной на глубину более 5 мм мякотью и трещинами длиной более 20 мм. Клубни и примеси взвешивают и определяют % поврежденных клубней и потерь.</a:t>
            </a: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188640"/>
            <a:ext cx="9144000" cy="764703"/>
          </a:xfrm>
        </p:spPr>
        <p:txBody>
          <a:bodyPr>
            <a:normAutofit fontScale="90000"/>
          </a:bodyPr>
          <a:lstStyle/>
          <a:p>
            <a:r>
              <a:rPr lang="ru-RU" sz="2800" b="1" cap="all" dirty="0" smtClean="0">
                <a:latin typeface="Arial" pitchFamily="34" charset="0"/>
                <a:cs typeface="Arial" pitchFamily="34" charset="0"/>
              </a:rPr>
              <a:t>4.5. Снижение потерь при КОМБАЙНОВОЙ уборке картофеля</a:t>
            </a:r>
            <a:endParaRPr lang="ru-RU" sz="2800" b="1" cap="all" dirty="0">
              <a:latin typeface="Arial" pitchFamily="34" charset="0"/>
              <a:cs typeface="Arial" pitchFamily="34" charset="0"/>
            </a:endParaRPr>
          </a:p>
        </p:txBody>
      </p:sp>
      <p:graphicFrame>
        <p:nvGraphicFramePr>
          <p:cNvPr id="4" name="Diagram 3"/>
          <p:cNvGraphicFramePr/>
          <p:nvPr/>
        </p:nvGraphicFramePr>
        <p:xfrm>
          <a:off x="323528" y="1052736"/>
          <a:ext cx="8640960"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1196752"/>
          </a:xfrm>
        </p:spPr>
        <p:txBody>
          <a:bodyPr/>
          <a:lstStyle/>
          <a:p>
            <a:r>
              <a:rPr lang="ru-RU" sz="2400" b="1" cap="all" dirty="0" smtClean="0">
                <a:latin typeface="Arial" pitchFamily="34" charset="0"/>
                <a:cs typeface="Arial" pitchFamily="34" charset="0"/>
              </a:rPr>
              <a:t>4.6. конструктивные элементы картофелеуборочных комбайнов</a:t>
            </a:r>
            <a:br>
              <a:rPr lang="ru-RU" sz="2400" b="1" cap="all" dirty="0" smtClean="0">
                <a:latin typeface="Arial" pitchFamily="34" charset="0"/>
                <a:cs typeface="Arial" pitchFamily="34" charset="0"/>
              </a:rPr>
            </a:br>
            <a:r>
              <a:rPr lang="ru-RU" sz="2400" b="1" cap="all" dirty="0" smtClean="0">
                <a:latin typeface="Arial" pitchFamily="34" charset="0"/>
                <a:cs typeface="Arial" pitchFamily="34" charset="0"/>
              </a:rPr>
              <a:t>для Снижения потерь</a:t>
            </a:r>
            <a:endParaRPr lang="ru-RU" sz="2400" b="1" cap="all" dirty="0">
              <a:latin typeface="Arial" pitchFamily="34" charset="0"/>
              <a:cs typeface="Arial" pitchFamily="34" charset="0"/>
            </a:endParaRPr>
          </a:p>
        </p:txBody>
      </p:sp>
      <p:pic>
        <p:nvPicPr>
          <p:cNvPr id="312322" name="Picture 2"/>
          <p:cNvPicPr>
            <a:picLocks noChangeAspect="1" noChangeArrowheads="1"/>
          </p:cNvPicPr>
          <p:nvPr/>
        </p:nvPicPr>
        <p:blipFill>
          <a:blip r:embed="rId3" cstate="print"/>
          <a:srcRect/>
          <a:stretch>
            <a:fillRect/>
          </a:stretch>
        </p:blipFill>
        <p:spPr bwMode="auto">
          <a:xfrm>
            <a:off x="2267744" y="1196753"/>
            <a:ext cx="4320480" cy="1630612"/>
          </a:xfrm>
          <a:prstGeom prst="rect">
            <a:avLst/>
          </a:prstGeom>
          <a:ln>
            <a:noFill/>
          </a:ln>
          <a:effectLst>
            <a:outerShdw blurRad="190500" algn="tl" rotWithShape="0">
              <a:srgbClr val="000000">
                <a:alpha val="70000"/>
              </a:srgbClr>
            </a:outerShdw>
          </a:effectLst>
        </p:spPr>
      </p:pic>
      <p:sp>
        <p:nvSpPr>
          <p:cNvPr id="5" name="TextBox 4"/>
          <p:cNvSpPr txBox="1"/>
          <p:nvPr/>
        </p:nvSpPr>
        <p:spPr>
          <a:xfrm>
            <a:off x="-26277" y="2775284"/>
            <a:ext cx="9144000" cy="400110"/>
          </a:xfrm>
          <a:prstGeom prst="rect">
            <a:avLst/>
          </a:prstGeom>
          <a:noFill/>
        </p:spPr>
        <p:txBody>
          <a:bodyPr wrap="square" rtlCol="0">
            <a:spAutoFit/>
          </a:bodyPr>
          <a:lstStyle/>
          <a:p>
            <a:pPr algn="ctr"/>
            <a:r>
              <a:rPr lang="ru-RU" sz="2000" dirty="0" smtClean="0">
                <a:latin typeface="Arial" pitchFamily="34" charset="0"/>
                <a:cs typeface="Arial" pitchFamily="34" charset="0"/>
              </a:rPr>
              <a:t>Эластичные </a:t>
            </a:r>
            <a:r>
              <a:rPr lang="ru-RU" sz="2000" b="1" dirty="0" smtClean="0">
                <a:latin typeface="Arial" pitchFamily="34" charset="0"/>
                <a:cs typeface="Arial" pitchFamily="34" charset="0"/>
              </a:rPr>
              <a:t>резиновые профили</a:t>
            </a:r>
            <a:r>
              <a:rPr lang="ru-RU" sz="2000" dirty="0" smtClean="0">
                <a:latin typeface="Arial" pitchFamily="34" charset="0"/>
                <a:cs typeface="Arial" pitchFamily="34" charset="0"/>
              </a:rPr>
              <a:t> прутковых элеваторов</a:t>
            </a:r>
            <a:endParaRPr lang="ru-RU" sz="2000" dirty="0">
              <a:latin typeface="Arial" pitchFamily="34" charset="0"/>
              <a:cs typeface="Arial" pitchFamily="34" charset="0"/>
            </a:endParaRPr>
          </a:p>
        </p:txBody>
      </p:sp>
      <p:pic>
        <p:nvPicPr>
          <p:cNvPr id="312323" name="Picture 3"/>
          <p:cNvPicPr>
            <a:picLocks noChangeAspect="1" noChangeArrowheads="1"/>
          </p:cNvPicPr>
          <p:nvPr/>
        </p:nvPicPr>
        <p:blipFill>
          <a:blip r:embed="rId4" cstate="print"/>
          <a:srcRect/>
          <a:stretch>
            <a:fillRect/>
          </a:stretch>
        </p:blipFill>
        <p:spPr bwMode="auto">
          <a:xfrm>
            <a:off x="323528" y="3212976"/>
            <a:ext cx="8398582" cy="2557928"/>
          </a:xfrm>
          <a:prstGeom prst="rect">
            <a:avLst/>
          </a:prstGeom>
          <a:ln>
            <a:noFill/>
          </a:ln>
          <a:effectLst>
            <a:outerShdw blurRad="190500" algn="tl" rotWithShape="0">
              <a:srgbClr val="000000">
                <a:alpha val="70000"/>
              </a:srgbClr>
            </a:outerShdw>
          </a:effectLst>
        </p:spPr>
      </p:pic>
      <p:sp>
        <p:nvSpPr>
          <p:cNvPr id="7" name="TextBox 6"/>
          <p:cNvSpPr txBox="1"/>
          <p:nvPr/>
        </p:nvSpPr>
        <p:spPr>
          <a:xfrm>
            <a:off x="0" y="5842337"/>
            <a:ext cx="9144000" cy="1015663"/>
          </a:xfrm>
          <a:prstGeom prst="rect">
            <a:avLst/>
          </a:prstGeom>
          <a:noFill/>
        </p:spPr>
        <p:txBody>
          <a:bodyPr wrap="square" rtlCol="0">
            <a:spAutoFit/>
          </a:bodyPr>
          <a:lstStyle/>
          <a:p>
            <a:pPr algn="ctr"/>
            <a:r>
              <a:rPr lang="ru-RU" sz="2000" b="1" dirty="0" smtClean="0">
                <a:latin typeface="Arial" pitchFamily="34" charset="0"/>
                <a:cs typeface="Arial" pitchFamily="34" charset="0"/>
              </a:rPr>
              <a:t>Гасители скорости</a:t>
            </a:r>
            <a:r>
              <a:rPr lang="ru-RU" sz="2000" dirty="0" smtClean="0">
                <a:latin typeface="Arial" pitchFamily="34" charset="0"/>
                <a:cs typeface="Arial" pitchFamily="34" charset="0"/>
              </a:rPr>
              <a:t> клубней:</a:t>
            </a:r>
            <a:r>
              <a:rPr lang="ru-RU" sz="2000" i="1" dirty="0" smtClean="0">
                <a:latin typeface="Arial" pitchFamily="34" charset="0"/>
                <a:cs typeface="Arial" pitchFamily="34" charset="0"/>
              </a:rPr>
              <a:t>1</a:t>
            </a:r>
            <a:r>
              <a:rPr lang="ru-RU" sz="2000" dirty="0" smtClean="0">
                <a:latin typeface="Arial" pitchFamily="34" charset="0"/>
                <a:cs typeface="Arial" pitchFamily="34" charset="0"/>
              </a:rPr>
              <a:t> – подающий транспортер; </a:t>
            </a:r>
            <a:r>
              <a:rPr lang="ru-RU" sz="2000" i="1" dirty="0" smtClean="0">
                <a:latin typeface="Arial" pitchFamily="34" charset="0"/>
                <a:cs typeface="Arial" pitchFamily="34" charset="0"/>
              </a:rPr>
              <a:t>2</a:t>
            </a:r>
            <a:r>
              <a:rPr lang="ru-RU" sz="2000" dirty="0" smtClean="0">
                <a:latin typeface="Arial" pitchFamily="34" charset="0"/>
                <a:cs typeface="Arial" pitchFamily="34" charset="0"/>
              </a:rPr>
              <a:t> – клубни;</a:t>
            </a:r>
          </a:p>
          <a:p>
            <a:pPr algn="ctr"/>
            <a:r>
              <a:rPr lang="ru-RU" sz="2000" i="1" dirty="0" smtClean="0">
                <a:latin typeface="Arial" pitchFamily="34" charset="0"/>
                <a:cs typeface="Arial" pitchFamily="34" charset="0"/>
              </a:rPr>
              <a:t>3</a:t>
            </a:r>
            <a:r>
              <a:rPr lang="ru-RU" sz="2000" dirty="0" smtClean="0">
                <a:latin typeface="Arial" pitchFamily="34" charset="0"/>
                <a:cs typeface="Arial" pitchFamily="34" charset="0"/>
              </a:rPr>
              <a:t> – фартук (полотно, прутки, роторы-щетки, решетка; </a:t>
            </a:r>
            <a:r>
              <a:rPr lang="ru-RU" sz="2000" i="1" dirty="0" smtClean="0">
                <a:latin typeface="Arial" pitchFamily="34" charset="0"/>
                <a:cs typeface="Arial" pitchFamily="34" charset="0"/>
              </a:rPr>
              <a:t>4</a:t>
            </a:r>
            <a:r>
              <a:rPr lang="ru-RU" sz="2000" dirty="0" smtClean="0">
                <a:latin typeface="Arial" pitchFamily="34" charset="0"/>
                <a:cs typeface="Arial" pitchFamily="34" charset="0"/>
              </a:rPr>
              <a:t> – приемный транспортер</a:t>
            </a:r>
            <a:endParaRPr lang="ru-R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print"/>
          <a:srcRect t="456" b="2302"/>
          <a:stretch>
            <a:fillRect/>
          </a:stretch>
        </p:blipFill>
        <p:spPr bwMode="auto">
          <a:xfrm>
            <a:off x="1475656" y="620688"/>
            <a:ext cx="6103413" cy="2590800"/>
          </a:xfrm>
          <a:prstGeom prst="rect">
            <a:avLst/>
          </a:prstGeom>
          <a:ln>
            <a:noFill/>
          </a:ln>
          <a:effectLst>
            <a:outerShdw blurRad="190500" algn="tl" rotWithShape="0">
              <a:srgbClr val="000000">
                <a:alpha val="70000"/>
              </a:srgbClr>
            </a:outerShdw>
          </a:effectLst>
        </p:spPr>
      </p:pic>
      <p:pic>
        <p:nvPicPr>
          <p:cNvPr id="4" name="Picture 8" descr="npo00004b"/>
          <p:cNvPicPr>
            <a:picLocks noChangeAspect="1" noChangeArrowheads="1"/>
          </p:cNvPicPr>
          <p:nvPr/>
        </p:nvPicPr>
        <p:blipFill>
          <a:blip r:embed="rId4" cstate="print"/>
          <a:srcRect/>
          <a:stretch>
            <a:fillRect/>
          </a:stretch>
        </p:blipFill>
        <p:spPr bwMode="auto">
          <a:xfrm>
            <a:off x="4476750" y="3752850"/>
            <a:ext cx="4369083" cy="2894952"/>
          </a:xfrm>
          <a:prstGeom prst="rect">
            <a:avLst/>
          </a:prstGeom>
          <a:ln>
            <a:noFill/>
          </a:ln>
          <a:effectLst>
            <a:outerShdw blurRad="190500" algn="tl" rotWithShape="0">
              <a:srgbClr val="000000">
                <a:alpha val="70000"/>
              </a:srgbClr>
            </a:outerShdw>
          </a:effectLst>
        </p:spPr>
      </p:pic>
      <p:sp>
        <p:nvSpPr>
          <p:cNvPr id="5" name="Rectangle 2"/>
          <p:cNvSpPr>
            <a:spLocks noGrp="1" noChangeArrowheads="1"/>
          </p:cNvSpPr>
          <p:nvPr>
            <p:ph type="title"/>
          </p:nvPr>
        </p:nvSpPr>
        <p:spPr>
          <a:xfrm>
            <a:off x="523103" y="20594"/>
            <a:ext cx="8229600" cy="550667"/>
          </a:xfrm>
        </p:spPr>
        <p:txBody>
          <a:bodyPr/>
          <a:lstStyle/>
          <a:p>
            <a:r>
              <a:rPr lang="ru-RU" sz="2800" b="1" dirty="0">
                <a:latin typeface="Arial" charset="0"/>
              </a:rPr>
              <a:t>5</a:t>
            </a:r>
            <a:r>
              <a:rPr lang="ru-RU" sz="2800" b="1" dirty="0" smtClean="0">
                <a:latin typeface="Arial" charset="0"/>
              </a:rPr>
              <a:t>. </a:t>
            </a:r>
            <a:r>
              <a:rPr lang="ru-RU" sz="2800" b="1" dirty="0">
                <a:latin typeface="Arial" charset="0"/>
              </a:rPr>
              <a:t>МАШИНЫ ДЛЯ СОРТИРОВКИ КАРТОФЕЛЯ</a:t>
            </a:r>
          </a:p>
        </p:txBody>
      </p:sp>
      <p:pic>
        <p:nvPicPr>
          <p:cNvPr id="6" name="Picture 11" descr="npo00004d"/>
          <p:cNvPicPr>
            <a:picLocks noChangeAspect="1" noChangeArrowheads="1"/>
          </p:cNvPicPr>
          <p:nvPr/>
        </p:nvPicPr>
        <p:blipFill>
          <a:blip r:embed="rId5" cstate="print"/>
          <a:srcRect/>
          <a:stretch>
            <a:fillRect/>
          </a:stretch>
        </p:blipFill>
        <p:spPr bwMode="auto">
          <a:xfrm>
            <a:off x="247650" y="3771900"/>
            <a:ext cx="3790950" cy="2846768"/>
          </a:xfrm>
          <a:prstGeom prst="rect">
            <a:avLst/>
          </a:prstGeom>
          <a:ln>
            <a:noFill/>
          </a:ln>
          <a:effectLst>
            <a:outerShdw blurRad="190500" algn="tl" rotWithShape="0">
              <a:srgbClr val="000000">
                <a:alpha val="70000"/>
              </a:srgbClr>
            </a:outerShdw>
          </a:effectLst>
        </p:spPr>
      </p:pic>
      <p:sp>
        <p:nvSpPr>
          <p:cNvPr id="7" name="Rectangle 6"/>
          <p:cNvSpPr/>
          <p:nvPr/>
        </p:nvSpPr>
        <p:spPr>
          <a:xfrm>
            <a:off x="1259632" y="3212976"/>
            <a:ext cx="6732240" cy="461665"/>
          </a:xfrm>
          <a:prstGeom prst="rect">
            <a:avLst/>
          </a:prstGeom>
        </p:spPr>
        <p:txBody>
          <a:bodyPr wrap="square">
            <a:spAutoFit/>
          </a:bodyPr>
          <a:lstStyle/>
          <a:p>
            <a:pPr>
              <a:defRPr/>
            </a:pPr>
            <a:r>
              <a:rPr lang="ru-RU" dirty="0" smtClean="0"/>
              <a:t>Машина с приемным бункером </a:t>
            </a:r>
            <a:r>
              <a:rPr lang="en-US" dirty="0" err="1" smtClean="0"/>
              <a:t>Grimme</a:t>
            </a:r>
            <a:r>
              <a:rPr lang="en-US" dirty="0" smtClean="0"/>
              <a:t> RH 20-60</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cstate="print"/>
          <a:srcRect t="5593"/>
          <a:stretch>
            <a:fillRect/>
          </a:stretch>
        </p:blipFill>
        <p:spPr bwMode="auto">
          <a:xfrm>
            <a:off x="418117" y="579352"/>
            <a:ext cx="8424936" cy="3646377"/>
          </a:xfrm>
          <a:prstGeom prst="rect">
            <a:avLst/>
          </a:prstGeom>
          <a:ln>
            <a:noFill/>
          </a:ln>
          <a:effectLst>
            <a:outerShdw blurRad="292100" dist="139700" dir="2700000" algn="tl" rotWithShape="0">
              <a:srgbClr val="333333">
                <a:alpha val="65000"/>
              </a:srgbClr>
            </a:outerShdw>
          </a:effectLst>
        </p:spPr>
      </p:pic>
      <p:sp>
        <p:nvSpPr>
          <p:cNvPr id="3" name="Rectangle 2"/>
          <p:cNvSpPr>
            <a:spLocks noGrp="1" noChangeArrowheads="1"/>
          </p:cNvSpPr>
          <p:nvPr>
            <p:ph type="title"/>
          </p:nvPr>
        </p:nvSpPr>
        <p:spPr>
          <a:xfrm>
            <a:off x="523103" y="20594"/>
            <a:ext cx="8229600" cy="550667"/>
          </a:xfrm>
        </p:spPr>
        <p:txBody>
          <a:bodyPr/>
          <a:lstStyle/>
          <a:p>
            <a:r>
              <a:rPr lang="ru-RU" sz="2800" b="1" dirty="0">
                <a:latin typeface="Arial" charset="0"/>
              </a:rPr>
              <a:t>5</a:t>
            </a:r>
            <a:r>
              <a:rPr lang="ru-RU" sz="2800" b="1" dirty="0" smtClean="0">
                <a:latin typeface="Arial" charset="0"/>
              </a:rPr>
              <a:t>. </a:t>
            </a:r>
            <a:r>
              <a:rPr lang="ru-RU" sz="2800" b="1" dirty="0">
                <a:latin typeface="Arial" charset="0"/>
              </a:rPr>
              <a:t>МАШИНЫ ДЛЯ СОРТИРОВКИ КАРТОФЕЛЯ</a:t>
            </a:r>
          </a:p>
        </p:txBody>
      </p:sp>
      <p:pic>
        <p:nvPicPr>
          <p:cNvPr id="67587" name="Picture 3"/>
          <p:cNvPicPr>
            <a:picLocks noChangeAspect="1" noChangeArrowheads="1"/>
          </p:cNvPicPr>
          <p:nvPr/>
        </p:nvPicPr>
        <p:blipFill>
          <a:blip r:embed="rId4" cstate="print"/>
          <a:srcRect/>
          <a:stretch>
            <a:fillRect/>
          </a:stretch>
        </p:blipFill>
        <p:spPr bwMode="auto">
          <a:xfrm>
            <a:off x="429626" y="3501008"/>
            <a:ext cx="4070366" cy="319930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860032" y="4509120"/>
            <a:ext cx="3672408" cy="2092881"/>
          </a:xfrm>
          <a:prstGeom prst="rect">
            <a:avLst/>
          </a:prstGeom>
          <a:noFill/>
        </p:spPr>
        <p:txBody>
          <a:bodyPr wrap="square" rtlCol="0">
            <a:spAutoFit/>
          </a:bodyPr>
          <a:lstStyle/>
          <a:p>
            <a:r>
              <a:rPr lang="ru-RU" sz="1800" b="1" dirty="0" smtClean="0">
                <a:latin typeface="Arial" pitchFamily="34" charset="0"/>
                <a:cs typeface="Arial" pitchFamily="34" charset="0"/>
              </a:rPr>
              <a:t>Схема роликовой сортировки:</a:t>
            </a:r>
            <a:r>
              <a:rPr lang="ru-RU" sz="1600" dirty="0" smtClean="0">
                <a:latin typeface="Arial" pitchFamily="34" charset="0"/>
                <a:cs typeface="Arial" pitchFamily="34" charset="0"/>
              </a:rPr>
              <a:t> </a:t>
            </a:r>
          </a:p>
          <a:p>
            <a:r>
              <a:rPr lang="ru-RU" sz="1600" dirty="0" smtClean="0">
                <a:latin typeface="Arial" pitchFamily="34" charset="0"/>
                <a:cs typeface="Arial" pitchFamily="34" charset="0"/>
              </a:rPr>
              <a:t>1 - приёмный бункер; 2 - загрузочный транспортёр; 3 - гладкие ролики; 4 и 5 - фигурные ролики для выделения мелких и средних клубней; 6, 7 и 8 - выгрузные транспортёры для крупных, средних и мелких клубней</a:t>
            </a:r>
            <a:endParaRPr lang="ru-R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0594"/>
            <a:ext cx="9144000" cy="550667"/>
          </a:xfrm>
        </p:spPr>
        <p:txBody>
          <a:bodyPr/>
          <a:lstStyle/>
          <a:p>
            <a:r>
              <a:rPr lang="ru-RU" sz="2800" b="1" dirty="0" smtClean="0">
                <a:latin typeface="Arial" charset="0"/>
              </a:rPr>
              <a:t>5.1. </a:t>
            </a:r>
            <a:r>
              <a:rPr lang="ru-RU" sz="2800" b="1" dirty="0" smtClean="0">
                <a:latin typeface="Arial" pitchFamily="34" charset="0"/>
                <a:cs typeface="Arial" pitchFamily="34" charset="0"/>
              </a:rPr>
              <a:t>Роликовая сортировка картофеля </a:t>
            </a:r>
            <a:r>
              <a:rPr lang="ru-RU" sz="2800" b="1" dirty="0" smtClean="0">
                <a:solidFill>
                  <a:srgbClr val="FF0000"/>
                </a:solidFill>
                <a:latin typeface="Arial" pitchFamily="34" charset="0"/>
                <a:cs typeface="Arial" pitchFamily="34" charset="0"/>
              </a:rPr>
              <a:t>КСЭ-15Б</a:t>
            </a:r>
            <a:endParaRPr lang="ru-RU" sz="2800" b="1" dirty="0">
              <a:solidFill>
                <a:srgbClr val="FF0000"/>
              </a:solidFill>
              <a:latin typeface="Arial" charset="0"/>
            </a:endParaRPr>
          </a:p>
        </p:txBody>
      </p:sp>
      <p:pic>
        <p:nvPicPr>
          <p:cNvPr id="6151" name="Picture 7"/>
          <p:cNvPicPr>
            <a:picLocks noChangeAspect="1" noChangeArrowheads="1"/>
          </p:cNvPicPr>
          <p:nvPr/>
        </p:nvPicPr>
        <p:blipFill>
          <a:blip r:embed="rId3" cstate="print">
            <a:lum bright="-10000" contrast="20000"/>
          </a:blip>
          <a:srcRect l="533" r="590" b="1237"/>
          <a:stretch>
            <a:fillRect/>
          </a:stretch>
        </p:blipFill>
        <p:spPr bwMode="auto">
          <a:xfrm>
            <a:off x="97280" y="775147"/>
            <a:ext cx="6462584" cy="55212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2" name="Rectangle 8"/>
          <p:cNvSpPr>
            <a:spLocks noChangeArrowheads="1"/>
          </p:cNvSpPr>
          <p:nvPr/>
        </p:nvSpPr>
        <p:spPr bwMode="auto">
          <a:xfrm>
            <a:off x="6660233" y="692696"/>
            <a:ext cx="2483768"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Роликовая сортировка</a:t>
            </a:r>
            <a:r>
              <a:rPr kumimoji="0" lang="ru-RU" sz="18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800" i="1" u="none" strike="noStrike" cap="none" normalizeH="0" baseline="0" dirty="0" smtClean="0">
                <a:ln>
                  <a:noFill/>
                </a:ln>
                <a:solidFill>
                  <a:schemeClr val="tx1"/>
                </a:solidFill>
                <a:effectLst/>
                <a:latin typeface="+mn-lt"/>
                <a:ea typeface="Times New Roman" pitchFamily="18" charset="0"/>
                <a:cs typeface="Arial" pitchFamily="34" charset="0"/>
              </a:rPr>
              <a:t>а, б</a:t>
            </a:r>
            <a:r>
              <a:rPr kumimoji="0" lang="ru-RU" sz="18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 </a:t>
            </a:r>
            <a:r>
              <a:rPr kumimoji="0" lang="ru-RU" sz="18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автоматический отделитель</a:t>
            </a:r>
            <a:endParaRPr kumimoji="0" lang="ru-RU" sz="18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примесей </a:t>
            </a:r>
            <a:r>
              <a:rPr kumimoji="0" lang="ru-RU" sz="1800" b="1"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Е-691</a:t>
            </a:r>
            <a:r>
              <a:rPr kumimoji="0" lang="ru-RU" sz="18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800" i="1" u="none" strike="noStrike" cap="none" normalizeH="0" baseline="0" dirty="0" smtClean="0">
                <a:ln>
                  <a:noFill/>
                </a:ln>
                <a:solidFill>
                  <a:schemeClr val="tx1"/>
                </a:solidFill>
                <a:effectLst/>
                <a:latin typeface="+mn-lt"/>
                <a:ea typeface="Times New Roman" pitchFamily="18" charset="0"/>
                <a:cs typeface="Arial" pitchFamily="34" charset="0"/>
              </a:rPr>
              <a:t>в</a:t>
            </a:r>
            <a:r>
              <a:rPr kumimoji="0" lang="ru-RU" sz="18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80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1-ковш; 2, б, 9, 11-транспортеры; 3-диски; 4-ролики; 5-сборники; 7-контейнеры; приемник; 10- горка; 12-механизм привода; 13-компрессор; 14- толкатель; 15-источник рентгеновских лучей; 16- многоканальная лента</a:t>
            </a:r>
            <a:endParaRPr kumimoji="0" lang="ru-RU" sz="180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523103" y="20594"/>
            <a:ext cx="8229600" cy="888126"/>
          </a:xfrm>
        </p:spPr>
        <p:txBody>
          <a:bodyPr>
            <a:normAutofit fontScale="90000"/>
          </a:bodyPr>
          <a:lstStyle/>
          <a:p>
            <a:r>
              <a:rPr lang="ru-RU" sz="2800" b="1" dirty="0" smtClean="0">
                <a:latin typeface="Arial" charset="0"/>
              </a:rPr>
              <a:t>5.2. </a:t>
            </a:r>
            <a:r>
              <a:rPr lang="ru-RU" sz="2800" b="1" dirty="0">
                <a:latin typeface="Arial" charset="0"/>
              </a:rPr>
              <a:t>МАШИНЫ ДЛЯ </a:t>
            </a:r>
            <a:r>
              <a:rPr lang="ru-RU" sz="2800" b="1" dirty="0" smtClean="0">
                <a:latin typeface="Arial" charset="0"/>
              </a:rPr>
              <a:t>ЗАГРУЗКИ НА ХРАНЕНИЕ </a:t>
            </a:r>
            <a:r>
              <a:rPr lang="ru-RU" sz="2800" b="1" dirty="0">
                <a:latin typeface="Arial" charset="0"/>
              </a:rPr>
              <a:t>КАРТОФЕЛЯ</a:t>
            </a:r>
          </a:p>
        </p:txBody>
      </p:sp>
      <p:pic>
        <p:nvPicPr>
          <p:cNvPr id="4" name="Picture 9" descr="IMG_0248"/>
          <p:cNvPicPr>
            <a:picLocks noChangeAspect="1" noChangeArrowheads="1"/>
          </p:cNvPicPr>
          <p:nvPr/>
        </p:nvPicPr>
        <p:blipFill>
          <a:blip r:embed="rId3" cstate="print"/>
          <a:srcRect t="12865" b="26484"/>
          <a:stretch>
            <a:fillRect/>
          </a:stretch>
        </p:blipFill>
        <p:spPr bwMode="auto">
          <a:xfrm>
            <a:off x="251520" y="980728"/>
            <a:ext cx="5976938" cy="2376264"/>
          </a:xfrm>
          <a:prstGeom prst="rect">
            <a:avLst/>
          </a:prstGeom>
          <a:ln>
            <a:noFill/>
          </a:ln>
          <a:effectLst>
            <a:outerShdw blurRad="292100" dist="139700" dir="2700000" algn="tl" rotWithShape="0">
              <a:srgbClr val="333333">
                <a:alpha val="65000"/>
              </a:srgbClr>
            </a:outerShdw>
          </a:effectLst>
        </p:spPr>
      </p:pic>
      <p:pic>
        <p:nvPicPr>
          <p:cNvPr id="5" name="Picture 7" descr="SL80-18-No1220"/>
          <p:cNvPicPr>
            <a:picLocks noChangeAspect="1" noChangeArrowheads="1"/>
          </p:cNvPicPr>
          <p:nvPr/>
        </p:nvPicPr>
        <p:blipFill>
          <a:blip r:embed="rId4" cstate="print"/>
          <a:srcRect t="6383"/>
          <a:stretch>
            <a:fillRect/>
          </a:stretch>
        </p:blipFill>
        <p:spPr bwMode="auto">
          <a:xfrm>
            <a:off x="3726954" y="3486150"/>
            <a:ext cx="5077264" cy="3168352"/>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51520" y="3933056"/>
            <a:ext cx="3240360" cy="1200329"/>
          </a:xfrm>
          <a:prstGeom prst="rect">
            <a:avLst/>
          </a:prstGeom>
        </p:spPr>
        <p:txBody>
          <a:bodyPr wrap="square">
            <a:spAutoFit/>
          </a:bodyPr>
          <a:lstStyle/>
          <a:p>
            <a:pPr>
              <a:defRPr/>
            </a:pPr>
            <a:r>
              <a:rPr lang="ru-RU" dirty="0" smtClean="0"/>
              <a:t>Транспортер-загрузчик картофельный</a:t>
            </a:r>
            <a:endParaRPr lang="en-US" dirty="0" smtClean="0"/>
          </a:p>
          <a:p>
            <a:pPr>
              <a:defRPr/>
            </a:pPr>
            <a:r>
              <a:rPr lang="en-US" dirty="0" err="1" smtClean="0"/>
              <a:t>Grimme</a:t>
            </a:r>
            <a:r>
              <a:rPr lang="en-US" dirty="0" smtClean="0"/>
              <a:t> SL 80-12</a:t>
            </a:r>
            <a:endParaRPr lang="ru-RU" dirty="0"/>
          </a:p>
        </p:txBody>
      </p:sp>
      <p:sp>
        <p:nvSpPr>
          <p:cNvPr id="7" name="Rectangle 6"/>
          <p:cNvSpPr/>
          <p:nvPr/>
        </p:nvSpPr>
        <p:spPr>
          <a:xfrm>
            <a:off x="6372200" y="1196752"/>
            <a:ext cx="2771800" cy="1200329"/>
          </a:xfrm>
          <a:prstGeom prst="rect">
            <a:avLst/>
          </a:prstGeom>
        </p:spPr>
        <p:txBody>
          <a:bodyPr wrap="square">
            <a:spAutoFit/>
          </a:bodyPr>
          <a:lstStyle/>
          <a:p>
            <a:pPr>
              <a:defRPr/>
            </a:pPr>
            <a:r>
              <a:rPr lang="ru-RU" dirty="0" smtClean="0"/>
              <a:t>Транспортер-удлинитель</a:t>
            </a:r>
            <a:endParaRPr lang="en-US" dirty="0" smtClean="0"/>
          </a:p>
          <a:p>
            <a:pPr>
              <a:defRPr/>
            </a:pPr>
            <a:r>
              <a:rPr lang="en-US" dirty="0" err="1" smtClean="0"/>
              <a:t>Grimme</a:t>
            </a:r>
            <a:r>
              <a:rPr lang="en-US" dirty="0" smtClean="0"/>
              <a:t> </a:t>
            </a:r>
            <a:r>
              <a:rPr lang="ru-RU" dirty="0" smtClean="0"/>
              <a:t>ТС 80-16</a:t>
            </a:r>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523103" y="20594"/>
            <a:ext cx="8229600" cy="744110"/>
          </a:xfrm>
        </p:spPr>
        <p:txBody>
          <a:bodyPr/>
          <a:lstStyle/>
          <a:p>
            <a:r>
              <a:rPr lang="ru-RU" sz="2800" b="1" dirty="0" smtClean="0">
                <a:latin typeface="Arial" charset="0"/>
              </a:rPr>
              <a:t>5.2.1. ХРАНЕНИЕ </a:t>
            </a:r>
            <a:r>
              <a:rPr lang="ru-RU" sz="2800" b="1" dirty="0">
                <a:latin typeface="Arial" charset="0"/>
              </a:rPr>
              <a:t>КАРТОФЕЛЯ</a:t>
            </a:r>
          </a:p>
        </p:txBody>
      </p:sp>
      <p:graphicFrame>
        <p:nvGraphicFramePr>
          <p:cNvPr id="91138" name="Object 9"/>
          <p:cNvGraphicFramePr>
            <a:graphicFrameLocks noChangeAspect="1"/>
          </p:cNvGraphicFramePr>
          <p:nvPr/>
        </p:nvGraphicFramePr>
        <p:xfrm>
          <a:off x="4427538" y="1052513"/>
          <a:ext cx="4537075" cy="2736850"/>
        </p:xfrm>
        <a:graphic>
          <a:graphicData uri="http://schemas.openxmlformats.org/presentationml/2006/ole">
            <p:oleObj spid="_x0000_s91144" r:id="rId4" imgW="6781800" imgH="4524375" progId="">
              <p:embed/>
            </p:oleObj>
          </a:graphicData>
        </a:graphic>
      </p:graphicFrame>
      <p:graphicFrame>
        <p:nvGraphicFramePr>
          <p:cNvPr id="91139" name="Object 11"/>
          <p:cNvGraphicFramePr>
            <a:graphicFrameLocks noChangeAspect="1"/>
          </p:cNvGraphicFramePr>
          <p:nvPr/>
        </p:nvGraphicFramePr>
        <p:xfrm>
          <a:off x="120650" y="1052513"/>
          <a:ext cx="4314825" cy="5184775"/>
        </p:xfrm>
        <a:graphic>
          <a:graphicData uri="http://schemas.openxmlformats.org/presentationml/2006/ole">
            <p:oleObj spid="_x0000_s91145" r:id="rId5" imgW="3343275" imgH="3657600" progId="">
              <p:embed/>
            </p:oleObj>
          </a:graphicData>
        </a:graphic>
      </p:graphicFrame>
      <p:graphicFrame>
        <p:nvGraphicFramePr>
          <p:cNvPr id="91140" name="Object 13"/>
          <p:cNvGraphicFramePr>
            <a:graphicFrameLocks noChangeAspect="1"/>
          </p:cNvGraphicFramePr>
          <p:nvPr/>
        </p:nvGraphicFramePr>
        <p:xfrm>
          <a:off x="4427538" y="3789363"/>
          <a:ext cx="4537075" cy="2447925"/>
        </p:xfrm>
        <a:graphic>
          <a:graphicData uri="http://schemas.openxmlformats.org/presentationml/2006/ole">
            <p:oleObj spid="_x0000_s91146" r:id="rId6" imgW="5905500" imgH="2905125"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523103" y="20594"/>
            <a:ext cx="8229600" cy="744110"/>
          </a:xfrm>
        </p:spPr>
        <p:txBody>
          <a:bodyPr/>
          <a:lstStyle/>
          <a:p>
            <a:r>
              <a:rPr lang="ru-RU" sz="2800" b="1" dirty="0" smtClean="0">
                <a:latin typeface="Arial" charset="0"/>
              </a:rPr>
              <a:t>5.2.2. РЕЖИМ ХРАНЕНИЯ </a:t>
            </a:r>
            <a:r>
              <a:rPr lang="ru-RU" sz="2800" b="1" dirty="0">
                <a:latin typeface="Arial" charset="0"/>
              </a:rPr>
              <a:t>КАРТОФЕЛЯ</a:t>
            </a:r>
          </a:p>
        </p:txBody>
      </p:sp>
      <p:graphicFrame>
        <p:nvGraphicFramePr>
          <p:cNvPr id="4" name="Diagram 3"/>
          <p:cNvGraphicFramePr/>
          <p:nvPr/>
        </p:nvGraphicFramePr>
        <p:xfrm>
          <a:off x="395536" y="836712"/>
          <a:ext cx="862814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cstate="print"/>
          <a:srcRect/>
          <a:stretch>
            <a:fillRect/>
          </a:stretch>
        </p:blipFill>
        <p:spPr bwMode="auto">
          <a:xfrm>
            <a:off x="539552" y="3717032"/>
            <a:ext cx="3771900" cy="2705100"/>
          </a:xfrm>
          <a:prstGeom prst="rect">
            <a:avLst/>
          </a:prstGeom>
          <a:noFill/>
          <a:ln w="9525">
            <a:noFill/>
            <a:miter lim="800000"/>
            <a:headEnd/>
            <a:tailEnd/>
          </a:ln>
        </p:spPr>
      </p:pic>
      <p:pic>
        <p:nvPicPr>
          <p:cNvPr id="92163" name="Picture 3"/>
          <p:cNvPicPr>
            <a:picLocks noChangeAspect="1" noChangeArrowheads="1"/>
          </p:cNvPicPr>
          <p:nvPr/>
        </p:nvPicPr>
        <p:blipFill>
          <a:blip r:embed="rId4" cstate="print"/>
          <a:srcRect/>
          <a:stretch>
            <a:fillRect/>
          </a:stretch>
        </p:blipFill>
        <p:spPr bwMode="auto">
          <a:xfrm>
            <a:off x="5076056" y="3717032"/>
            <a:ext cx="3771900" cy="2638425"/>
          </a:xfrm>
          <a:prstGeom prst="rect">
            <a:avLst/>
          </a:prstGeom>
          <a:noFill/>
          <a:ln w="9525">
            <a:noFill/>
            <a:miter lim="800000"/>
            <a:headEnd/>
            <a:tailEnd/>
          </a:ln>
        </p:spPr>
      </p:pic>
      <p:pic>
        <p:nvPicPr>
          <p:cNvPr id="92164" name="Picture 4"/>
          <p:cNvPicPr>
            <a:picLocks noChangeAspect="1" noChangeArrowheads="1"/>
          </p:cNvPicPr>
          <p:nvPr/>
        </p:nvPicPr>
        <p:blipFill>
          <a:blip r:embed="rId5" cstate="print"/>
          <a:srcRect/>
          <a:stretch>
            <a:fillRect/>
          </a:stretch>
        </p:blipFill>
        <p:spPr bwMode="auto">
          <a:xfrm>
            <a:off x="539552" y="548680"/>
            <a:ext cx="3762375" cy="2686050"/>
          </a:xfrm>
          <a:prstGeom prst="rect">
            <a:avLst/>
          </a:prstGeom>
          <a:noFill/>
          <a:ln w="9525">
            <a:noFill/>
            <a:miter lim="800000"/>
            <a:headEnd/>
            <a:tailEnd/>
          </a:ln>
        </p:spPr>
      </p:pic>
      <p:pic>
        <p:nvPicPr>
          <p:cNvPr id="92165" name="Picture 5"/>
          <p:cNvPicPr>
            <a:picLocks noChangeAspect="1" noChangeArrowheads="1"/>
          </p:cNvPicPr>
          <p:nvPr/>
        </p:nvPicPr>
        <p:blipFill>
          <a:blip r:embed="rId6" cstate="print"/>
          <a:srcRect/>
          <a:stretch>
            <a:fillRect/>
          </a:stretch>
        </p:blipFill>
        <p:spPr bwMode="auto">
          <a:xfrm>
            <a:off x="5076056" y="548680"/>
            <a:ext cx="3672408" cy="2615200"/>
          </a:xfrm>
          <a:prstGeom prst="rect">
            <a:avLst/>
          </a:prstGeom>
          <a:noFill/>
          <a:ln w="9525">
            <a:noFill/>
            <a:miter lim="800000"/>
            <a:headEnd/>
            <a:tailEnd/>
          </a:ln>
        </p:spPr>
      </p:pic>
      <p:sp>
        <p:nvSpPr>
          <p:cNvPr id="7" name="Rectangle 2"/>
          <p:cNvSpPr>
            <a:spLocks noGrp="1" noChangeArrowheads="1"/>
          </p:cNvSpPr>
          <p:nvPr>
            <p:ph type="title"/>
          </p:nvPr>
        </p:nvSpPr>
        <p:spPr>
          <a:xfrm>
            <a:off x="523103" y="20594"/>
            <a:ext cx="8229600" cy="600094"/>
          </a:xfrm>
        </p:spPr>
        <p:txBody>
          <a:bodyPr/>
          <a:lstStyle/>
          <a:p>
            <a:r>
              <a:rPr lang="ru-RU" sz="2800" b="1" dirty="0" smtClean="0">
                <a:latin typeface="Arial" charset="0"/>
              </a:rPr>
              <a:t>5.2.3. ХРАНЕНИЕ </a:t>
            </a:r>
            <a:r>
              <a:rPr lang="ru-RU" sz="2800" b="1" dirty="0">
                <a:latin typeface="Arial" charset="0"/>
              </a:rPr>
              <a:t>КАРТОФЕЛЯ</a:t>
            </a:r>
          </a:p>
        </p:txBody>
      </p:sp>
      <p:sp>
        <p:nvSpPr>
          <p:cNvPr id="8" name="Rectangle 7"/>
          <p:cNvSpPr/>
          <p:nvPr/>
        </p:nvSpPr>
        <p:spPr>
          <a:xfrm>
            <a:off x="0" y="3198169"/>
            <a:ext cx="9143999" cy="430887"/>
          </a:xfrm>
          <a:prstGeom prst="rect">
            <a:avLst/>
          </a:prstGeom>
        </p:spPr>
        <p:txBody>
          <a:bodyPr wrap="square">
            <a:spAutoFit/>
          </a:bodyPr>
          <a:lstStyle/>
          <a:p>
            <a:pPr algn="ctr"/>
            <a:r>
              <a:rPr lang="ru-RU" sz="2200" dirty="0" smtClean="0">
                <a:latin typeface="Arial" pitchFamily="34" charset="0"/>
                <a:cs typeface="Arial" pitchFamily="34" charset="0"/>
              </a:rPr>
              <a:t>Хранение навалом</a:t>
            </a:r>
            <a:r>
              <a:rPr lang="en-US" sz="2200" dirty="0" smtClean="0">
                <a:latin typeface="Arial" pitchFamily="34" charset="0"/>
                <a:cs typeface="Arial" pitchFamily="34" charset="0"/>
              </a:rPr>
              <a:t> (</a:t>
            </a:r>
            <a:r>
              <a:rPr lang="ru-RU" sz="2200" dirty="0" smtClean="0">
                <a:latin typeface="Arial" pitchFamily="34" charset="0"/>
                <a:cs typeface="Arial" pitchFamily="34" charset="0"/>
              </a:rPr>
              <a:t>хранилища закромного или секционного типа)</a:t>
            </a:r>
            <a:endParaRPr lang="ru-RU" sz="2200" dirty="0">
              <a:latin typeface="Arial" pitchFamily="34" charset="0"/>
              <a:cs typeface="Arial" pitchFamily="34" charset="0"/>
            </a:endParaRPr>
          </a:p>
        </p:txBody>
      </p:sp>
      <p:sp>
        <p:nvSpPr>
          <p:cNvPr id="9" name="Rectangle 8"/>
          <p:cNvSpPr/>
          <p:nvPr/>
        </p:nvSpPr>
        <p:spPr>
          <a:xfrm>
            <a:off x="2843808" y="6396335"/>
            <a:ext cx="3719288" cy="461665"/>
          </a:xfrm>
          <a:prstGeom prst="rect">
            <a:avLst/>
          </a:prstGeom>
        </p:spPr>
        <p:txBody>
          <a:bodyPr wrap="none">
            <a:spAutoFit/>
          </a:bodyPr>
          <a:lstStyle/>
          <a:p>
            <a:r>
              <a:rPr lang="ru-RU" dirty="0" smtClean="0">
                <a:latin typeface="Arial" pitchFamily="34" charset="0"/>
                <a:cs typeface="Arial" pitchFamily="34" charset="0"/>
              </a:rPr>
              <a:t>Хранение в контейнерах</a:t>
            </a: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692696"/>
          </a:xfrm>
        </p:spPr>
        <p:txBody>
          <a:bodyPr/>
          <a:lstStyle/>
          <a:p>
            <a:r>
              <a:rPr lang="ru-RU" sz="2800" b="1" cap="all" dirty="0" smtClean="0">
                <a:latin typeface="Arial" charset="0"/>
              </a:rPr>
              <a:t>4. Технологические свойства картофеля</a:t>
            </a:r>
            <a:endParaRPr lang="ru-RU" sz="2800" b="1" cap="all" dirty="0">
              <a:latin typeface="Arial" charset="0"/>
            </a:endParaRPr>
          </a:p>
        </p:txBody>
      </p:sp>
      <p:graphicFrame>
        <p:nvGraphicFramePr>
          <p:cNvPr id="10" name="Diagram 9"/>
          <p:cNvGraphicFramePr/>
          <p:nvPr/>
        </p:nvGraphicFramePr>
        <p:xfrm>
          <a:off x="323528" y="692696"/>
          <a:ext cx="8496944"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Object 12"/>
          <p:cNvGraphicFramePr>
            <a:graphicFrameLocks noChangeAspect="1"/>
          </p:cNvGraphicFramePr>
          <p:nvPr/>
        </p:nvGraphicFramePr>
        <p:xfrm>
          <a:off x="5645395" y="2587306"/>
          <a:ext cx="952904" cy="656446"/>
        </p:xfrm>
        <a:graphic>
          <a:graphicData uri="http://schemas.openxmlformats.org/presentationml/2006/ole">
            <p:oleObj spid="_x0000_s249860" name="Equation" r:id="rId8" imgW="571252" imgH="393529"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p:cNvPicPr>
            <a:picLocks noChangeAspect="1" noChangeArrowheads="1"/>
          </p:cNvPicPr>
          <p:nvPr/>
        </p:nvPicPr>
        <p:blipFill>
          <a:blip r:embed="rId3" cstate="print"/>
          <a:srcRect/>
          <a:stretch>
            <a:fillRect/>
          </a:stretch>
        </p:blipFill>
        <p:spPr bwMode="auto">
          <a:xfrm>
            <a:off x="2195737" y="620687"/>
            <a:ext cx="4860540" cy="3240359"/>
          </a:xfrm>
          <a:prstGeom prst="rect">
            <a:avLst/>
          </a:prstGeom>
          <a:ln>
            <a:noFill/>
          </a:ln>
          <a:effectLst>
            <a:outerShdw blurRad="190500" algn="tl" rotWithShape="0">
              <a:srgbClr val="000000">
                <a:alpha val="70000"/>
              </a:srgbClr>
            </a:outerShdw>
          </a:effectLst>
        </p:spPr>
      </p:pic>
      <p:sp>
        <p:nvSpPr>
          <p:cNvPr id="4" name="Rectangle 2"/>
          <p:cNvSpPr>
            <a:spLocks noGrp="1" noChangeArrowheads="1"/>
          </p:cNvSpPr>
          <p:nvPr>
            <p:ph type="title"/>
          </p:nvPr>
        </p:nvSpPr>
        <p:spPr>
          <a:xfrm>
            <a:off x="523103" y="20594"/>
            <a:ext cx="8229600" cy="600094"/>
          </a:xfrm>
        </p:spPr>
        <p:txBody>
          <a:bodyPr/>
          <a:lstStyle/>
          <a:p>
            <a:r>
              <a:rPr lang="ru-RU" sz="2800" b="1" dirty="0" smtClean="0">
                <a:latin typeface="Arial" charset="0"/>
              </a:rPr>
              <a:t>5.2.4. ЗАБОР КАРТОФЕЛЯ ИЗ ХРАНИЛИЩА</a:t>
            </a:r>
            <a:endParaRPr lang="ru-RU" sz="2800" b="1" dirty="0">
              <a:latin typeface="Arial" charset="0"/>
            </a:endParaRPr>
          </a:p>
        </p:txBody>
      </p:sp>
      <p:pic>
        <p:nvPicPr>
          <p:cNvPr id="282627" name="Picture 3"/>
          <p:cNvPicPr>
            <a:picLocks noChangeAspect="1" noChangeArrowheads="1"/>
          </p:cNvPicPr>
          <p:nvPr/>
        </p:nvPicPr>
        <p:blipFill>
          <a:blip r:embed="rId4" cstate="print"/>
          <a:srcRect/>
          <a:stretch>
            <a:fillRect/>
          </a:stretch>
        </p:blipFill>
        <p:spPr bwMode="auto">
          <a:xfrm>
            <a:off x="596245" y="4349485"/>
            <a:ext cx="8227202" cy="1440160"/>
          </a:xfrm>
          <a:prstGeom prst="rect">
            <a:avLst/>
          </a:prstGeom>
          <a:ln>
            <a:noFill/>
          </a:ln>
          <a:effectLst>
            <a:outerShdw blurRad="190500" algn="tl" rotWithShape="0">
              <a:srgbClr val="000000">
                <a:alpha val="70000"/>
              </a:srgbClr>
            </a:outerShdw>
          </a:effectLst>
        </p:spPr>
      </p:pic>
      <p:sp>
        <p:nvSpPr>
          <p:cNvPr id="6" name="TextBox 5"/>
          <p:cNvSpPr txBox="1"/>
          <p:nvPr/>
        </p:nvSpPr>
        <p:spPr>
          <a:xfrm>
            <a:off x="-15315" y="3845429"/>
            <a:ext cx="9144000" cy="461665"/>
          </a:xfrm>
          <a:prstGeom prst="rect">
            <a:avLst/>
          </a:prstGeom>
          <a:noFill/>
        </p:spPr>
        <p:txBody>
          <a:bodyPr wrap="square" rtlCol="0">
            <a:spAutoFit/>
          </a:bodyPr>
          <a:lstStyle/>
          <a:p>
            <a:pPr algn="ctr"/>
            <a:r>
              <a:rPr lang="ru-RU" dirty="0" smtClean="0">
                <a:latin typeface="Arial" pitchFamily="34" charset="0"/>
                <a:cs typeface="Arial" pitchFamily="34" charset="0"/>
              </a:rPr>
              <a:t>Подборщики картофеля из бурта:</a:t>
            </a:r>
            <a:endParaRPr lang="ru-RU" dirty="0">
              <a:latin typeface="Arial" pitchFamily="34" charset="0"/>
              <a:cs typeface="Arial" pitchFamily="34" charset="0"/>
            </a:endParaRPr>
          </a:p>
        </p:txBody>
      </p:sp>
      <p:sp>
        <p:nvSpPr>
          <p:cNvPr id="7" name="TextBox 6"/>
          <p:cNvSpPr txBox="1"/>
          <p:nvPr/>
        </p:nvSpPr>
        <p:spPr>
          <a:xfrm>
            <a:off x="596245" y="5861653"/>
            <a:ext cx="2592288" cy="461665"/>
          </a:xfrm>
          <a:prstGeom prst="rect">
            <a:avLst/>
          </a:prstGeom>
          <a:noFill/>
        </p:spPr>
        <p:txBody>
          <a:bodyPr wrap="square" rtlCol="0">
            <a:spAutoFit/>
          </a:bodyPr>
          <a:lstStyle/>
          <a:p>
            <a:pPr algn="ctr"/>
            <a:r>
              <a:rPr lang="ru-RU" dirty="0" err="1" smtClean="0">
                <a:latin typeface="Arial" pitchFamily="34" charset="0"/>
                <a:cs typeface="Arial" pitchFamily="34" charset="0"/>
              </a:rPr>
              <a:t>Носковый</a:t>
            </a:r>
            <a:endParaRPr lang="ru-RU" dirty="0">
              <a:latin typeface="Arial" pitchFamily="34" charset="0"/>
              <a:cs typeface="Arial" pitchFamily="34" charset="0"/>
            </a:endParaRPr>
          </a:p>
        </p:txBody>
      </p:sp>
      <p:sp>
        <p:nvSpPr>
          <p:cNvPr id="8" name="TextBox 7"/>
          <p:cNvSpPr txBox="1"/>
          <p:nvPr/>
        </p:nvSpPr>
        <p:spPr>
          <a:xfrm>
            <a:off x="3332549" y="5861653"/>
            <a:ext cx="2592288" cy="461665"/>
          </a:xfrm>
          <a:prstGeom prst="rect">
            <a:avLst/>
          </a:prstGeom>
          <a:noFill/>
        </p:spPr>
        <p:txBody>
          <a:bodyPr wrap="square" rtlCol="0">
            <a:spAutoFit/>
          </a:bodyPr>
          <a:lstStyle/>
          <a:p>
            <a:pPr algn="ctr"/>
            <a:r>
              <a:rPr lang="ru-RU" dirty="0" smtClean="0">
                <a:latin typeface="Arial" pitchFamily="34" charset="0"/>
                <a:cs typeface="Arial" pitchFamily="34" charset="0"/>
              </a:rPr>
              <a:t>Роторный</a:t>
            </a:r>
            <a:endParaRPr lang="ru-RU" dirty="0">
              <a:latin typeface="Arial" pitchFamily="34" charset="0"/>
              <a:cs typeface="Arial" pitchFamily="34" charset="0"/>
            </a:endParaRPr>
          </a:p>
        </p:txBody>
      </p:sp>
      <p:sp>
        <p:nvSpPr>
          <p:cNvPr id="9" name="TextBox 8"/>
          <p:cNvSpPr txBox="1"/>
          <p:nvPr/>
        </p:nvSpPr>
        <p:spPr>
          <a:xfrm>
            <a:off x="6212869" y="5861653"/>
            <a:ext cx="2592288" cy="461665"/>
          </a:xfrm>
          <a:prstGeom prst="rect">
            <a:avLst/>
          </a:prstGeom>
          <a:noFill/>
        </p:spPr>
        <p:txBody>
          <a:bodyPr wrap="square" rtlCol="0">
            <a:spAutoFit/>
          </a:bodyPr>
          <a:lstStyle/>
          <a:p>
            <a:pPr algn="ctr"/>
            <a:r>
              <a:rPr lang="ru-RU" dirty="0" smtClean="0">
                <a:latin typeface="Arial" pitchFamily="34" charset="0"/>
                <a:cs typeface="Arial" pitchFamily="34" charset="0"/>
              </a:rPr>
              <a:t>Дисковый</a:t>
            </a:r>
            <a:endParaRPr lang="ru-RU" dirty="0">
              <a:latin typeface="Arial" pitchFamily="34" charset="0"/>
              <a:cs typeface="Arial" pitchFamily="34" charset="0"/>
            </a:endParaRPr>
          </a:p>
        </p:txBody>
      </p:sp>
      <p:sp>
        <p:nvSpPr>
          <p:cNvPr id="10" name="TextBox 9"/>
          <p:cNvSpPr txBox="1"/>
          <p:nvPr/>
        </p:nvSpPr>
        <p:spPr>
          <a:xfrm>
            <a:off x="0" y="6361247"/>
            <a:ext cx="9144000" cy="400110"/>
          </a:xfrm>
          <a:prstGeom prst="rect">
            <a:avLst/>
          </a:prstGeom>
          <a:noFill/>
        </p:spPr>
        <p:txBody>
          <a:bodyPr wrap="square" rtlCol="0">
            <a:spAutoFit/>
          </a:bodyPr>
          <a:lstStyle/>
          <a:p>
            <a:pPr algn="ctr"/>
            <a:r>
              <a:rPr lang="ru-RU" sz="2000" smtClean="0">
                <a:latin typeface="Arial" pitchFamily="34" charset="0"/>
                <a:cs typeface="Arial" pitchFamily="34" charset="0"/>
              </a:rPr>
              <a:t>1 – </a:t>
            </a:r>
            <a:r>
              <a:rPr lang="ru-RU" sz="2000" dirty="0" smtClean="0">
                <a:latin typeface="Arial" pitchFamily="34" charset="0"/>
                <a:cs typeface="Arial" pitchFamily="34" charset="0"/>
              </a:rPr>
              <a:t>скребок; </a:t>
            </a:r>
            <a:r>
              <a:rPr lang="ru-RU" sz="2000" smtClean="0">
                <a:latin typeface="Arial" pitchFamily="34" charset="0"/>
                <a:cs typeface="Arial" pitchFamily="34" charset="0"/>
              </a:rPr>
              <a:t>2 – </a:t>
            </a:r>
            <a:r>
              <a:rPr lang="ru-RU" sz="2000" dirty="0" smtClean="0">
                <a:latin typeface="Arial" pitchFamily="34" charset="0"/>
                <a:cs typeface="Arial" pitchFamily="34" charset="0"/>
              </a:rPr>
              <a:t>ленточный транспортер; </a:t>
            </a:r>
            <a:r>
              <a:rPr lang="ru-RU" sz="2000" smtClean="0">
                <a:latin typeface="Arial" pitchFamily="34" charset="0"/>
                <a:cs typeface="Arial" pitchFamily="34" charset="0"/>
              </a:rPr>
              <a:t>3 – </a:t>
            </a:r>
            <a:r>
              <a:rPr lang="ru-RU" sz="2000" dirty="0" smtClean="0">
                <a:latin typeface="Arial" pitchFamily="34" charset="0"/>
                <a:cs typeface="Arial" pitchFamily="34" charset="0"/>
              </a:rPr>
              <a:t>ротор; 4 - диск</a:t>
            </a:r>
            <a:endParaRPr lang="ru-RU"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style>
          <a:lnRef idx="1">
            <a:schemeClr val="accent6"/>
          </a:lnRef>
          <a:fillRef idx="2">
            <a:schemeClr val="accent6"/>
          </a:fillRef>
          <a:effectRef idx="1">
            <a:schemeClr val="accent6"/>
          </a:effectRef>
          <a:fontRef idx="minor">
            <a:schemeClr val="dk1"/>
          </a:fontRef>
        </p:style>
        <p:txBody>
          <a:bodyPr/>
          <a:lstStyle/>
          <a:p>
            <a:r>
              <a:rPr lang="ru-RU" sz="9600" b="1" dirty="0" smtClean="0">
                <a:solidFill>
                  <a:srgbClr val="FFFF00"/>
                </a:solidFill>
                <a:latin typeface="Monotype Corsiva" pitchFamily="66" charset="0"/>
              </a:rPr>
              <a:t>Спасибо за просмотр</a:t>
            </a:r>
            <a:endParaRPr lang="ru-RU" sz="9600" b="1" dirty="0">
              <a:solidFill>
                <a:srgbClr val="FFFF00"/>
              </a:solidFill>
              <a:latin typeface="Monotype Corsiva"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05192"/>
            <a:ext cx="9144000" cy="457200"/>
          </a:xfrm>
        </p:spPr>
        <p:txBody>
          <a:bodyPr>
            <a:normAutofit fontScale="90000"/>
          </a:bodyPr>
          <a:lstStyle/>
          <a:p>
            <a:r>
              <a:rPr lang="ru-RU" sz="3200" b="1" cap="all" dirty="0" smtClean="0">
                <a:latin typeface="Arial" charset="0"/>
              </a:rPr>
              <a:t>4.1. Картофелеуборочные </a:t>
            </a:r>
            <a:r>
              <a:rPr lang="ru-RU" sz="3200" b="1" cap="all" dirty="0">
                <a:latin typeface="Arial" charset="0"/>
              </a:rPr>
              <a:t>машины</a:t>
            </a:r>
          </a:p>
        </p:txBody>
      </p:sp>
      <p:sp>
        <p:nvSpPr>
          <p:cNvPr id="9226" name="Text Box 10"/>
          <p:cNvSpPr txBox="1">
            <a:spLocks noChangeArrowheads="1"/>
          </p:cNvSpPr>
          <p:nvPr/>
        </p:nvSpPr>
        <p:spPr bwMode="auto">
          <a:xfrm>
            <a:off x="726057" y="3370217"/>
            <a:ext cx="3352800" cy="457200"/>
          </a:xfrm>
          <a:prstGeom prst="rect">
            <a:avLst/>
          </a:prstGeom>
          <a:noFill/>
          <a:ln w="9525">
            <a:noFill/>
            <a:miter lim="800000"/>
            <a:headEnd/>
            <a:tailEnd/>
          </a:ln>
          <a:effectLst/>
        </p:spPr>
        <p:txBody>
          <a:bodyPr>
            <a:spAutoFit/>
          </a:bodyPr>
          <a:lstStyle/>
          <a:p>
            <a:pPr algn="ctr">
              <a:spcBef>
                <a:spcPct val="50000"/>
              </a:spcBef>
            </a:pPr>
            <a:r>
              <a:rPr lang="ru-RU" dirty="0">
                <a:latin typeface="Arial" charset="0"/>
              </a:rPr>
              <a:t>Комбайн </a:t>
            </a:r>
            <a:r>
              <a:rPr lang="ru-RU" b="1" dirty="0" smtClean="0">
                <a:solidFill>
                  <a:srgbClr val="FF0000"/>
                </a:solidFill>
                <a:latin typeface="Arial" charset="0"/>
              </a:rPr>
              <a:t>ККУ-2А</a:t>
            </a:r>
            <a:endParaRPr lang="ru-RU" b="1" dirty="0">
              <a:solidFill>
                <a:srgbClr val="FF0000"/>
              </a:solidFill>
              <a:latin typeface="Arial" charset="0"/>
            </a:endParaRPr>
          </a:p>
        </p:txBody>
      </p:sp>
      <p:sp>
        <p:nvSpPr>
          <p:cNvPr id="9228" name="Text Box 12"/>
          <p:cNvSpPr txBox="1">
            <a:spLocks noChangeArrowheads="1"/>
          </p:cNvSpPr>
          <p:nvPr/>
        </p:nvSpPr>
        <p:spPr bwMode="auto">
          <a:xfrm>
            <a:off x="5508104" y="3356992"/>
            <a:ext cx="3352800" cy="457200"/>
          </a:xfrm>
          <a:prstGeom prst="rect">
            <a:avLst/>
          </a:prstGeom>
          <a:noFill/>
          <a:ln w="9525">
            <a:noFill/>
            <a:miter lim="800000"/>
            <a:headEnd/>
            <a:tailEnd/>
          </a:ln>
          <a:effectLst/>
        </p:spPr>
        <p:txBody>
          <a:bodyPr>
            <a:spAutoFit/>
          </a:bodyPr>
          <a:lstStyle/>
          <a:p>
            <a:pPr algn="ctr">
              <a:spcBef>
                <a:spcPct val="50000"/>
              </a:spcBef>
            </a:pPr>
            <a:r>
              <a:rPr lang="ru-RU" dirty="0">
                <a:latin typeface="Arial" charset="0"/>
              </a:rPr>
              <a:t>Комбайн </a:t>
            </a:r>
            <a:r>
              <a:rPr lang="ru-RU" b="1" dirty="0" smtClean="0">
                <a:solidFill>
                  <a:srgbClr val="FF0000"/>
                </a:solidFill>
                <a:latin typeface="Arial" charset="0"/>
              </a:rPr>
              <a:t>КПК-3</a:t>
            </a:r>
            <a:endParaRPr lang="ru-RU" b="1" dirty="0">
              <a:solidFill>
                <a:srgbClr val="FF0000"/>
              </a:solidFill>
              <a:latin typeface="Arial" charset="0"/>
            </a:endParaRPr>
          </a:p>
        </p:txBody>
      </p:sp>
      <p:sp>
        <p:nvSpPr>
          <p:cNvPr id="9230" name="Text Box 14"/>
          <p:cNvSpPr txBox="1">
            <a:spLocks noChangeArrowheads="1"/>
          </p:cNvSpPr>
          <p:nvPr/>
        </p:nvSpPr>
        <p:spPr bwMode="auto">
          <a:xfrm>
            <a:off x="2771800" y="6165304"/>
            <a:ext cx="3352800" cy="457200"/>
          </a:xfrm>
          <a:prstGeom prst="rect">
            <a:avLst/>
          </a:prstGeom>
          <a:noFill/>
          <a:ln w="9525">
            <a:noFill/>
            <a:miter lim="800000"/>
            <a:headEnd/>
            <a:tailEnd/>
          </a:ln>
          <a:effectLst/>
        </p:spPr>
        <p:txBody>
          <a:bodyPr>
            <a:spAutoFit/>
          </a:bodyPr>
          <a:lstStyle/>
          <a:p>
            <a:pPr algn="ctr">
              <a:spcBef>
                <a:spcPct val="50000"/>
              </a:spcBef>
            </a:pPr>
            <a:r>
              <a:rPr lang="ru-RU" dirty="0">
                <a:latin typeface="Arial" charset="0"/>
              </a:rPr>
              <a:t>Копатель </a:t>
            </a:r>
            <a:r>
              <a:rPr lang="ru-RU" b="1" dirty="0" smtClean="0">
                <a:solidFill>
                  <a:srgbClr val="FF0000"/>
                </a:solidFill>
                <a:latin typeface="Arial" charset="0"/>
              </a:rPr>
              <a:t>КСТ-1,4</a:t>
            </a:r>
            <a:endParaRPr lang="ru-RU" b="1" dirty="0">
              <a:solidFill>
                <a:srgbClr val="FF0000"/>
              </a:solidFill>
              <a:latin typeface="Arial" charset="0"/>
            </a:endParaRPr>
          </a:p>
        </p:txBody>
      </p:sp>
      <p:pic>
        <p:nvPicPr>
          <p:cNvPr id="11" name="Рисунок 10"/>
          <p:cNvPicPr/>
          <p:nvPr/>
        </p:nvPicPr>
        <p:blipFill>
          <a:blip r:embed="rId3" cstate="print"/>
          <a:srcRect/>
          <a:stretch>
            <a:fillRect/>
          </a:stretch>
        </p:blipFill>
        <p:spPr bwMode="auto">
          <a:xfrm>
            <a:off x="3813346" y="4077072"/>
            <a:ext cx="5151142" cy="1944216"/>
          </a:xfrm>
          <a:prstGeom prst="rect">
            <a:avLst/>
          </a:prstGeom>
          <a:ln>
            <a:noFill/>
          </a:ln>
          <a:effectLst>
            <a:outerShdw blurRad="292100" dist="139700" dir="2700000" algn="tl" rotWithShape="0">
              <a:srgbClr val="333333">
                <a:alpha val="65000"/>
              </a:srgbClr>
            </a:outerShdw>
          </a:effectLst>
        </p:spPr>
      </p:pic>
      <p:pic>
        <p:nvPicPr>
          <p:cNvPr id="12" name="Рисунок 11"/>
          <p:cNvPicPr/>
          <p:nvPr/>
        </p:nvPicPr>
        <p:blipFill>
          <a:blip r:embed="rId4" cstate="print"/>
          <a:srcRect/>
          <a:stretch>
            <a:fillRect/>
          </a:stretch>
        </p:blipFill>
        <p:spPr bwMode="auto">
          <a:xfrm>
            <a:off x="179512" y="4089429"/>
            <a:ext cx="3379280" cy="1931859"/>
          </a:xfrm>
          <a:prstGeom prst="rect">
            <a:avLst/>
          </a:prstGeom>
          <a:ln>
            <a:noFill/>
          </a:ln>
          <a:effectLst>
            <a:outerShdw blurRad="292100" dist="139700" dir="2700000" algn="tl" rotWithShape="0">
              <a:srgbClr val="333333">
                <a:alpha val="65000"/>
              </a:srgbClr>
            </a:outerShdw>
          </a:effectLst>
        </p:spPr>
      </p:pic>
      <p:pic>
        <p:nvPicPr>
          <p:cNvPr id="2" name="Picture 10"/>
          <p:cNvPicPr>
            <a:picLocks noChangeAspect="1" noChangeArrowheads="1"/>
          </p:cNvPicPr>
          <p:nvPr/>
        </p:nvPicPr>
        <p:blipFill>
          <a:blip r:embed="rId5" cstate="print">
            <a:lum bright="10000"/>
          </a:blip>
          <a:srcRect/>
          <a:stretch>
            <a:fillRect/>
          </a:stretch>
        </p:blipFill>
        <p:spPr bwMode="auto">
          <a:xfrm>
            <a:off x="5522351" y="674727"/>
            <a:ext cx="3498081" cy="2451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27" name="Picture 11"/>
          <p:cNvPicPr>
            <a:picLocks noChangeAspect="1" noChangeArrowheads="1"/>
          </p:cNvPicPr>
          <p:nvPr/>
        </p:nvPicPr>
        <p:blipFill>
          <a:blip r:embed="rId6" cstate="print"/>
          <a:srcRect l="1517" t="10537" r="3046"/>
          <a:stretch>
            <a:fillRect/>
          </a:stretch>
        </p:blipFill>
        <p:spPr bwMode="auto">
          <a:xfrm>
            <a:off x="111210" y="674727"/>
            <a:ext cx="5045461" cy="2451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105192"/>
            <a:ext cx="9144000" cy="457200"/>
          </a:xfrm>
        </p:spPr>
        <p:txBody>
          <a:bodyPr>
            <a:normAutofit fontScale="90000"/>
          </a:bodyPr>
          <a:lstStyle/>
          <a:p>
            <a:r>
              <a:rPr lang="ru-RU" sz="3200" b="1" cap="all" dirty="0" smtClean="0">
                <a:latin typeface="Arial" charset="0"/>
              </a:rPr>
              <a:t>4.1. Картофелеуборочные </a:t>
            </a:r>
            <a:r>
              <a:rPr lang="ru-RU" sz="3200" b="1" cap="all" dirty="0">
                <a:latin typeface="Arial" charset="0"/>
              </a:rPr>
              <a:t>машины</a:t>
            </a:r>
          </a:p>
        </p:txBody>
      </p:sp>
      <p:pic>
        <p:nvPicPr>
          <p:cNvPr id="4" name="Picture 3" descr="npo00003b"/>
          <p:cNvPicPr>
            <a:picLocks noChangeAspect="1" noChangeArrowheads="1"/>
          </p:cNvPicPr>
          <p:nvPr/>
        </p:nvPicPr>
        <p:blipFill>
          <a:blip r:embed="rId3" cstate="print"/>
          <a:srcRect l="1643" b="2456"/>
          <a:stretch>
            <a:fillRect/>
          </a:stretch>
        </p:blipFill>
        <p:spPr bwMode="auto">
          <a:xfrm>
            <a:off x="4682108" y="661988"/>
            <a:ext cx="4309443" cy="2860352"/>
          </a:xfrm>
          <a:prstGeom prst="rect">
            <a:avLst/>
          </a:prstGeom>
          <a:noFill/>
          <a:ln w="9525" algn="ctr">
            <a:noFill/>
            <a:miter lim="800000"/>
            <a:headEnd/>
            <a:tailEnd/>
          </a:ln>
          <a:effectLst/>
        </p:spPr>
      </p:pic>
      <p:pic>
        <p:nvPicPr>
          <p:cNvPr id="5" name="Picture 14" descr="npo00003d"/>
          <p:cNvPicPr>
            <a:picLocks noChangeAspect="1" noChangeArrowheads="1"/>
          </p:cNvPicPr>
          <p:nvPr/>
        </p:nvPicPr>
        <p:blipFill>
          <a:blip r:embed="rId4" cstate="print"/>
          <a:srcRect t="4888" b="3138"/>
          <a:stretch>
            <a:fillRect/>
          </a:stretch>
        </p:blipFill>
        <p:spPr bwMode="auto">
          <a:xfrm>
            <a:off x="236539" y="661070"/>
            <a:ext cx="4176588" cy="2880320"/>
          </a:xfrm>
          <a:prstGeom prst="rect">
            <a:avLst/>
          </a:prstGeom>
          <a:noFill/>
          <a:ln w="9525" algn="ctr">
            <a:noFill/>
            <a:miter lim="800000"/>
            <a:headEnd/>
            <a:tailEnd/>
          </a:ln>
          <a:effectLst/>
        </p:spPr>
      </p:pic>
      <p:pic>
        <p:nvPicPr>
          <p:cNvPr id="6" name="Picture 9" descr="npo000035"/>
          <p:cNvPicPr>
            <a:picLocks noChangeAspect="1" noChangeArrowheads="1"/>
          </p:cNvPicPr>
          <p:nvPr/>
        </p:nvPicPr>
        <p:blipFill>
          <a:blip r:embed="rId5" cstate="print"/>
          <a:srcRect/>
          <a:stretch>
            <a:fillRect/>
          </a:stretch>
        </p:blipFill>
        <p:spPr bwMode="auto">
          <a:xfrm>
            <a:off x="4677916" y="3750940"/>
            <a:ext cx="4274976" cy="2878460"/>
          </a:xfrm>
          <a:prstGeom prst="rect">
            <a:avLst/>
          </a:prstGeom>
          <a:noFill/>
          <a:ln w="9525" algn="ctr">
            <a:noFill/>
            <a:miter lim="800000"/>
            <a:headEnd/>
            <a:tailEnd/>
          </a:ln>
          <a:effectLst/>
        </p:spPr>
      </p:pic>
      <p:pic>
        <p:nvPicPr>
          <p:cNvPr id="7" name="Object 42" descr="npo00003a"/>
          <p:cNvPicPr>
            <a:picLocks noChangeAspect="1" noChangeArrowheads="1"/>
          </p:cNvPicPr>
          <p:nvPr/>
        </p:nvPicPr>
        <p:blipFill>
          <a:blip r:embed="rId6" cstate="print"/>
          <a:srcRect/>
          <a:stretch>
            <a:fillRect/>
          </a:stretch>
        </p:blipFill>
        <p:spPr bwMode="auto">
          <a:xfrm>
            <a:off x="251520" y="3789040"/>
            <a:ext cx="4176464" cy="280133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0"/>
            <a:ext cx="9144000" cy="980728"/>
          </a:xfrm>
        </p:spPr>
        <p:txBody>
          <a:bodyPr/>
          <a:lstStyle/>
          <a:p>
            <a:r>
              <a:rPr lang="ru-RU" sz="2800" b="1" cap="all" dirty="0" smtClean="0">
                <a:latin typeface="Arial" charset="0"/>
              </a:rPr>
              <a:t>4.1.1. рабочие органы КАРТОФЕЛЕУБОРОЧНЫХ машин</a:t>
            </a:r>
            <a:endParaRPr lang="ru-RU" sz="2800" b="1" cap="all" dirty="0">
              <a:latin typeface="Arial" charset="0"/>
            </a:endParaRPr>
          </a:p>
        </p:txBody>
      </p:sp>
      <p:graphicFrame>
        <p:nvGraphicFramePr>
          <p:cNvPr id="4" name="Diagram 3"/>
          <p:cNvGraphicFramePr/>
          <p:nvPr/>
        </p:nvGraphicFramePr>
        <p:xfrm>
          <a:off x="395536" y="1268760"/>
          <a:ext cx="842493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105192"/>
            <a:ext cx="9144000" cy="457200"/>
          </a:xfrm>
        </p:spPr>
        <p:txBody>
          <a:bodyPr>
            <a:normAutofit fontScale="90000"/>
          </a:bodyPr>
          <a:lstStyle/>
          <a:p>
            <a:r>
              <a:rPr lang="ru-RU" sz="2800" b="1" cap="all" dirty="0" smtClean="0">
                <a:latin typeface="Arial" charset="0"/>
              </a:rPr>
              <a:t>4.1.2 Выкапывающие рабочие органы</a:t>
            </a:r>
            <a:endParaRPr lang="ru-RU" sz="2800" b="1" cap="all" dirty="0">
              <a:latin typeface="Arial" charset="0"/>
            </a:endParaRPr>
          </a:p>
        </p:txBody>
      </p:sp>
      <p:graphicFrame>
        <p:nvGraphicFramePr>
          <p:cNvPr id="4" name="Diagram 3"/>
          <p:cNvGraphicFramePr/>
          <p:nvPr/>
        </p:nvGraphicFramePr>
        <p:xfrm>
          <a:off x="611560" y="764704"/>
          <a:ext cx="8136904"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683568" y="0"/>
            <a:ext cx="7772400" cy="496429"/>
          </a:xfrm>
        </p:spPr>
        <p:txBody>
          <a:bodyPr>
            <a:normAutofit fontScale="90000"/>
          </a:bodyPr>
          <a:lstStyle/>
          <a:p>
            <a:r>
              <a:rPr lang="ru-RU" sz="2800" b="1" cap="all" dirty="0" smtClean="0">
                <a:latin typeface="Arial" pitchFamily="34" charset="0"/>
                <a:cs typeface="Arial" pitchFamily="34" charset="0"/>
              </a:rPr>
              <a:t>4.1.3. </a:t>
            </a:r>
            <a:r>
              <a:rPr lang="ru-RU" sz="2800" b="1" cap="all" dirty="0" err="1" smtClean="0">
                <a:latin typeface="Arial" pitchFamily="34" charset="0"/>
                <a:cs typeface="Arial" pitchFamily="34" charset="0"/>
              </a:rPr>
              <a:t>картофелекопателЬ</a:t>
            </a:r>
            <a:r>
              <a:rPr lang="ru-RU" sz="2800" b="1" cap="all" dirty="0" smtClean="0">
                <a:latin typeface="Arial" pitchFamily="34" charset="0"/>
                <a:cs typeface="Arial" pitchFamily="34" charset="0"/>
              </a:rPr>
              <a:t> </a:t>
            </a:r>
            <a:r>
              <a:rPr lang="ru-RU" sz="2800" b="1" cap="all" dirty="0" smtClean="0">
                <a:solidFill>
                  <a:srgbClr val="FF0000"/>
                </a:solidFill>
                <a:latin typeface="Arial" pitchFamily="34" charset="0"/>
                <a:cs typeface="Arial" pitchFamily="34" charset="0"/>
              </a:rPr>
              <a:t>КСТ-1,4</a:t>
            </a:r>
            <a:endParaRPr lang="ru-RU" sz="2800" b="1" cap="all" dirty="0">
              <a:solidFill>
                <a:srgbClr val="FF0000"/>
              </a:solidFill>
              <a:latin typeface="Arial" pitchFamily="34" charset="0"/>
              <a:cs typeface="Arial" pitchFamily="34" charset="0"/>
            </a:endParaRPr>
          </a:p>
        </p:txBody>
      </p:sp>
      <p:sp>
        <p:nvSpPr>
          <p:cNvPr id="4" name="TextBox 3"/>
          <p:cNvSpPr txBox="1"/>
          <p:nvPr/>
        </p:nvSpPr>
        <p:spPr>
          <a:xfrm>
            <a:off x="261744" y="3204193"/>
            <a:ext cx="8568952" cy="923330"/>
          </a:xfrm>
          <a:prstGeom prst="rect">
            <a:avLst/>
          </a:prstGeom>
          <a:noFill/>
        </p:spPr>
        <p:txBody>
          <a:bodyPr wrap="square" rtlCol="0">
            <a:spAutoFit/>
          </a:bodyPr>
          <a:lstStyle/>
          <a:p>
            <a:r>
              <a:rPr lang="ru-RU" sz="1800" dirty="0" smtClean="0">
                <a:latin typeface="Arial" pitchFamily="34" charset="0"/>
                <a:cs typeface="Arial" pitchFamily="34" charset="0"/>
              </a:rPr>
              <a:t>1-клубни картофеля; 2-ботва; 3-опорное колесо; 4-винтовой механизм;</a:t>
            </a:r>
          </a:p>
          <a:p>
            <a:r>
              <a:rPr lang="ru-RU" sz="1800" dirty="0" smtClean="0">
                <a:latin typeface="Arial" pitchFamily="34" charset="0"/>
                <a:cs typeface="Arial" pitchFamily="34" charset="0"/>
              </a:rPr>
              <a:t>5-плоский лемех; 6-скоростной элеватор; 7-эллиптические </a:t>
            </a:r>
            <a:r>
              <a:rPr lang="ru-RU" sz="1800" dirty="0" err="1" smtClean="0">
                <a:latin typeface="Arial" pitchFamily="34" charset="0"/>
                <a:cs typeface="Arial" pitchFamily="34" charset="0"/>
              </a:rPr>
              <a:t>встряхиватели</a:t>
            </a:r>
            <a:r>
              <a:rPr lang="ru-RU" sz="1800" dirty="0" smtClean="0">
                <a:latin typeface="Arial" pitchFamily="34" charset="0"/>
                <a:cs typeface="Arial" pitchFamily="34" charset="0"/>
              </a:rPr>
              <a:t>;</a:t>
            </a:r>
          </a:p>
          <a:p>
            <a:r>
              <a:rPr lang="ru-RU" sz="1800" dirty="0" smtClean="0">
                <a:latin typeface="Arial" pitchFamily="34" charset="0"/>
                <a:cs typeface="Arial" pitchFamily="34" charset="0"/>
              </a:rPr>
              <a:t>8-основной элеватор; 9-ходовое колесо; 10- каскадный элеватор; 11-щиток</a:t>
            </a:r>
            <a:endParaRPr lang="ru-RU" sz="1800" dirty="0">
              <a:latin typeface="Arial" pitchFamily="34" charset="0"/>
              <a:cs typeface="Arial" pitchFamily="34" charset="0"/>
            </a:endParaRPr>
          </a:p>
        </p:txBody>
      </p:sp>
      <p:pic>
        <p:nvPicPr>
          <p:cNvPr id="5" name="Рисунок 4" descr="КСТ-1.4.jpg"/>
          <p:cNvPicPr>
            <a:picLocks noChangeAspect="1"/>
          </p:cNvPicPr>
          <p:nvPr/>
        </p:nvPicPr>
        <p:blipFill>
          <a:blip r:embed="rId3" cstate="print"/>
          <a:srcRect r="3165" b="4704"/>
          <a:stretch>
            <a:fillRect/>
          </a:stretch>
        </p:blipFill>
        <p:spPr>
          <a:xfrm>
            <a:off x="76200" y="441668"/>
            <a:ext cx="8976003" cy="272106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206685" y="4365104"/>
            <a:ext cx="3937315" cy="2339102"/>
          </a:xfrm>
          <a:prstGeom prst="rect">
            <a:avLst/>
          </a:prstGeom>
          <a:noFill/>
        </p:spPr>
        <p:txBody>
          <a:bodyPr wrap="square" rtlCol="0">
            <a:spAutoFit/>
          </a:bodyPr>
          <a:lstStyle/>
          <a:p>
            <a:pPr algn="ctr"/>
            <a:r>
              <a:rPr lang="ru-RU" sz="1800" b="1" dirty="0" smtClean="0">
                <a:latin typeface="Arial" pitchFamily="34" charset="0"/>
                <a:cs typeface="Arial" pitchFamily="34" charset="0"/>
              </a:rPr>
              <a:t>Рабочие органы</a:t>
            </a:r>
          </a:p>
          <a:p>
            <a:pPr algn="ctr"/>
            <a:r>
              <a:rPr lang="ru-RU" sz="1800" b="1" dirty="0" smtClean="0">
                <a:latin typeface="Arial" pitchFamily="34" charset="0"/>
                <a:cs typeface="Arial" pitchFamily="34" charset="0"/>
              </a:rPr>
              <a:t>копателя </a:t>
            </a:r>
            <a:r>
              <a:rPr lang="ru-RU" sz="2000" b="1" dirty="0" smtClean="0">
                <a:solidFill>
                  <a:srgbClr val="FF0000"/>
                </a:solidFill>
                <a:latin typeface="Arial" pitchFamily="34" charset="0"/>
                <a:cs typeface="Arial" pitchFamily="34" charset="0"/>
              </a:rPr>
              <a:t>КСТ-1,4</a:t>
            </a:r>
            <a:r>
              <a:rPr lang="ru-RU" sz="1800" b="1" dirty="0" smtClean="0">
                <a:latin typeface="Arial" pitchFamily="34" charset="0"/>
                <a:cs typeface="Arial" pitchFamily="34" charset="0"/>
              </a:rPr>
              <a:t>:</a:t>
            </a:r>
          </a:p>
          <a:p>
            <a:r>
              <a:rPr lang="ru-RU" sz="1800" i="1" dirty="0" smtClean="0">
                <a:latin typeface="+mn-lt"/>
                <a:cs typeface="Arial" pitchFamily="34" charset="0"/>
              </a:rPr>
              <a:t>а</a:t>
            </a:r>
            <a:r>
              <a:rPr lang="ru-RU" sz="1800" dirty="0" smtClean="0">
                <a:latin typeface="Arial" pitchFamily="34" charset="0"/>
                <a:cs typeface="Arial" pitchFamily="34" charset="0"/>
              </a:rPr>
              <a:t> - крепление лемехов на валу; </a:t>
            </a:r>
            <a:r>
              <a:rPr lang="ru-RU" sz="1800" i="1" dirty="0" smtClean="0">
                <a:latin typeface="+mn-lt"/>
                <a:cs typeface="Arial" pitchFamily="34" charset="0"/>
              </a:rPr>
              <a:t>б</a:t>
            </a:r>
            <a:r>
              <a:rPr lang="ru-RU" sz="1800" dirty="0" smtClean="0">
                <a:latin typeface="Arial" pitchFamily="34" charset="0"/>
                <a:cs typeface="Arial" pitchFamily="34" charset="0"/>
              </a:rPr>
              <a:t> - элеватор; 1 - вал; 2 - эксцентрики; 3 - шатун; 4 - лемеха; 5 - откидные пальцы; 6 - цепь; 7 - ролик; 8 - втулка; 9 - пруток; 10 - клубень;</a:t>
            </a:r>
          </a:p>
          <a:p>
            <a:r>
              <a:rPr lang="ru-RU" sz="1800" dirty="0" smtClean="0">
                <a:latin typeface="Arial" pitchFamily="34" charset="0"/>
                <a:cs typeface="Arial" pitchFamily="34" charset="0"/>
              </a:rPr>
              <a:t>11 - камень</a:t>
            </a:r>
            <a:endParaRPr lang="ru-RU" sz="1800" dirty="0">
              <a:latin typeface="Arial" pitchFamily="34" charset="0"/>
              <a:cs typeface="Arial" pitchFamily="34" charset="0"/>
            </a:endParaRPr>
          </a:p>
        </p:txBody>
      </p:sp>
      <p:pic>
        <p:nvPicPr>
          <p:cNvPr id="8" name="Picture 7" descr="КСТ-1.4 рабочие органы.jpg"/>
          <p:cNvPicPr>
            <a:picLocks noChangeAspect="1"/>
          </p:cNvPicPr>
          <p:nvPr/>
        </p:nvPicPr>
        <p:blipFill>
          <a:blip r:embed="rId4" cstate="print"/>
          <a:stretch>
            <a:fillRect/>
          </a:stretch>
        </p:blipFill>
        <p:spPr>
          <a:xfrm>
            <a:off x="241970" y="4116338"/>
            <a:ext cx="4896544" cy="257243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p:cNvPicPr>
            <a:picLocks noChangeAspect="1" noChangeArrowheads="1"/>
          </p:cNvPicPr>
          <p:nvPr/>
        </p:nvPicPr>
        <p:blipFill>
          <a:blip r:embed="rId3" cstate="print"/>
          <a:srcRect/>
          <a:stretch>
            <a:fillRect/>
          </a:stretch>
        </p:blipFill>
        <p:spPr bwMode="auto">
          <a:xfrm>
            <a:off x="125084" y="1196752"/>
            <a:ext cx="4320480" cy="3240360"/>
          </a:xfrm>
          <a:prstGeom prst="rect">
            <a:avLst/>
          </a:prstGeom>
          <a:ln>
            <a:noFill/>
          </a:ln>
          <a:effectLst>
            <a:outerShdw blurRad="292100" dist="139700" dir="2700000" algn="tl" rotWithShape="0">
              <a:srgbClr val="333333">
                <a:alpha val="65000"/>
              </a:srgbClr>
            </a:outerShdw>
          </a:effectLst>
        </p:spPr>
      </p:pic>
      <p:pic>
        <p:nvPicPr>
          <p:cNvPr id="311299" name="Picture 3"/>
          <p:cNvPicPr>
            <a:picLocks noChangeAspect="1" noChangeArrowheads="1"/>
          </p:cNvPicPr>
          <p:nvPr/>
        </p:nvPicPr>
        <p:blipFill>
          <a:blip r:embed="rId4" cstate="print"/>
          <a:srcRect/>
          <a:stretch>
            <a:fillRect/>
          </a:stretch>
        </p:blipFill>
        <p:spPr bwMode="auto">
          <a:xfrm>
            <a:off x="4572000" y="1196752"/>
            <a:ext cx="4399514" cy="3240361"/>
          </a:xfrm>
          <a:prstGeom prst="rect">
            <a:avLst/>
          </a:prstGeom>
          <a:ln>
            <a:noFill/>
          </a:ln>
          <a:effectLst>
            <a:outerShdw blurRad="190500" algn="tl" rotWithShape="0">
              <a:srgbClr val="000000">
                <a:alpha val="70000"/>
              </a:srgbClr>
            </a:outerShdw>
          </a:effectLst>
        </p:spPr>
      </p:pic>
      <p:sp>
        <p:nvSpPr>
          <p:cNvPr id="4" name="Rectangle 2"/>
          <p:cNvSpPr>
            <a:spLocks noGrp="1" noChangeArrowheads="1"/>
          </p:cNvSpPr>
          <p:nvPr>
            <p:ph type="title"/>
          </p:nvPr>
        </p:nvSpPr>
        <p:spPr>
          <a:xfrm>
            <a:off x="683568" y="0"/>
            <a:ext cx="7772400" cy="836712"/>
          </a:xfrm>
        </p:spPr>
        <p:txBody>
          <a:bodyPr/>
          <a:lstStyle/>
          <a:p>
            <a:r>
              <a:rPr lang="ru-RU" sz="2800" b="1" cap="all" dirty="0" smtClean="0">
                <a:latin typeface="Arial" pitchFamily="34" charset="0"/>
                <a:cs typeface="Arial" pitchFamily="34" charset="0"/>
              </a:rPr>
              <a:t>4.1.3. </a:t>
            </a:r>
            <a:r>
              <a:rPr lang="ru-RU" sz="2800" b="1" cap="all" dirty="0" err="1" smtClean="0">
                <a:latin typeface="Arial" pitchFamily="34" charset="0"/>
                <a:cs typeface="Arial" pitchFamily="34" charset="0"/>
              </a:rPr>
              <a:t>картофелекопателЬ</a:t>
            </a:r>
            <a:r>
              <a:rPr lang="ru-RU" sz="2800" b="1" cap="all" dirty="0" smtClean="0">
                <a:latin typeface="Arial" pitchFamily="34" charset="0"/>
                <a:cs typeface="Arial" pitchFamily="34" charset="0"/>
              </a:rPr>
              <a:t> </a:t>
            </a:r>
            <a:r>
              <a:rPr lang="ru-RU" sz="2800" b="1" cap="all" dirty="0" smtClean="0">
                <a:solidFill>
                  <a:srgbClr val="FF0000"/>
                </a:solidFill>
                <a:latin typeface="Arial" pitchFamily="34" charset="0"/>
                <a:cs typeface="Arial" pitchFamily="34" charset="0"/>
              </a:rPr>
              <a:t>КТН-2В</a:t>
            </a:r>
            <a:endParaRPr lang="ru-RU" sz="2800" b="1" cap="all" dirty="0">
              <a:solidFill>
                <a:srgbClr val="FF0000"/>
              </a:solidFill>
              <a:latin typeface="Arial" pitchFamily="34" charset="0"/>
              <a:cs typeface="Arial" pitchFamily="34" charset="0"/>
            </a:endParaRPr>
          </a:p>
        </p:txBody>
      </p:sp>
      <p:sp>
        <p:nvSpPr>
          <p:cNvPr id="5" name="Rectangle 4"/>
          <p:cNvSpPr/>
          <p:nvPr/>
        </p:nvSpPr>
        <p:spPr>
          <a:xfrm>
            <a:off x="323528" y="4653136"/>
            <a:ext cx="8496944" cy="1200329"/>
          </a:xfrm>
          <a:prstGeom prst="rect">
            <a:avLst/>
          </a:prstGeom>
        </p:spPr>
        <p:txBody>
          <a:bodyPr wrap="square">
            <a:spAutoFit/>
          </a:bodyPr>
          <a:lstStyle/>
          <a:p>
            <a:r>
              <a:rPr lang="ru-RU" dirty="0" smtClean="0">
                <a:latin typeface="Arial" pitchFamily="34" charset="0"/>
                <a:cs typeface="Arial" pitchFamily="34" charset="0"/>
              </a:rPr>
              <a:t>1 - рама; 2 - </a:t>
            </a:r>
            <a:r>
              <a:rPr lang="ru-RU" dirty="0" err="1" smtClean="0">
                <a:latin typeface="Arial" pitchFamily="34" charset="0"/>
                <a:cs typeface="Arial" pitchFamily="34" charset="0"/>
              </a:rPr>
              <a:t>лемехи</a:t>
            </a:r>
            <a:r>
              <a:rPr lang="ru-RU" dirty="0" smtClean="0">
                <a:latin typeface="Arial" pitchFamily="34" charset="0"/>
                <a:cs typeface="Arial" pitchFamily="34" charset="0"/>
              </a:rPr>
              <a:t>; 3 - основной элеватор; 4 - каскадный элеватор; 5 - колесо опорное; 6 - передача карданная; 7 - редуктор; 8 - отражатель</a:t>
            </a: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5404</TotalTime>
  <Words>6561</Words>
  <Application>Microsoft Office PowerPoint</Application>
  <PresentationFormat>Экран (4:3)</PresentationFormat>
  <Paragraphs>314</Paragraphs>
  <Slides>31</Slides>
  <Notes>28</Notes>
  <HiddenSlides>2</HiddenSlides>
  <MMClips>1</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3" baseType="lpstr">
      <vt:lpstr>Апекс</vt:lpstr>
      <vt:lpstr>Equation</vt:lpstr>
      <vt:lpstr>ОГАПОУ «БАМТ»  Машины для уборки и хранения картофеля  МДК 04.01 «Освоение профессии рабочих 19205 Тракторист – машинист сельскохозяйственного производства»  Выполнил студент группы № 3 «Эксплуатация и ремонт сельскохозяйственной техники и оборудования»   Трегубенко Максим Руководитель: Понизенский В.В.</vt:lpstr>
      <vt:lpstr>Машины для уборки и хранения картофеля</vt:lpstr>
      <vt:lpstr>4. Технологические свойства картофеля</vt:lpstr>
      <vt:lpstr>4.1. Картофелеуборочные машины</vt:lpstr>
      <vt:lpstr>4.1. Картофелеуборочные машины</vt:lpstr>
      <vt:lpstr>4.1.1. рабочие органы КАРТОФЕЛЕУБОРОЧНЫХ машин</vt:lpstr>
      <vt:lpstr>4.1.2 Выкапывающие рабочие органы</vt:lpstr>
      <vt:lpstr>4.1.3. картофелекопателЬ КСТ-1,4</vt:lpstr>
      <vt:lpstr>4.1.3. картофелекопателЬ КТН-2В</vt:lpstr>
      <vt:lpstr>4.1.3. картофелекопателЬ Z 609</vt:lpstr>
      <vt:lpstr>Слайд 11</vt:lpstr>
      <vt:lpstr>4.1.4. Параметры лемеха копателя</vt:lpstr>
      <vt:lpstr>4.1.5. сепарирующие рабочие органы</vt:lpstr>
      <vt:lpstr>4.1.6. Расчет подачи почвы и клубней на сепарирующие устройства</vt:lpstr>
      <vt:lpstr>4.1.7. Параметры пруткового элеватора</vt:lpstr>
      <vt:lpstr>4.1.8. Устройства для разрушения комков почвы, отрыва клубней и удаления примесей</vt:lpstr>
      <vt:lpstr>4.2. картофелеуборочнЫЙ комбайн КПК-3 </vt:lpstr>
      <vt:lpstr>4.3. картофелеуборочнЫЙ комбайн ККУ-2А</vt:lpstr>
      <vt:lpstr>4.3.1. картофелеуборочный комбайн «ПАЛЕССЕ PT25»</vt:lpstr>
      <vt:lpstr>4.4. ОЦЕНКА КАЧЕСТВА КОМБАЙНОВОЙ уборки картофеля</vt:lpstr>
      <vt:lpstr>4.5. Снижение потерь при КОМБАЙНОВОЙ уборке картофеля</vt:lpstr>
      <vt:lpstr>4.6. конструктивные элементы картофелеуборочных комбайнов для Снижения потерь</vt:lpstr>
      <vt:lpstr>5. МАШИНЫ ДЛЯ СОРТИРОВКИ КАРТОФЕЛЯ</vt:lpstr>
      <vt:lpstr>5. МАШИНЫ ДЛЯ СОРТИРОВКИ КАРТОФЕЛЯ</vt:lpstr>
      <vt:lpstr>5.1. Роликовая сортировка картофеля КСЭ-15Б</vt:lpstr>
      <vt:lpstr>5.2. МАШИНЫ ДЛЯ ЗАГРУЗКИ НА ХРАНЕНИЕ КАРТОФЕЛЯ</vt:lpstr>
      <vt:lpstr>5.2.1. ХРАНЕНИЕ КАРТОФЕЛЯ</vt:lpstr>
      <vt:lpstr>5.2.2. РЕЖИМ ХРАНЕНИЯ КАРТОФЕЛЯ</vt:lpstr>
      <vt:lpstr>5.2.3. ХРАНЕНИЕ КАРТОФЕЛЯ</vt:lpstr>
      <vt:lpstr>5.2.4. ЗАБОР КАРТОФЕЛЯ ИЗ ХРАНИЛИЩА</vt:lpstr>
      <vt:lpstr>Спасибо за просмотр</vt:lpstr>
    </vt:vector>
  </TitlesOfParts>
  <Company>WareZ Provider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МАШИНЫ ДЛЯ ВОЗДЕЛЫВАНИЯ КАРТОФЕЛЯ</dc:title>
  <dc:creator>www.PHILka.RU</dc:creator>
  <cp:lastModifiedBy>User</cp:lastModifiedBy>
  <cp:revision>607</cp:revision>
  <dcterms:created xsi:type="dcterms:W3CDTF">2009-08-19T12:37:30Z</dcterms:created>
  <dcterms:modified xsi:type="dcterms:W3CDTF">2022-12-29T06:09:58Z</dcterms:modified>
</cp:coreProperties>
</file>