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65" r:id="rId2"/>
    <p:sldId id="258" r:id="rId3"/>
    <p:sldId id="306" r:id="rId4"/>
    <p:sldId id="308" r:id="rId5"/>
    <p:sldId id="310" r:id="rId6"/>
    <p:sldId id="307" r:id="rId7"/>
    <p:sldId id="309" r:id="rId8"/>
    <p:sldId id="324" r:id="rId9"/>
    <p:sldId id="311" r:id="rId10"/>
    <p:sldId id="312" r:id="rId11"/>
    <p:sldId id="313" r:id="rId12"/>
    <p:sldId id="314" r:id="rId13"/>
    <p:sldId id="315" r:id="rId14"/>
    <p:sldId id="316" r:id="rId15"/>
    <p:sldId id="36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FFFF"/>
    <a:srgbClr val="EB7D75"/>
    <a:srgbClr val="E2C4A4"/>
    <a:srgbClr val="ECEC78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85563" autoAdjust="0"/>
  </p:normalViewPr>
  <p:slideViewPr>
    <p:cSldViewPr>
      <p:cViewPr varScale="1">
        <p:scale>
          <a:sx n="93" d="100"/>
          <a:sy n="93" d="100"/>
        </p:scale>
        <p:origin x="6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A147-0512-4391-B5C1-8814DCCFD57D}" type="doc">
      <dgm:prSet loTypeId="urn:microsoft.com/office/officeart/2005/8/layout/b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DF4D289-8F53-4837-9074-157B4D7D28C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/>
            <a:t>1. ВНЕСЕНИЕ УДОБРЕНИЙ:</a:t>
          </a:r>
          <a:r>
            <a:rPr lang="en-US" sz="1200" b="1" dirty="0" smtClean="0"/>
            <a:t/>
          </a:r>
          <a:br>
            <a:rPr lang="en-US" sz="1200" b="1" dirty="0" smtClean="0"/>
          </a:br>
          <a:r>
            <a:rPr lang="ru-RU" sz="1200" b="1" dirty="0" smtClean="0"/>
            <a:t>- Органических</a:t>
          </a:r>
          <a:r>
            <a:rPr lang="en-US" sz="1200" b="1" dirty="0" smtClean="0"/>
            <a:t> </a:t>
          </a:r>
          <a:br>
            <a:rPr lang="en-US" sz="1200" b="1" dirty="0" smtClean="0"/>
          </a:br>
          <a:r>
            <a:rPr lang="ru-RU" sz="1200" b="1" dirty="0" smtClean="0"/>
            <a:t>- Минеральных</a:t>
          </a:r>
          <a:endParaRPr lang="ru-RU" sz="1200" b="1" dirty="0"/>
        </a:p>
      </dgm:t>
    </dgm:pt>
    <dgm:pt modelId="{99A60F17-0D15-4478-BB37-DA04585C69F2}" type="parTrans" cxnId="{02DCDC55-CC19-45DE-BDE6-070AD625F2D4}">
      <dgm:prSet/>
      <dgm:spPr/>
      <dgm:t>
        <a:bodyPr/>
        <a:lstStyle/>
        <a:p>
          <a:endParaRPr lang="ru-RU"/>
        </a:p>
      </dgm:t>
    </dgm:pt>
    <dgm:pt modelId="{53DF0466-611A-410F-A0A1-F8096B24C364}" type="sibTrans" cxnId="{02DCDC55-CC19-45DE-BDE6-070AD625F2D4}">
      <dgm:prSet/>
      <dgm:spPr>
        <a:solidFill>
          <a:schemeClr val="bg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9DB535C1-48F3-485F-83E3-6FFDD5CFE525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</a:rPr>
            <a:t>3. ПОДГОТОВКА СЕМЯН:</a:t>
          </a:r>
        </a:p>
        <a:p>
          <a:pPr algn="l"/>
          <a:r>
            <a:rPr lang="ru-RU" sz="1200" b="1" dirty="0" smtClean="0">
              <a:solidFill>
                <a:schemeClr val="tx1"/>
              </a:solidFill>
            </a:rPr>
            <a:t>- Протравливание</a:t>
          </a:r>
        </a:p>
        <a:p>
          <a:pPr algn="l"/>
          <a:r>
            <a:rPr lang="ru-RU" sz="1200" b="1" dirty="0" smtClean="0">
              <a:solidFill>
                <a:schemeClr val="tx1"/>
              </a:solidFill>
            </a:rPr>
            <a:t>- Обработка стимуляторами роста</a:t>
          </a:r>
          <a:endParaRPr lang="ru-RU" sz="1200" b="1" dirty="0">
            <a:solidFill>
              <a:schemeClr val="tx1"/>
            </a:solidFill>
          </a:endParaRPr>
        </a:p>
      </dgm:t>
    </dgm:pt>
    <dgm:pt modelId="{B55F796A-41BC-4FD8-BB90-9AA2E2D1DCDB}" type="parTrans" cxnId="{93C93A57-2F6E-4903-8FD2-5D7212B84D16}">
      <dgm:prSet/>
      <dgm:spPr/>
      <dgm:t>
        <a:bodyPr/>
        <a:lstStyle/>
        <a:p>
          <a:endParaRPr lang="ru-RU"/>
        </a:p>
      </dgm:t>
    </dgm:pt>
    <dgm:pt modelId="{2D7013CB-FA52-4EA9-996A-41EAB1A81198}" type="sibTrans" cxnId="{93C93A57-2F6E-4903-8FD2-5D7212B84D16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1036AC4-BE72-4708-A494-A45D74553F6E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</a:rPr>
            <a:t>4. ПОВЕРХНОСТНАЯ ОБРАБОТКА ПОЧВЫ:</a:t>
          </a:r>
        </a:p>
        <a:p>
          <a:pPr algn="l"/>
          <a:r>
            <a:rPr lang="ru-RU" sz="1200" b="1" dirty="0" smtClean="0">
              <a:solidFill>
                <a:schemeClr val="tx1"/>
              </a:solidFill>
            </a:rPr>
            <a:t>- Рыхление</a:t>
          </a:r>
        </a:p>
        <a:p>
          <a:pPr algn="l"/>
          <a:r>
            <a:rPr lang="ru-RU" sz="1200" b="1" dirty="0" smtClean="0">
              <a:solidFill>
                <a:schemeClr val="tx1"/>
              </a:solidFill>
            </a:rPr>
            <a:t>- Нарезка гребней</a:t>
          </a:r>
        </a:p>
      </dgm:t>
    </dgm:pt>
    <dgm:pt modelId="{9C7CF0B1-6E7E-4BFB-9DB0-403D6C5382D8}" type="parTrans" cxnId="{62B35F2B-50AB-4F06-A46E-018B9AAF028B}">
      <dgm:prSet/>
      <dgm:spPr/>
      <dgm:t>
        <a:bodyPr/>
        <a:lstStyle/>
        <a:p>
          <a:endParaRPr lang="ru-RU"/>
        </a:p>
      </dgm:t>
    </dgm:pt>
    <dgm:pt modelId="{41BBB1B9-BF49-4530-84B6-0BAACE3DA4E0}" type="sibTrans" cxnId="{62B35F2B-50AB-4F06-A46E-018B9AAF028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AAB521B2-AE36-4093-95AD-C642A4262D01}">
      <dgm:prSet phldrT="[Текст]" custT="1"/>
      <dgm:spPr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</a:rPr>
            <a:t>5. ПОСАДКА КАРТОФЕЛЯ:</a:t>
          </a:r>
        </a:p>
        <a:p>
          <a:pPr algn="l"/>
          <a:r>
            <a:rPr lang="ru-RU" sz="1200" b="1" dirty="0" smtClean="0">
              <a:solidFill>
                <a:schemeClr val="tx1"/>
              </a:solidFill>
            </a:rPr>
            <a:t>- Семенного</a:t>
          </a:r>
        </a:p>
        <a:p>
          <a:pPr algn="l"/>
          <a:r>
            <a:rPr lang="ru-RU" sz="1200" b="1" dirty="0" smtClean="0">
              <a:solidFill>
                <a:schemeClr val="tx1"/>
              </a:solidFill>
            </a:rPr>
            <a:t>- Продовольственного</a:t>
          </a:r>
        </a:p>
      </dgm:t>
    </dgm:pt>
    <dgm:pt modelId="{EFDF0FF1-8E33-461A-8144-89BFE6F5D385}" type="parTrans" cxnId="{7569B7D5-A13B-4995-A528-D34F9659D23E}">
      <dgm:prSet/>
      <dgm:spPr/>
      <dgm:t>
        <a:bodyPr/>
        <a:lstStyle/>
        <a:p>
          <a:endParaRPr lang="ru-RU"/>
        </a:p>
      </dgm:t>
    </dgm:pt>
    <dgm:pt modelId="{39442279-7A5B-462C-893A-3F8C64E54C99}" type="sibTrans" cxnId="{7569B7D5-A13B-4995-A528-D34F9659D23E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63C27D8-F378-403A-9B92-5B7638E68954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rgbClr val="FFFF00"/>
              </a:solidFill>
            </a:rPr>
            <a:t>7. УБОРКА:</a:t>
          </a:r>
        </a:p>
        <a:p>
          <a:r>
            <a:rPr lang="ru-RU" sz="1200" b="1" dirty="0" smtClean="0">
              <a:solidFill>
                <a:srgbClr val="FFFF00"/>
              </a:solidFill>
            </a:rPr>
            <a:t>- Скашивание или десикация ботвы</a:t>
          </a:r>
        </a:p>
        <a:p>
          <a:r>
            <a:rPr lang="ru-RU" sz="1200" b="1" dirty="0" smtClean="0">
              <a:solidFill>
                <a:srgbClr val="FFFF00"/>
              </a:solidFill>
            </a:rPr>
            <a:t>- Уборка клубней</a:t>
          </a:r>
        </a:p>
        <a:p>
          <a:r>
            <a:rPr lang="ru-RU" sz="1200" b="1" dirty="0" smtClean="0">
              <a:solidFill>
                <a:srgbClr val="FFFF00"/>
              </a:solidFill>
            </a:rPr>
            <a:t>- Транспортировка</a:t>
          </a:r>
        </a:p>
      </dgm:t>
    </dgm:pt>
    <dgm:pt modelId="{9202FDE8-297A-4B07-AE87-77B525C00B1A}" type="parTrans" cxnId="{5937F53D-411F-4BDA-860D-E4258CDDCA20}">
      <dgm:prSet/>
      <dgm:spPr/>
      <dgm:t>
        <a:bodyPr/>
        <a:lstStyle/>
        <a:p>
          <a:endParaRPr lang="ru-RU"/>
        </a:p>
      </dgm:t>
    </dgm:pt>
    <dgm:pt modelId="{E912D1F2-21BB-400A-83C6-D453EA4F97AA}" type="sibTrans" cxnId="{5937F53D-411F-4BDA-860D-E4258CDDCA20}">
      <dgm:prSet/>
      <dgm:spPr/>
      <dgm:t>
        <a:bodyPr/>
        <a:lstStyle/>
        <a:p>
          <a:endParaRPr lang="ru-RU"/>
        </a:p>
      </dgm:t>
    </dgm:pt>
    <dgm:pt modelId="{DA34706A-FDCD-405B-8C8E-C2421F030B9E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</a:rPr>
            <a:t>8. ПОСЛЕУБОРОЧНАЯ ОБРАБОТКА:</a:t>
          </a:r>
        </a:p>
        <a:p>
          <a:pPr algn="l"/>
          <a:r>
            <a:rPr lang="ru-RU" sz="1200" b="1" dirty="0" smtClean="0">
              <a:solidFill>
                <a:srgbClr val="FFFF00"/>
              </a:solidFill>
            </a:rPr>
            <a:t>- Очистка</a:t>
          </a:r>
        </a:p>
        <a:p>
          <a:pPr algn="l"/>
          <a:r>
            <a:rPr lang="ru-RU" sz="1200" b="1" dirty="0" smtClean="0">
              <a:solidFill>
                <a:srgbClr val="FFFF00"/>
              </a:solidFill>
            </a:rPr>
            <a:t>- Сортировка</a:t>
          </a:r>
        </a:p>
        <a:p>
          <a:pPr algn="l"/>
          <a:r>
            <a:rPr lang="ru-RU" sz="1200" b="1" dirty="0" smtClean="0">
              <a:solidFill>
                <a:srgbClr val="FFFF00"/>
              </a:solidFill>
            </a:rPr>
            <a:t>- Загрузка в хранилища</a:t>
          </a:r>
        </a:p>
      </dgm:t>
    </dgm:pt>
    <dgm:pt modelId="{C0B1C70C-D76A-4D0E-B052-FF77F7A562A9}" type="parTrans" cxnId="{376D6D95-4ACF-4C5E-A343-649C0E9B1DDE}">
      <dgm:prSet/>
      <dgm:spPr/>
      <dgm:t>
        <a:bodyPr/>
        <a:lstStyle/>
        <a:p>
          <a:endParaRPr lang="ru-RU"/>
        </a:p>
      </dgm:t>
    </dgm:pt>
    <dgm:pt modelId="{66EE05B8-5E91-44CC-8D5B-2D93C4A8FC88}" type="sibTrans" cxnId="{376D6D95-4ACF-4C5E-A343-649C0E9B1DDE}">
      <dgm:prSet/>
      <dgm:spPr/>
      <dgm:t>
        <a:bodyPr/>
        <a:lstStyle/>
        <a:p>
          <a:endParaRPr lang="ru-RU"/>
        </a:p>
      </dgm:t>
    </dgm:pt>
    <dgm:pt modelId="{AB594371-B940-4DAD-A2E8-430879405863}">
      <dgm:prSet custT="1"/>
      <dgm:spPr>
        <a:solidFill>
          <a:srgbClr val="00B0F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</a:rPr>
            <a:t>9. ХРАНЕНИЕ:</a:t>
          </a:r>
        </a:p>
        <a:p>
          <a:pPr algn="l"/>
          <a:r>
            <a:rPr lang="ru-RU" sz="1200" b="1" dirty="0" smtClean="0">
              <a:solidFill>
                <a:schemeClr val="tx1"/>
              </a:solidFill>
            </a:rPr>
            <a:t>- Подготовка хранилищ</a:t>
          </a:r>
        </a:p>
        <a:p>
          <a:pPr algn="l"/>
          <a:r>
            <a:rPr lang="ru-RU" sz="1200" b="1" dirty="0" smtClean="0">
              <a:solidFill>
                <a:srgbClr val="FFFFFF"/>
              </a:solidFill>
            </a:rPr>
            <a:t>- Управление микроклиматом</a:t>
          </a:r>
        </a:p>
      </dgm:t>
    </dgm:pt>
    <dgm:pt modelId="{5E1DD80A-A90B-4139-A9EC-A3DC730633DE}" type="parTrans" cxnId="{EC59433C-D135-4E85-A479-8EF66DA94609}">
      <dgm:prSet/>
      <dgm:spPr/>
      <dgm:t>
        <a:bodyPr/>
        <a:lstStyle/>
        <a:p>
          <a:endParaRPr lang="ru-RU"/>
        </a:p>
      </dgm:t>
    </dgm:pt>
    <dgm:pt modelId="{3AE51C89-6346-483F-8E17-10CBDB02C3FA}" type="sibTrans" cxnId="{EC59433C-D135-4E85-A479-8EF66DA94609}">
      <dgm:prSet/>
      <dgm:spPr/>
      <dgm:t>
        <a:bodyPr/>
        <a:lstStyle/>
        <a:p>
          <a:endParaRPr lang="ru-RU"/>
        </a:p>
      </dgm:t>
    </dgm:pt>
    <dgm:pt modelId="{C05DF157-BDCF-4DEE-9866-D3D8335E8D76}">
      <dgm:prSet custT="1"/>
      <dgm:spPr>
        <a:solidFill>
          <a:srgbClr val="EB7D75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</a:rPr>
            <a:t>10. ПОДГОТОВКА К РЕАЛИЗАЦИИ:</a:t>
          </a:r>
        </a:p>
        <a:p>
          <a:pPr algn="l"/>
          <a:r>
            <a:rPr lang="ru-RU" sz="1200" b="1" dirty="0" smtClean="0">
              <a:solidFill>
                <a:schemeClr val="tx1"/>
              </a:solidFill>
            </a:rPr>
            <a:t>- Выгрузка из хранилища</a:t>
          </a:r>
        </a:p>
        <a:p>
          <a:pPr algn="l"/>
          <a:r>
            <a:rPr lang="ru-RU" sz="1200" b="1" dirty="0" smtClean="0">
              <a:solidFill>
                <a:srgbClr val="FFFFFF"/>
              </a:solidFill>
            </a:rPr>
            <a:t>- Сортировка</a:t>
          </a:r>
        </a:p>
        <a:p>
          <a:pPr algn="l"/>
          <a:r>
            <a:rPr lang="ru-RU" sz="1200" b="1" dirty="0" smtClean="0">
              <a:solidFill>
                <a:schemeClr val="tx1"/>
              </a:solidFill>
            </a:rPr>
            <a:t>- Фасовка</a:t>
          </a:r>
        </a:p>
      </dgm:t>
    </dgm:pt>
    <dgm:pt modelId="{E1C50E59-6494-452C-A874-90037A8EECA5}" type="parTrans" cxnId="{C9DFE7B6-FA0A-43C1-BBA6-E438A7F23AD9}">
      <dgm:prSet/>
      <dgm:spPr/>
      <dgm:t>
        <a:bodyPr/>
        <a:lstStyle/>
        <a:p>
          <a:endParaRPr lang="ru-RU"/>
        </a:p>
      </dgm:t>
    </dgm:pt>
    <dgm:pt modelId="{619324FC-F40E-4F56-A98C-938610FD0658}" type="sibTrans" cxnId="{C9DFE7B6-FA0A-43C1-BBA6-E438A7F23AD9}">
      <dgm:prSet/>
      <dgm:spPr/>
      <dgm:t>
        <a:bodyPr/>
        <a:lstStyle/>
        <a:p>
          <a:endParaRPr lang="ru-RU"/>
        </a:p>
      </dgm:t>
    </dgm:pt>
    <dgm:pt modelId="{049DFB93-FDB0-433E-B506-50951494A837}">
      <dgm:prSet phldrT="[Текст]" custT="1"/>
      <dgm:spPr>
        <a:solidFill>
          <a:srgbClr val="E2C4A4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</a:rPr>
            <a:t>2. ОСНОВНАЯ ОБРАБОТКА ПОЧВЫ:</a:t>
          </a:r>
          <a:br>
            <a:rPr lang="ru-RU" sz="1200" b="1" dirty="0" smtClean="0">
              <a:solidFill>
                <a:schemeClr val="tx1"/>
              </a:solidFill>
            </a:rPr>
          </a:br>
          <a:r>
            <a:rPr lang="ru-RU" sz="1200" b="1" dirty="0" smtClean="0">
              <a:solidFill>
                <a:schemeClr val="tx1"/>
              </a:solidFill>
            </a:rPr>
            <a:t>- Зяблевая вспашка</a:t>
          </a:r>
          <a:br>
            <a:rPr lang="ru-RU" sz="1200" b="1" dirty="0" smtClean="0">
              <a:solidFill>
                <a:schemeClr val="tx1"/>
              </a:solidFill>
            </a:rPr>
          </a:br>
          <a:r>
            <a:rPr lang="ru-RU" sz="1200" b="1" dirty="0" smtClean="0">
              <a:solidFill>
                <a:schemeClr val="tx1"/>
              </a:solidFill>
            </a:rPr>
            <a:t>- Глубокое рыхление</a:t>
          </a:r>
          <a:endParaRPr lang="ru-RU" sz="1200" b="1" dirty="0">
            <a:solidFill>
              <a:schemeClr val="tx1"/>
            </a:solidFill>
          </a:endParaRPr>
        </a:p>
      </dgm:t>
    </dgm:pt>
    <dgm:pt modelId="{FB8890C2-33CD-4536-892F-8553AD62AAC7}" type="parTrans" cxnId="{4847B6B1-BF7D-42FC-BD12-44EDFB9A7F80}">
      <dgm:prSet/>
      <dgm:spPr/>
      <dgm:t>
        <a:bodyPr/>
        <a:lstStyle/>
        <a:p>
          <a:endParaRPr lang="ru-RU"/>
        </a:p>
      </dgm:t>
    </dgm:pt>
    <dgm:pt modelId="{D8058C13-7CFA-436B-8DC8-153A1F4101D1}" type="sibTrans" cxnId="{4847B6B1-BF7D-42FC-BD12-44EDFB9A7F8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3B05328-7625-4EF3-8451-761796561933}">
      <dgm:prSet phldrT="[Текст]" custT="1"/>
      <dgm:spPr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200" b="1" dirty="0" smtClean="0">
              <a:solidFill>
                <a:srgbClr val="FFFFFF"/>
              </a:solidFill>
            </a:rPr>
            <a:t> 6. МЕЖДУРЯДНАЯ ОБРАБОТКА:</a:t>
          </a:r>
        </a:p>
        <a:p>
          <a:pPr algn="l"/>
          <a:r>
            <a:rPr lang="ru-RU" sz="1200" b="1" dirty="0" smtClean="0">
              <a:solidFill>
                <a:srgbClr val="FFFFFF"/>
              </a:solidFill>
            </a:rPr>
            <a:t>- Восстановление гребней</a:t>
          </a:r>
        </a:p>
        <a:p>
          <a:pPr algn="l"/>
          <a:r>
            <a:rPr lang="ru-RU" sz="1200" b="1" dirty="0" smtClean="0">
              <a:solidFill>
                <a:srgbClr val="FFFFFF"/>
              </a:solidFill>
            </a:rPr>
            <a:t>- Окучивание.</a:t>
          </a:r>
        </a:p>
        <a:p>
          <a:pPr algn="l"/>
          <a:r>
            <a:rPr lang="ru-RU" sz="1200" b="1" dirty="0" smtClean="0">
              <a:solidFill>
                <a:srgbClr val="FFFFFF"/>
              </a:solidFill>
            </a:rPr>
            <a:t>- Опрыскивание.</a:t>
          </a:r>
        </a:p>
      </dgm:t>
    </dgm:pt>
    <dgm:pt modelId="{5A55036F-4661-408E-AC6E-233D283DA8DC}" type="parTrans" cxnId="{DFBCF17F-3DB5-44CF-8762-AE85A69D74D0}">
      <dgm:prSet/>
      <dgm:spPr/>
      <dgm:t>
        <a:bodyPr/>
        <a:lstStyle/>
        <a:p>
          <a:endParaRPr lang="ru-RU"/>
        </a:p>
      </dgm:t>
    </dgm:pt>
    <dgm:pt modelId="{A04E9A60-2D50-4906-96F5-826542C8536E}" type="sibTrans" cxnId="{DFBCF17F-3DB5-44CF-8762-AE85A69D74D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B1675AE-F484-4F44-A179-C5DC5F4A33A6}" type="pres">
      <dgm:prSet presAssocID="{037FA147-0512-4391-B5C1-8814DCCFD57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FA61827-B599-4EE3-971F-0F2BF6AE8753}" type="pres">
      <dgm:prSet presAssocID="{BDF4D289-8F53-4837-9074-157B4D7D28C8}" presName="compNode" presStyleCnt="0"/>
      <dgm:spPr/>
    </dgm:pt>
    <dgm:pt modelId="{011921AC-2DD8-4EFB-9034-242CF84FBBE6}" type="pres">
      <dgm:prSet presAssocID="{BDF4D289-8F53-4837-9074-157B4D7D28C8}" presName="dummyConnPt" presStyleCnt="0"/>
      <dgm:spPr/>
    </dgm:pt>
    <dgm:pt modelId="{6D864D9C-A563-4627-992F-30F2AF731EE2}" type="pres">
      <dgm:prSet presAssocID="{BDF4D289-8F53-4837-9074-157B4D7D28C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D2E7F-845E-4672-B60B-4C479A74A303}" type="pres">
      <dgm:prSet presAssocID="{53DF0466-611A-410F-A0A1-F8096B24C364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56DE1185-F705-47A7-829F-91C1E1039F2E}" type="pres">
      <dgm:prSet presAssocID="{049DFB93-FDB0-433E-B506-50951494A837}" presName="compNode" presStyleCnt="0"/>
      <dgm:spPr/>
    </dgm:pt>
    <dgm:pt modelId="{E4E15927-8528-450B-9A23-87F1871EBE2F}" type="pres">
      <dgm:prSet presAssocID="{049DFB93-FDB0-433E-B506-50951494A837}" presName="dummyConnPt" presStyleCnt="0"/>
      <dgm:spPr/>
    </dgm:pt>
    <dgm:pt modelId="{A28FCCE4-980E-48DD-984F-69B0B182E6F8}" type="pres">
      <dgm:prSet presAssocID="{049DFB93-FDB0-433E-B506-50951494A837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433E0-ABF8-49B4-B6AB-B7F140599BFF}" type="pres">
      <dgm:prSet presAssocID="{D8058C13-7CFA-436B-8DC8-153A1F4101D1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404748A3-F560-4421-A545-EBDA219214EA}" type="pres">
      <dgm:prSet presAssocID="{9DB535C1-48F3-485F-83E3-6FFDD5CFE525}" presName="compNode" presStyleCnt="0"/>
      <dgm:spPr/>
    </dgm:pt>
    <dgm:pt modelId="{615DB862-C84D-4F44-A21D-F62DE1212B8E}" type="pres">
      <dgm:prSet presAssocID="{9DB535C1-48F3-485F-83E3-6FFDD5CFE525}" presName="dummyConnPt" presStyleCnt="0"/>
      <dgm:spPr/>
    </dgm:pt>
    <dgm:pt modelId="{C3786E23-DA8E-495F-97A4-AAEC2C5AF8A7}" type="pres">
      <dgm:prSet presAssocID="{9DB535C1-48F3-485F-83E3-6FFDD5CFE525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470C5-3EE2-4289-A5AD-20EA3DA5264B}" type="pres">
      <dgm:prSet presAssocID="{2D7013CB-FA52-4EA9-996A-41EAB1A81198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B1A64A12-A572-4715-919E-8099428FEEFB}" type="pres">
      <dgm:prSet presAssocID="{01036AC4-BE72-4708-A494-A45D74553F6E}" presName="compNode" presStyleCnt="0"/>
      <dgm:spPr/>
    </dgm:pt>
    <dgm:pt modelId="{D80083DE-E2C7-4AE7-B0B9-79B6412FC25F}" type="pres">
      <dgm:prSet presAssocID="{01036AC4-BE72-4708-A494-A45D74553F6E}" presName="dummyConnPt" presStyleCnt="0"/>
      <dgm:spPr/>
    </dgm:pt>
    <dgm:pt modelId="{ED60E1E1-CC0B-42DC-AB3E-85993E92CEAC}" type="pres">
      <dgm:prSet presAssocID="{01036AC4-BE72-4708-A494-A45D74553F6E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D4CF5-663E-468F-9800-3BAA0BA7754F}" type="pres">
      <dgm:prSet presAssocID="{41BBB1B9-BF49-4530-84B6-0BAACE3DA4E0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39ACDA41-B675-4533-9CF3-7990439A0C4E}" type="pres">
      <dgm:prSet presAssocID="{AAB521B2-AE36-4093-95AD-C642A4262D01}" presName="compNode" presStyleCnt="0"/>
      <dgm:spPr/>
    </dgm:pt>
    <dgm:pt modelId="{A4969D56-5BF6-41C4-B2FB-332C3A49500A}" type="pres">
      <dgm:prSet presAssocID="{AAB521B2-AE36-4093-95AD-C642A4262D01}" presName="dummyConnPt" presStyleCnt="0"/>
      <dgm:spPr/>
    </dgm:pt>
    <dgm:pt modelId="{0C9C071F-6328-4E27-9B65-5CDB67AFD33D}" type="pres">
      <dgm:prSet presAssocID="{AAB521B2-AE36-4093-95AD-C642A4262D01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06796-88F4-4A79-954C-8DD63D1208AA}" type="pres">
      <dgm:prSet presAssocID="{39442279-7A5B-462C-893A-3F8C64E54C99}" presName="sibTrans" presStyleLbl="bgSibTrans2D1" presStyleIdx="4" presStyleCnt="9"/>
      <dgm:spPr/>
      <dgm:t>
        <a:bodyPr/>
        <a:lstStyle/>
        <a:p>
          <a:endParaRPr lang="ru-RU"/>
        </a:p>
      </dgm:t>
    </dgm:pt>
    <dgm:pt modelId="{D5B83A53-A0AB-42C0-A72F-335883EC46AE}" type="pres">
      <dgm:prSet presAssocID="{F3B05328-7625-4EF3-8451-761796561933}" presName="compNode" presStyleCnt="0"/>
      <dgm:spPr/>
    </dgm:pt>
    <dgm:pt modelId="{3AE8AA6D-60DF-4AA0-82BE-D025DF13E760}" type="pres">
      <dgm:prSet presAssocID="{F3B05328-7625-4EF3-8451-761796561933}" presName="dummyConnPt" presStyleCnt="0"/>
      <dgm:spPr/>
    </dgm:pt>
    <dgm:pt modelId="{CEA13C39-BFAA-4704-8A54-B0DF25153891}" type="pres">
      <dgm:prSet presAssocID="{F3B05328-7625-4EF3-8451-76179656193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C55BD-0840-4BA6-8668-66F9CC695D74}" type="pres">
      <dgm:prSet presAssocID="{A04E9A60-2D50-4906-96F5-826542C8536E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628EC48F-C903-436E-B3E6-C59F4DA13587}" type="pres">
      <dgm:prSet presAssocID="{D63C27D8-F378-403A-9B92-5B7638E68954}" presName="compNode" presStyleCnt="0"/>
      <dgm:spPr/>
    </dgm:pt>
    <dgm:pt modelId="{F1E0F7D1-3E97-4534-87A1-436B9F677EEB}" type="pres">
      <dgm:prSet presAssocID="{D63C27D8-F378-403A-9B92-5B7638E68954}" presName="dummyConnPt" presStyleCnt="0"/>
      <dgm:spPr/>
    </dgm:pt>
    <dgm:pt modelId="{36FA9697-E428-43DF-8F51-27878F87D162}" type="pres">
      <dgm:prSet presAssocID="{D63C27D8-F378-403A-9B92-5B7638E68954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19CF1-507D-4E01-8462-283EC69D32BE}" type="pres">
      <dgm:prSet presAssocID="{E912D1F2-21BB-400A-83C6-D453EA4F97AA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6821859E-ECFA-42FD-B4DE-992932ECB96F}" type="pres">
      <dgm:prSet presAssocID="{DA34706A-FDCD-405B-8C8E-C2421F030B9E}" presName="compNode" presStyleCnt="0"/>
      <dgm:spPr/>
    </dgm:pt>
    <dgm:pt modelId="{41E1A296-8167-4FA9-8673-5C81268629AC}" type="pres">
      <dgm:prSet presAssocID="{DA34706A-FDCD-405B-8C8E-C2421F030B9E}" presName="dummyConnPt" presStyleCnt="0"/>
      <dgm:spPr/>
    </dgm:pt>
    <dgm:pt modelId="{41AD0E1F-39EF-44F1-8E88-CD088DAE3CA5}" type="pres">
      <dgm:prSet presAssocID="{DA34706A-FDCD-405B-8C8E-C2421F030B9E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C523C-BCC2-4CB6-B798-B0A6BE4D536E}" type="pres">
      <dgm:prSet presAssocID="{66EE05B8-5E91-44CC-8D5B-2D93C4A8FC88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40D75410-270E-4683-A60F-A65A37A3D36B}" type="pres">
      <dgm:prSet presAssocID="{AB594371-B940-4DAD-A2E8-430879405863}" presName="compNode" presStyleCnt="0"/>
      <dgm:spPr/>
    </dgm:pt>
    <dgm:pt modelId="{8BDEC5D0-6585-42B6-B44D-555014CD340E}" type="pres">
      <dgm:prSet presAssocID="{AB594371-B940-4DAD-A2E8-430879405863}" presName="dummyConnPt" presStyleCnt="0"/>
      <dgm:spPr/>
    </dgm:pt>
    <dgm:pt modelId="{7C452B94-9BA8-433E-B702-E3BB8EA8A57C}" type="pres">
      <dgm:prSet presAssocID="{AB594371-B940-4DAD-A2E8-430879405863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2A327-9069-44C8-A0C1-45EE890A6B4D}" type="pres">
      <dgm:prSet presAssocID="{3AE51C89-6346-483F-8E17-10CBDB02C3FA}" presName="sibTrans" presStyleLbl="bgSibTrans2D1" presStyleIdx="8" presStyleCnt="9"/>
      <dgm:spPr/>
      <dgm:t>
        <a:bodyPr/>
        <a:lstStyle/>
        <a:p>
          <a:endParaRPr lang="ru-RU"/>
        </a:p>
      </dgm:t>
    </dgm:pt>
    <dgm:pt modelId="{18347A35-0098-4190-A2BA-B07FDCED4ED3}" type="pres">
      <dgm:prSet presAssocID="{C05DF157-BDCF-4DEE-9866-D3D8335E8D76}" presName="compNode" presStyleCnt="0"/>
      <dgm:spPr/>
    </dgm:pt>
    <dgm:pt modelId="{087C5E5F-4C61-46B1-BFD5-E4674285A1F7}" type="pres">
      <dgm:prSet presAssocID="{C05DF157-BDCF-4DEE-9866-D3D8335E8D76}" presName="dummyConnPt" presStyleCnt="0"/>
      <dgm:spPr/>
    </dgm:pt>
    <dgm:pt modelId="{552EE74A-60B3-4A24-B767-75EEAD44DB7F}" type="pres">
      <dgm:prSet presAssocID="{C05DF157-BDCF-4DEE-9866-D3D8335E8D76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52D946-61FD-422E-A699-FB79797F951E}" type="presOf" srcId="{2D7013CB-FA52-4EA9-996A-41EAB1A81198}" destId="{654470C5-3EE2-4289-A5AD-20EA3DA5264B}" srcOrd="0" destOrd="0" presId="urn:microsoft.com/office/officeart/2005/8/layout/bProcess4"/>
    <dgm:cxn modelId="{A9CB5BE9-72E9-44A4-AD20-5DB127DF8A9E}" type="presOf" srcId="{DA34706A-FDCD-405B-8C8E-C2421F030B9E}" destId="{41AD0E1F-39EF-44F1-8E88-CD088DAE3CA5}" srcOrd="0" destOrd="0" presId="urn:microsoft.com/office/officeart/2005/8/layout/bProcess4"/>
    <dgm:cxn modelId="{5937F53D-411F-4BDA-860D-E4258CDDCA20}" srcId="{037FA147-0512-4391-B5C1-8814DCCFD57D}" destId="{D63C27D8-F378-403A-9B92-5B7638E68954}" srcOrd="6" destOrd="0" parTransId="{9202FDE8-297A-4B07-AE87-77B525C00B1A}" sibTransId="{E912D1F2-21BB-400A-83C6-D453EA4F97AA}"/>
    <dgm:cxn modelId="{CD50EF77-7BFA-4F42-8E20-39E60E2BE797}" type="presOf" srcId="{AB594371-B940-4DAD-A2E8-430879405863}" destId="{7C452B94-9BA8-433E-B702-E3BB8EA8A57C}" srcOrd="0" destOrd="0" presId="urn:microsoft.com/office/officeart/2005/8/layout/bProcess4"/>
    <dgm:cxn modelId="{EC59433C-D135-4E85-A479-8EF66DA94609}" srcId="{037FA147-0512-4391-B5C1-8814DCCFD57D}" destId="{AB594371-B940-4DAD-A2E8-430879405863}" srcOrd="8" destOrd="0" parTransId="{5E1DD80A-A90B-4139-A9EC-A3DC730633DE}" sibTransId="{3AE51C89-6346-483F-8E17-10CBDB02C3FA}"/>
    <dgm:cxn modelId="{4847B6B1-BF7D-42FC-BD12-44EDFB9A7F80}" srcId="{037FA147-0512-4391-B5C1-8814DCCFD57D}" destId="{049DFB93-FDB0-433E-B506-50951494A837}" srcOrd="1" destOrd="0" parTransId="{FB8890C2-33CD-4536-892F-8553AD62AAC7}" sibTransId="{D8058C13-7CFA-436B-8DC8-153A1F4101D1}"/>
    <dgm:cxn modelId="{D70E32FF-C023-4801-B13A-CAC18F8502B4}" type="presOf" srcId="{9DB535C1-48F3-485F-83E3-6FFDD5CFE525}" destId="{C3786E23-DA8E-495F-97A4-AAEC2C5AF8A7}" srcOrd="0" destOrd="0" presId="urn:microsoft.com/office/officeart/2005/8/layout/bProcess4"/>
    <dgm:cxn modelId="{CE2446AA-819B-4D7A-9349-877AD215EB8D}" type="presOf" srcId="{049DFB93-FDB0-433E-B506-50951494A837}" destId="{A28FCCE4-980E-48DD-984F-69B0B182E6F8}" srcOrd="0" destOrd="0" presId="urn:microsoft.com/office/officeart/2005/8/layout/bProcess4"/>
    <dgm:cxn modelId="{FFBCB281-7599-4893-B31D-D10667747BBE}" type="presOf" srcId="{A04E9A60-2D50-4906-96F5-826542C8536E}" destId="{758C55BD-0840-4BA6-8668-66F9CC695D74}" srcOrd="0" destOrd="0" presId="urn:microsoft.com/office/officeart/2005/8/layout/bProcess4"/>
    <dgm:cxn modelId="{49972025-A992-44F0-9A32-7016CB7E64F8}" type="presOf" srcId="{39442279-7A5B-462C-893A-3F8C64E54C99}" destId="{FB006796-88F4-4A79-954C-8DD63D1208AA}" srcOrd="0" destOrd="0" presId="urn:microsoft.com/office/officeart/2005/8/layout/bProcess4"/>
    <dgm:cxn modelId="{FE598AA0-1D9E-4E11-8E93-D0421EF6078B}" type="presOf" srcId="{3AE51C89-6346-483F-8E17-10CBDB02C3FA}" destId="{50C2A327-9069-44C8-A0C1-45EE890A6B4D}" srcOrd="0" destOrd="0" presId="urn:microsoft.com/office/officeart/2005/8/layout/bProcess4"/>
    <dgm:cxn modelId="{C9DFE7B6-FA0A-43C1-BBA6-E438A7F23AD9}" srcId="{037FA147-0512-4391-B5C1-8814DCCFD57D}" destId="{C05DF157-BDCF-4DEE-9866-D3D8335E8D76}" srcOrd="9" destOrd="0" parTransId="{E1C50E59-6494-452C-A874-90037A8EECA5}" sibTransId="{619324FC-F40E-4F56-A98C-938610FD0658}"/>
    <dgm:cxn modelId="{3B803B53-3F1F-4AE5-85AF-1871CB45E18E}" type="presOf" srcId="{41BBB1B9-BF49-4530-84B6-0BAACE3DA4E0}" destId="{EC4D4CF5-663E-468F-9800-3BAA0BA7754F}" srcOrd="0" destOrd="0" presId="urn:microsoft.com/office/officeart/2005/8/layout/bProcess4"/>
    <dgm:cxn modelId="{FA049F89-6F72-450B-AF53-5EB6A0213A31}" type="presOf" srcId="{D8058C13-7CFA-436B-8DC8-153A1F4101D1}" destId="{0BE433E0-ABF8-49B4-B6AB-B7F140599BFF}" srcOrd="0" destOrd="0" presId="urn:microsoft.com/office/officeart/2005/8/layout/bProcess4"/>
    <dgm:cxn modelId="{8CE9453F-17EA-4A4B-BBCC-BB4CAEE08B22}" type="presOf" srcId="{53DF0466-611A-410F-A0A1-F8096B24C364}" destId="{8F1D2E7F-845E-4672-B60B-4C479A74A303}" srcOrd="0" destOrd="0" presId="urn:microsoft.com/office/officeart/2005/8/layout/bProcess4"/>
    <dgm:cxn modelId="{093839EF-803E-47CD-9E0F-FE2A60756514}" type="presOf" srcId="{AAB521B2-AE36-4093-95AD-C642A4262D01}" destId="{0C9C071F-6328-4E27-9B65-5CDB67AFD33D}" srcOrd="0" destOrd="0" presId="urn:microsoft.com/office/officeart/2005/8/layout/bProcess4"/>
    <dgm:cxn modelId="{BF65854A-81CB-483C-A0AD-6C89F7E90BAB}" type="presOf" srcId="{F3B05328-7625-4EF3-8451-761796561933}" destId="{CEA13C39-BFAA-4704-8A54-B0DF25153891}" srcOrd="0" destOrd="0" presId="urn:microsoft.com/office/officeart/2005/8/layout/bProcess4"/>
    <dgm:cxn modelId="{DB337E85-F7B1-4E4A-91AA-7BE481C37275}" type="presOf" srcId="{037FA147-0512-4391-B5C1-8814DCCFD57D}" destId="{1B1675AE-F484-4F44-A179-C5DC5F4A33A6}" srcOrd="0" destOrd="0" presId="urn:microsoft.com/office/officeart/2005/8/layout/bProcess4"/>
    <dgm:cxn modelId="{B0938FAE-533F-4C89-9C14-7F0898E409FE}" type="presOf" srcId="{66EE05B8-5E91-44CC-8D5B-2D93C4A8FC88}" destId="{8C0C523C-BCC2-4CB6-B798-B0A6BE4D536E}" srcOrd="0" destOrd="0" presId="urn:microsoft.com/office/officeart/2005/8/layout/bProcess4"/>
    <dgm:cxn modelId="{D7804994-915E-4C58-9043-0DE492E2F0F7}" type="presOf" srcId="{01036AC4-BE72-4708-A494-A45D74553F6E}" destId="{ED60E1E1-CC0B-42DC-AB3E-85993E92CEAC}" srcOrd="0" destOrd="0" presId="urn:microsoft.com/office/officeart/2005/8/layout/bProcess4"/>
    <dgm:cxn modelId="{93C93A57-2F6E-4903-8FD2-5D7212B84D16}" srcId="{037FA147-0512-4391-B5C1-8814DCCFD57D}" destId="{9DB535C1-48F3-485F-83E3-6FFDD5CFE525}" srcOrd="2" destOrd="0" parTransId="{B55F796A-41BC-4FD8-BB90-9AA2E2D1DCDB}" sibTransId="{2D7013CB-FA52-4EA9-996A-41EAB1A81198}"/>
    <dgm:cxn modelId="{33629BF8-95A5-4577-8C32-8242C55D28D1}" type="presOf" srcId="{E912D1F2-21BB-400A-83C6-D453EA4F97AA}" destId="{50B19CF1-507D-4E01-8462-283EC69D32BE}" srcOrd="0" destOrd="0" presId="urn:microsoft.com/office/officeart/2005/8/layout/bProcess4"/>
    <dgm:cxn modelId="{376D6D95-4ACF-4C5E-A343-649C0E9B1DDE}" srcId="{037FA147-0512-4391-B5C1-8814DCCFD57D}" destId="{DA34706A-FDCD-405B-8C8E-C2421F030B9E}" srcOrd="7" destOrd="0" parTransId="{C0B1C70C-D76A-4D0E-B052-FF77F7A562A9}" sibTransId="{66EE05B8-5E91-44CC-8D5B-2D93C4A8FC88}"/>
    <dgm:cxn modelId="{DFBCF17F-3DB5-44CF-8762-AE85A69D74D0}" srcId="{037FA147-0512-4391-B5C1-8814DCCFD57D}" destId="{F3B05328-7625-4EF3-8451-761796561933}" srcOrd="5" destOrd="0" parTransId="{5A55036F-4661-408E-AC6E-233D283DA8DC}" sibTransId="{A04E9A60-2D50-4906-96F5-826542C8536E}"/>
    <dgm:cxn modelId="{E2193212-2027-4902-98F1-41A65C26646A}" type="presOf" srcId="{BDF4D289-8F53-4837-9074-157B4D7D28C8}" destId="{6D864D9C-A563-4627-992F-30F2AF731EE2}" srcOrd="0" destOrd="0" presId="urn:microsoft.com/office/officeart/2005/8/layout/bProcess4"/>
    <dgm:cxn modelId="{02DCDC55-CC19-45DE-BDE6-070AD625F2D4}" srcId="{037FA147-0512-4391-B5C1-8814DCCFD57D}" destId="{BDF4D289-8F53-4837-9074-157B4D7D28C8}" srcOrd="0" destOrd="0" parTransId="{99A60F17-0D15-4478-BB37-DA04585C69F2}" sibTransId="{53DF0466-611A-410F-A0A1-F8096B24C364}"/>
    <dgm:cxn modelId="{47E61FBF-5C22-4712-998A-F666007DF3EC}" type="presOf" srcId="{D63C27D8-F378-403A-9B92-5B7638E68954}" destId="{36FA9697-E428-43DF-8F51-27878F87D162}" srcOrd="0" destOrd="0" presId="urn:microsoft.com/office/officeart/2005/8/layout/bProcess4"/>
    <dgm:cxn modelId="{A438D90B-96A6-4B73-BF0B-1232016CD340}" type="presOf" srcId="{C05DF157-BDCF-4DEE-9866-D3D8335E8D76}" destId="{552EE74A-60B3-4A24-B767-75EEAD44DB7F}" srcOrd="0" destOrd="0" presId="urn:microsoft.com/office/officeart/2005/8/layout/bProcess4"/>
    <dgm:cxn modelId="{7569B7D5-A13B-4995-A528-D34F9659D23E}" srcId="{037FA147-0512-4391-B5C1-8814DCCFD57D}" destId="{AAB521B2-AE36-4093-95AD-C642A4262D01}" srcOrd="4" destOrd="0" parTransId="{EFDF0FF1-8E33-461A-8144-89BFE6F5D385}" sibTransId="{39442279-7A5B-462C-893A-3F8C64E54C99}"/>
    <dgm:cxn modelId="{62B35F2B-50AB-4F06-A46E-018B9AAF028B}" srcId="{037FA147-0512-4391-B5C1-8814DCCFD57D}" destId="{01036AC4-BE72-4708-A494-A45D74553F6E}" srcOrd="3" destOrd="0" parTransId="{9C7CF0B1-6E7E-4BFB-9DB0-403D6C5382D8}" sibTransId="{41BBB1B9-BF49-4530-84B6-0BAACE3DA4E0}"/>
    <dgm:cxn modelId="{9A56645D-BA7F-493C-BF83-3FE27F69E7D7}" type="presParOf" srcId="{1B1675AE-F484-4F44-A179-C5DC5F4A33A6}" destId="{2FA61827-B599-4EE3-971F-0F2BF6AE8753}" srcOrd="0" destOrd="0" presId="urn:microsoft.com/office/officeart/2005/8/layout/bProcess4"/>
    <dgm:cxn modelId="{552F1A41-4671-4147-9DA0-781C6E44AA49}" type="presParOf" srcId="{2FA61827-B599-4EE3-971F-0F2BF6AE8753}" destId="{011921AC-2DD8-4EFB-9034-242CF84FBBE6}" srcOrd="0" destOrd="0" presId="urn:microsoft.com/office/officeart/2005/8/layout/bProcess4"/>
    <dgm:cxn modelId="{415CC0D8-9D7C-4A5C-BBAC-40904C3336F8}" type="presParOf" srcId="{2FA61827-B599-4EE3-971F-0F2BF6AE8753}" destId="{6D864D9C-A563-4627-992F-30F2AF731EE2}" srcOrd="1" destOrd="0" presId="urn:microsoft.com/office/officeart/2005/8/layout/bProcess4"/>
    <dgm:cxn modelId="{0E4AA999-9AD9-43C2-ADC2-75A9AE65836C}" type="presParOf" srcId="{1B1675AE-F484-4F44-A179-C5DC5F4A33A6}" destId="{8F1D2E7F-845E-4672-B60B-4C479A74A303}" srcOrd="1" destOrd="0" presId="urn:microsoft.com/office/officeart/2005/8/layout/bProcess4"/>
    <dgm:cxn modelId="{0EC512E9-7D89-4D7C-AAA3-5BFBA4A004F2}" type="presParOf" srcId="{1B1675AE-F484-4F44-A179-C5DC5F4A33A6}" destId="{56DE1185-F705-47A7-829F-91C1E1039F2E}" srcOrd="2" destOrd="0" presId="urn:microsoft.com/office/officeart/2005/8/layout/bProcess4"/>
    <dgm:cxn modelId="{B634A718-EBB7-4894-8EF4-8535C2524897}" type="presParOf" srcId="{56DE1185-F705-47A7-829F-91C1E1039F2E}" destId="{E4E15927-8528-450B-9A23-87F1871EBE2F}" srcOrd="0" destOrd="0" presId="urn:microsoft.com/office/officeart/2005/8/layout/bProcess4"/>
    <dgm:cxn modelId="{C7ADD482-A75E-4162-A91B-04B0B394D129}" type="presParOf" srcId="{56DE1185-F705-47A7-829F-91C1E1039F2E}" destId="{A28FCCE4-980E-48DD-984F-69B0B182E6F8}" srcOrd="1" destOrd="0" presId="urn:microsoft.com/office/officeart/2005/8/layout/bProcess4"/>
    <dgm:cxn modelId="{093359AE-600D-4B92-9D64-95B6FD4551B2}" type="presParOf" srcId="{1B1675AE-F484-4F44-A179-C5DC5F4A33A6}" destId="{0BE433E0-ABF8-49B4-B6AB-B7F140599BFF}" srcOrd="3" destOrd="0" presId="urn:microsoft.com/office/officeart/2005/8/layout/bProcess4"/>
    <dgm:cxn modelId="{30D2FFC1-30E3-4A41-8EB8-249F8F06FF3D}" type="presParOf" srcId="{1B1675AE-F484-4F44-A179-C5DC5F4A33A6}" destId="{404748A3-F560-4421-A545-EBDA219214EA}" srcOrd="4" destOrd="0" presId="urn:microsoft.com/office/officeart/2005/8/layout/bProcess4"/>
    <dgm:cxn modelId="{F6411B0A-A7B3-46DB-98A7-384AB40C6F16}" type="presParOf" srcId="{404748A3-F560-4421-A545-EBDA219214EA}" destId="{615DB862-C84D-4F44-A21D-F62DE1212B8E}" srcOrd="0" destOrd="0" presId="urn:microsoft.com/office/officeart/2005/8/layout/bProcess4"/>
    <dgm:cxn modelId="{804FBC20-A2C7-410C-AFCA-2154B1E124E4}" type="presParOf" srcId="{404748A3-F560-4421-A545-EBDA219214EA}" destId="{C3786E23-DA8E-495F-97A4-AAEC2C5AF8A7}" srcOrd="1" destOrd="0" presId="urn:microsoft.com/office/officeart/2005/8/layout/bProcess4"/>
    <dgm:cxn modelId="{55EB56C1-DFE0-4534-A46A-EFD79D6CC200}" type="presParOf" srcId="{1B1675AE-F484-4F44-A179-C5DC5F4A33A6}" destId="{654470C5-3EE2-4289-A5AD-20EA3DA5264B}" srcOrd="5" destOrd="0" presId="urn:microsoft.com/office/officeart/2005/8/layout/bProcess4"/>
    <dgm:cxn modelId="{7CE6CE14-FE53-4575-8219-E39A93ACDD67}" type="presParOf" srcId="{1B1675AE-F484-4F44-A179-C5DC5F4A33A6}" destId="{B1A64A12-A572-4715-919E-8099428FEEFB}" srcOrd="6" destOrd="0" presId="urn:microsoft.com/office/officeart/2005/8/layout/bProcess4"/>
    <dgm:cxn modelId="{B69026FF-D849-4094-8432-43606A9F311B}" type="presParOf" srcId="{B1A64A12-A572-4715-919E-8099428FEEFB}" destId="{D80083DE-E2C7-4AE7-B0B9-79B6412FC25F}" srcOrd="0" destOrd="0" presId="urn:microsoft.com/office/officeart/2005/8/layout/bProcess4"/>
    <dgm:cxn modelId="{102F6B36-20FB-4A64-B23D-D8FFB0546C3E}" type="presParOf" srcId="{B1A64A12-A572-4715-919E-8099428FEEFB}" destId="{ED60E1E1-CC0B-42DC-AB3E-85993E92CEAC}" srcOrd="1" destOrd="0" presId="urn:microsoft.com/office/officeart/2005/8/layout/bProcess4"/>
    <dgm:cxn modelId="{EF9A8AD4-496B-428B-9A2E-CEEA0A704E0F}" type="presParOf" srcId="{1B1675AE-F484-4F44-A179-C5DC5F4A33A6}" destId="{EC4D4CF5-663E-468F-9800-3BAA0BA7754F}" srcOrd="7" destOrd="0" presId="urn:microsoft.com/office/officeart/2005/8/layout/bProcess4"/>
    <dgm:cxn modelId="{F28850C7-6AE9-4B0D-A858-E78AF08E9F78}" type="presParOf" srcId="{1B1675AE-F484-4F44-A179-C5DC5F4A33A6}" destId="{39ACDA41-B675-4533-9CF3-7990439A0C4E}" srcOrd="8" destOrd="0" presId="urn:microsoft.com/office/officeart/2005/8/layout/bProcess4"/>
    <dgm:cxn modelId="{06B06316-BB21-49F8-BE82-4044901A24E9}" type="presParOf" srcId="{39ACDA41-B675-4533-9CF3-7990439A0C4E}" destId="{A4969D56-5BF6-41C4-B2FB-332C3A49500A}" srcOrd="0" destOrd="0" presId="urn:microsoft.com/office/officeart/2005/8/layout/bProcess4"/>
    <dgm:cxn modelId="{8F0EFE49-709B-4EC6-AA4F-78852A6BAA0C}" type="presParOf" srcId="{39ACDA41-B675-4533-9CF3-7990439A0C4E}" destId="{0C9C071F-6328-4E27-9B65-5CDB67AFD33D}" srcOrd="1" destOrd="0" presId="urn:microsoft.com/office/officeart/2005/8/layout/bProcess4"/>
    <dgm:cxn modelId="{47C98FEF-9F7B-4B17-A8C3-CBEB042EB540}" type="presParOf" srcId="{1B1675AE-F484-4F44-A179-C5DC5F4A33A6}" destId="{FB006796-88F4-4A79-954C-8DD63D1208AA}" srcOrd="9" destOrd="0" presId="urn:microsoft.com/office/officeart/2005/8/layout/bProcess4"/>
    <dgm:cxn modelId="{68E7F251-C057-48DB-A6EA-E755D7F139D0}" type="presParOf" srcId="{1B1675AE-F484-4F44-A179-C5DC5F4A33A6}" destId="{D5B83A53-A0AB-42C0-A72F-335883EC46AE}" srcOrd="10" destOrd="0" presId="urn:microsoft.com/office/officeart/2005/8/layout/bProcess4"/>
    <dgm:cxn modelId="{3CCE6218-96E3-418E-B4AD-2B2D1EBA0DBF}" type="presParOf" srcId="{D5B83A53-A0AB-42C0-A72F-335883EC46AE}" destId="{3AE8AA6D-60DF-4AA0-82BE-D025DF13E760}" srcOrd="0" destOrd="0" presId="urn:microsoft.com/office/officeart/2005/8/layout/bProcess4"/>
    <dgm:cxn modelId="{426FE375-E255-4B94-9D63-96560B216EC2}" type="presParOf" srcId="{D5B83A53-A0AB-42C0-A72F-335883EC46AE}" destId="{CEA13C39-BFAA-4704-8A54-B0DF25153891}" srcOrd="1" destOrd="0" presId="urn:microsoft.com/office/officeart/2005/8/layout/bProcess4"/>
    <dgm:cxn modelId="{5A1B4401-DB72-4E61-8573-0628EA947EA6}" type="presParOf" srcId="{1B1675AE-F484-4F44-A179-C5DC5F4A33A6}" destId="{758C55BD-0840-4BA6-8668-66F9CC695D74}" srcOrd="11" destOrd="0" presId="urn:microsoft.com/office/officeart/2005/8/layout/bProcess4"/>
    <dgm:cxn modelId="{6CD24517-FCB3-4D8A-9FE9-724FA379FCB0}" type="presParOf" srcId="{1B1675AE-F484-4F44-A179-C5DC5F4A33A6}" destId="{628EC48F-C903-436E-B3E6-C59F4DA13587}" srcOrd="12" destOrd="0" presId="urn:microsoft.com/office/officeart/2005/8/layout/bProcess4"/>
    <dgm:cxn modelId="{01A4A85F-9437-495D-A2F0-F3A6183D46E9}" type="presParOf" srcId="{628EC48F-C903-436E-B3E6-C59F4DA13587}" destId="{F1E0F7D1-3E97-4534-87A1-436B9F677EEB}" srcOrd="0" destOrd="0" presId="urn:microsoft.com/office/officeart/2005/8/layout/bProcess4"/>
    <dgm:cxn modelId="{16B4183C-FCEF-4393-9AD0-AA0E3A787A2B}" type="presParOf" srcId="{628EC48F-C903-436E-B3E6-C59F4DA13587}" destId="{36FA9697-E428-43DF-8F51-27878F87D162}" srcOrd="1" destOrd="0" presId="urn:microsoft.com/office/officeart/2005/8/layout/bProcess4"/>
    <dgm:cxn modelId="{01DBAF03-FF57-45EC-8A5A-0A95B954E294}" type="presParOf" srcId="{1B1675AE-F484-4F44-A179-C5DC5F4A33A6}" destId="{50B19CF1-507D-4E01-8462-283EC69D32BE}" srcOrd="13" destOrd="0" presId="urn:microsoft.com/office/officeart/2005/8/layout/bProcess4"/>
    <dgm:cxn modelId="{93A287DE-FF82-4195-BC5C-F73188769BDE}" type="presParOf" srcId="{1B1675AE-F484-4F44-A179-C5DC5F4A33A6}" destId="{6821859E-ECFA-42FD-B4DE-992932ECB96F}" srcOrd="14" destOrd="0" presId="urn:microsoft.com/office/officeart/2005/8/layout/bProcess4"/>
    <dgm:cxn modelId="{D88D3A3A-6892-41B7-AAC3-AE671EE6FD74}" type="presParOf" srcId="{6821859E-ECFA-42FD-B4DE-992932ECB96F}" destId="{41E1A296-8167-4FA9-8673-5C81268629AC}" srcOrd="0" destOrd="0" presId="urn:microsoft.com/office/officeart/2005/8/layout/bProcess4"/>
    <dgm:cxn modelId="{89AC1619-FBD9-4B5C-96B5-1E71B997D5D2}" type="presParOf" srcId="{6821859E-ECFA-42FD-B4DE-992932ECB96F}" destId="{41AD0E1F-39EF-44F1-8E88-CD088DAE3CA5}" srcOrd="1" destOrd="0" presId="urn:microsoft.com/office/officeart/2005/8/layout/bProcess4"/>
    <dgm:cxn modelId="{652F5A77-4E33-4281-8880-C417597606B7}" type="presParOf" srcId="{1B1675AE-F484-4F44-A179-C5DC5F4A33A6}" destId="{8C0C523C-BCC2-4CB6-B798-B0A6BE4D536E}" srcOrd="15" destOrd="0" presId="urn:microsoft.com/office/officeart/2005/8/layout/bProcess4"/>
    <dgm:cxn modelId="{EEDC6F11-4F25-40A0-BCEB-6E11AA679BBA}" type="presParOf" srcId="{1B1675AE-F484-4F44-A179-C5DC5F4A33A6}" destId="{40D75410-270E-4683-A60F-A65A37A3D36B}" srcOrd="16" destOrd="0" presId="urn:microsoft.com/office/officeart/2005/8/layout/bProcess4"/>
    <dgm:cxn modelId="{A073C653-ADBE-43B2-A942-6F3975544BE9}" type="presParOf" srcId="{40D75410-270E-4683-A60F-A65A37A3D36B}" destId="{8BDEC5D0-6585-42B6-B44D-555014CD340E}" srcOrd="0" destOrd="0" presId="urn:microsoft.com/office/officeart/2005/8/layout/bProcess4"/>
    <dgm:cxn modelId="{79F1DA17-0038-4976-B0B1-72BBC34E8CCA}" type="presParOf" srcId="{40D75410-270E-4683-A60F-A65A37A3D36B}" destId="{7C452B94-9BA8-433E-B702-E3BB8EA8A57C}" srcOrd="1" destOrd="0" presId="urn:microsoft.com/office/officeart/2005/8/layout/bProcess4"/>
    <dgm:cxn modelId="{6613C6CC-8A81-45AD-B67D-0163EBF12903}" type="presParOf" srcId="{1B1675AE-F484-4F44-A179-C5DC5F4A33A6}" destId="{50C2A327-9069-44C8-A0C1-45EE890A6B4D}" srcOrd="17" destOrd="0" presId="urn:microsoft.com/office/officeart/2005/8/layout/bProcess4"/>
    <dgm:cxn modelId="{AE451EC1-AD9A-4252-AF43-CA0D4C21CB59}" type="presParOf" srcId="{1B1675AE-F484-4F44-A179-C5DC5F4A33A6}" destId="{18347A35-0098-4190-A2BA-B07FDCED4ED3}" srcOrd="18" destOrd="0" presId="urn:microsoft.com/office/officeart/2005/8/layout/bProcess4"/>
    <dgm:cxn modelId="{D1CDF2B3-2785-4D4E-B011-DD3778324FCB}" type="presParOf" srcId="{18347A35-0098-4190-A2BA-B07FDCED4ED3}" destId="{087C5E5F-4C61-46B1-BFD5-E4674285A1F7}" srcOrd="0" destOrd="0" presId="urn:microsoft.com/office/officeart/2005/8/layout/bProcess4"/>
    <dgm:cxn modelId="{6BD8F39A-E3B2-4B22-80C8-D78859B83D87}" type="presParOf" srcId="{18347A35-0098-4190-A2BA-B07FDCED4ED3}" destId="{552EE74A-60B3-4A24-B767-75EEAD44DB7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9C0B0-CC4D-450B-A5E4-8FBF0134940B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4E999-E02D-4DF2-92BC-D94CD5660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Производство картофеля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это комплекс технологических операций, выполняемых в определенной последовательности с целью получения максимального урожая высококачественных клубней, сохранения плодородия почвы и рационального использование энергоресурсов. Значительная часть технологических операций выполняется тракторными агрегатами с обычными почвообрабатывающими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машинами 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плугами, дисковыми орудиями, культиваторами и т.д. 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Специальные машины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используются на операциях посадки, уборки и послеуборочной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обработки 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картофелесажалки, уборочные комбайны и копатели, а также сортировальные пункты.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0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Сокращение междурядных обработок уменьшает опасность повреждения корневой системы, столонов и вероятность переноса вирусной и другой инфекции. Для борьбы с болезнями и вредителями используются фунгициды и инсектициды. За 3-5 дней до появления всходов применяют гербицид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зенкор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(0,7…1,0 кг/га). После появления всходов -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зенкор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(0,3…0,5 кг/га).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88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формирования хорошего урожая необходим полив,</a:t>
            </a:r>
            <a:r>
              <a:rPr lang="ru-RU" baseline="0" dirty="0" smtClean="0"/>
              <a:t> особенно в почвенно-климатических зонах недостаточного увлажнения.</a:t>
            </a:r>
          </a:p>
          <a:p>
            <a:endParaRPr lang="ru-RU" baseline="0" dirty="0" smtClean="0"/>
          </a:p>
          <a:p>
            <a:pPr indent="180975" algn="just"/>
            <a:r>
              <a:rPr lang="ru-RU" sz="1200" dirty="0" smtClean="0">
                <a:effectLst/>
                <a:latin typeface="Arial" pitchFamily="34" charset="0"/>
                <a:cs typeface="Arial" pitchFamily="34" charset="0"/>
              </a:rPr>
              <a:t>Для формирования 1 </a:t>
            </a:r>
            <a:r>
              <a:rPr lang="ru-RU" sz="1200" dirty="0" err="1" smtClean="0">
                <a:effectLst/>
                <a:latin typeface="Arial" pitchFamily="34" charset="0"/>
                <a:cs typeface="Arial" pitchFamily="34" charset="0"/>
              </a:rPr>
              <a:t>ц</a:t>
            </a:r>
            <a:r>
              <a:rPr lang="ru-RU" sz="1200" dirty="0" smtClean="0">
                <a:effectLst/>
                <a:latin typeface="Arial" pitchFamily="34" charset="0"/>
                <a:cs typeface="Arial" pitchFamily="34" charset="0"/>
              </a:rPr>
              <a:t> урожая картофелю требуется 1 мм осадков, поэтому для достижения урожайности 30...40 т/га необходимо водоснабжение примерно на уровне 350 мм с мая по август. </a:t>
            </a:r>
          </a:p>
          <a:p>
            <a:pPr indent="180975" algn="just" eaLnBrk="0" hangingPunct="0"/>
            <a:r>
              <a:rPr lang="ru-RU" sz="1200" dirty="0" smtClean="0">
                <a:effectLst/>
                <a:latin typeface="Arial" pitchFamily="34" charset="0"/>
                <a:cs typeface="Arial" pitchFamily="34" charset="0"/>
              </a:rPr>
              <a:t>Поливные нормы должны составлять в начале вегетации 25...30 мм (поддержание влажности на уровне 65…75% от НВ) и в фазу </a:t>
            </a:r>
            <a:r>
              <a:rPr lang="ru-RU" sz="1200" dirty="0" err="1" smtClean="0">
                <a:effectLst/>
                <a:latin typeface="Arial" pitchFamily="34" charset="0"/>
                <a:cs typeface="Arial" pitchFamily="34" charset="0"/>
              </a:rPr>
              <a:t>бутонизации</a:t>
            </a:r>
            <a:r>
              <a:rPr lang="ru-RU" sz="1200" dirty="0" smtClean="0">
                <a:effectLst/>
                <a:latin typeface="Arial" pitchFamily="34" charset="0"/>
                <a:cs typeface="Arial" pitchFamily="34" charset="0"/>
              </a:rPr>
              <a:t> 30...50 мм (влажность почвы на уровне 75…85% от НВ).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846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  <a:latin typeface="Arial" pitchFamily="34" charset="0"/>
                <a:cs typeface="Arial" pitchFamily="34" charset="0"/>
              </a:rPr>
              <a:t>Удаление ботвы ускоряет  созревание клубней, облегчает работу уборочным машинам, снижает потери и повреждения клубней в процессе уборки. Оптимальный срок уничтожения ботвы за 7 - 10 дней до начала уборки.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87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Механизированная уборка картофеля начинается при достижении клубнем биологической спелости. Это определяется наличием прочной кожуры у картофеля и легким отрыванием клубней от стебля.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93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sz="1200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Для возделывания картофеля оптимальными являются рыхлые и хорошо окультуренные почвы с пахотным слоем не менее 20 см.</a:t>
            </a:r>
          </a:p>
          <a:p>
            <a:endParaRPr lang="ru-RU" sz="800" b="0" dirty="0" smtClean="0">
              <a:solidFill>
                <a:schemeClr val="bg1"/>
              </a:solidFill>
              <a:effectLst/>
            </a:endParaRPr>
          </a:p>
          <a:p>
            <a:pPr algn="just"/>
            <a:r>
              <a:rPr lang="ru-RU" sz="1200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Агрономы рекомендуют  специализированный полевой севооборот с короткой ротацией,  чтобы картофель возвращался на прежнее место не ранее чем через три года. </a:t>
            </a:r>
            <a:r>
              <a:rPr lang="ru-RU" sz="1200" b="0" dirty="0" smtClean="0">
                <a:solidFill>
                  <a:schemeClr val="bg1"/>
                </a:solidFill>
                <a:effectLst/>
              </a:rPr>
              <a:t>Примерный</a:t>
            </a:r>
            <a:r>
              <a:rPr lang="ru-RU" sz="1200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 севооборот: горох, озимая пшеница, картофель, яровой ячмень</a:t>
            </a:r>
            <a:r>
              <a:rPr lang="ru-RU" sz="1200" b="0" dirty="0" smtClean="0">
                <a:solidFill>
                  <a:schemeClr val="bg1"/>
                </a:solidFill>
                <a:effectLst/>
              </a:rPr>
              <a:t>.</a:t>
            </a:r>
            <a:endParaRPr lang="ru-RU" sz="1200" b="0" dirty="0" smtClean="0"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Для эффективного использования техники и оптимизации уборочных работ рекомендуется выращивание сортов картофеля трех групп созревания - 20% очень раннего, 30% раннего, 50% среднеспелого. Это позволяет также уменьшить зависимость сроков уборочных работ от погодных условий.</a:t>
            </a:r>
            <a:endParaRPr lang="ru-RU" b="0" dirty="0" smtClean="0"/>
          </a:p>
          <a:p>
            <a:endParaRPr lang="ru-R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1. Почву</a:t>
            </a:r>
            <a:r>
              <a:rPr lang="ru-RU" b="0" baseline="0" dirty="0" smtClean="0"/>
              <a:t> под картофель начинают готовить осенью, после уборки предшествующей культуры. </a:t>
            </a:r>
            <a:r>
              <a:rPr lang="ru-RU" sz="120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П</a:t>
            </a:r>
            <a:r>
              <a:rPr lang="ru-RU" sz="1200" dirty="0" smtClean="0">
                <a:solidFill>
                  <a:schemeClr val="bg1"/>
                </a:solidFill>
                <a:effectLst/>
              </a:rPr>
              <a:t>осле уборки предшествующих зерновых культур проводят </a:t>
            </a:r>
            <a:r>
              <a:rPr lang="ru-RU" sz="1200" b="1" i="1" dirty="0" smtClean="0">
                <a:solidFill>
                  <a:schemeClr val="bg1"/>
                </a:solidFill>
                <a:effectLst/>
              </a:rPr>
              <a:t>лущение</a:t>
            </a:r>
            <a:r>
              <a:rPr lang="ru-RU" sz="1200" dirty="0" smtClean="0">
                <a:solidFill>
                  <a:schemeClr val="bg1"/>
                </a:solidFill>
                <a:effectLst/>
              </a:rPr>
              <a:t> стерни дисковыми или лемешными лущильниками на глубину 5-8 см.</a:t>
            </a:r>
            <a:r>
              <a:rPr lang="ru-RU" sz="1200" dirty="0" smtClean="0">
                <a:effectLst/>
              </a:rPr>
              <a:t> Марки отечественных машин </a:t>
            </a:r>
            <a:r>
              <a:rPr lang="ru-RU" sz="1200" dirty="0" smtClean="0">
                <a:solidFill>
                  <a:schemeClr val="bg1"/>
                </a:solidFill>
                <a:effectLst/>
              </a:rPr>
              <a:t>ЛДГ-10</a:t>
            </a:r>
            <a:r>
              <a:rPr lang="ru-RU" sz="1200" baseline="0" dirty="0" smtClean="0">
                <a:solidFill>
                  <a:schemeClr val="bg1"/>
                </a:solidFill>
                <a:effectLst/>
              </a:rPr>
              <a:t> и ППЛ-10-25. </a:t>
            </a:r>
            <a:r>
              <a:rPr lang="ru-RU" sz="1200" baseline="0" smtClean="0">
                <a:solidFill>
                  <a:schemeClr val="bg1"/>
                </a:solidFill>
                <a:effectLst/>
              </a:rPr>
              <a:t>Импортных – </a:t>
            </a:r>
            <a:r>
              <a:rPr lang="en-US" sz="1200" baseline="0" dirty="0" err="1" smtClean="0">
                <a:solidFill>
                  <a:schemeClr val="bg1"/>
                </a:solidFill>
                <a:effectLst/>
              </a:rPr>
              <a:t>Amazone</a:t>
            </a:r>
            <a:r>
              <a:rPr lang="en-US" sz="1200" baseline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200" baseline="0" dirty="0" err="1" smtClean="0">
                <a:solidFill>
                  <a:schemeClr val="bg1"/>
                </a:solidFill>
                <a:effectLst/>
              </a:rPr>
              <a:t>Catros</a:t>
            </a:r>
            <a:r>
              <a:rPr lang="ru-RU" sz="1200" baseline="0" dirty="0" smtClean="0">
                <a:solidFill>
                  <a:schemeClr val="bg1"/>
                </a:solidFill>
                <a:effectLst/>
              </a:rPr>
              <a:t>. Дисковое лущение применяют на полях засоренных однолетними сорняками, </a:t>
            </a:r>
            <a:r>
              <a:rPr lang="ru-RU" sz="1200" baseline="0" smtClean="0">
                <a:solidFill>
                  <a:schemeClr val="bg1"/>
                </a:solidFill>
                <a:effectLst/>
              </a:rPr>
              <a:t>лемешное – </a:t>
            </a:r>
            <a:r>
              <a:rPr lang="ru-RU" sz="1200" baseline="0" dirty="0" smtClean="0">
                <a:solidFill>
                  <a:schemeClr val="bg1"/>
                </a:solidFill>
                <a:effectLst/>
              </a:rPr>
              <a:t>многолетними. При сильном засорении почвы сорняками проводят перекрестное двукратное дисковое лущение и опрыскивание гербицидами.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solidFill>
                  <a:schemeClr val="bg1"/>
                </a:solidFill>
                <a:effectLst/>
              </a:rPr>
              <a:t>2. Затем производится сплошное </a:t>
            </a:r>
            <a:r>
              <a:rPr lang="ru-RU" sz="1200" i="1" baseline="0" dirty="0" smtClean="0">
                <a:solidFill>
                  <a:schemeClr val="bg1"/>
                </a:solidFill>
                <a:effectLst/>
              </a:rPr>
              <a:t>разбрасывание </a:t>
            </a:r>
            <a:r>
              <a:rPr lang="ru-RU" sz="1200" b="1" i="1" baseline="0" dirty="0" smtClean="0">
                <a:solidFill>
                  <a:schemeClr val="bg1"/>
                </a:solidFill>
                <a:effectLst/>
              </a:rPr>
              <a:t>органических удобрений </a:t>
            </a:r>
            <a:r>
              <a:rPr lang="ru-RU" sz="1200" baseline="0" dirty="0" smtClean="0">
                <a:solidFill>
                  <a:schemeClr val="bg1"/>
                </a:solidFill>
                <a:effectLst/>
              </a:rPr>
              <a:t>по полю. Используют перепревший навоз и компосты. Марки </a:t>
            </a:r>
            <a:r>
              <a:rPr lang="ru-RU" sz="1200" baseline="0" smtClean="0">
                <a:solidFill>
                  <a:schemeClr val="bg1"/>
                </a:solidFill>
                <a:effectLst/>
              </a:rPr>
              <a:t>машин – </a:t>
            </a:r>
            <a:r>
              <a:rPr lang="ru-RU" sz="1200" baseline="0" dirty="0" smtClean="0">
                <a:solidFill>
                  <a:schemeClr val="bg1"/>
                </a:solidFill>
                <a:effectLst/>
              </a:rPr>
              <a:t>РОУ-6 или импортные аналоги.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Фосфорно-калийные </a:t>
            </a:r>
            <a:r>
              <a:rPr lang="ru-RU" sz="1200" b="1" i="1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минеральные удобрения</a:t>
            </a:r>
            <a:r>
              <a:rPr lang="ru-RU" sz="1200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 вносятся осенью под вспашку, азотные удобрения вносятся непосредственно перед посадкой.</a:t>
            </a:r>
            <a:r>
              <a:rPr lang="ru-RU" sz="1200" b="0" dirty="0" smtClean="0">
                <a:effectLst/>
                <a:cs typeface="Times New Roman" pitchFamily="18" charset="0"/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  <a:effectLst/>
              </a:rPr>
              <a:t>Дозы удобрений задаются исходя из выноса с урожаем и наличия питательных веществ в почве.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3. Спустя две недели после лущения проводится </a:t>
            </a:r>
            <a:r>
              <a:rPr lang="ru-RU" sz="1200" b="1" i="1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зяблевая вспашка </a:t>
            </a:r>
            <a:r>
              <a:rPr lang="ru-RU" sz="120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оборотными плугами в направлении посадки на глубину 27-30 см</a:t>
            </a:r>
            <a:r>
              <a:rPr lang="ru-RU" sz="800" dirty="0" smtClean="0">
                <a:solidFill>
                  <a:schemeClr val="bg1"/>
                </a:solidFill>
                <a:effectLst/>
                <a:latin typeface="Arial" pitchFamily="34" charset="0"/>
                <a:cs typeface="Times New Roman" pitchFamily="18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bg1"/>
                </a:solidFill>
                <a:effectLst/>
              </a:rPr>
              <a:t>4. Весной готовят почву под </a:t>
            </a:r>
            <a:r>
              <a:rPr lang="ru-RU" sz="1200" smtClean="0">
                <a:solidFill>
                  <a:schemeClr val="bg1"/>
                </a:solidFill>
                <a:effectLst/>
              </a:rPr>
              <a:t>посадку – </a:t>
            </a:r>
            <a:r>
              <a:rPr lang="ru-RU" sz="1200" b="1" i="1" dirty="0" smtClean="0">
                <a:solidFill>
                  <a:schemeClr val="bg1"/>
                </a:solidFill>
                <a:effectLst/>
              </a:rPr>
              <a:t>боронуют</a:t>
            </a:r>
            <a:r>
              <a:rPr lang="ru-RU" sz="12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effectLst/>
              </a:rPr>
              <a:t>в два следа зубовыми боронами (БЗТС-1),</a:t>
            </a:r>
            <a:r>
              <a:rPr lang="ru-RU" sz="1200" baseline="0" dirty="0" smtClean="0">
                <a:solidFill>
                  <a:schemeClr val="bg1"/>
                </a:solidFill>
                <a:effectLst/>
              </a:rPr>
              <a:t> делают </a:t>
            </a:r>
            <a:r>
              <a:rPr lang="ru-RU" sz="1200" b="1" i="1" baseline="0" dirty="0" smtClean="0">
                <a:solidFill>
                  <a:schemeClr val="bg1"/>
                </a:solidFill>
                <a:effectLst/>
              </a:rPr>
              <a:t>культивацию</a:t>
            </a:r>
            <a:r>
              <a:rPr lang="ru-RU" sz="1200" baseline="0" dirty="0" smtClean="0">
                <a:solidFill>
                  <a:schemeClr val="bg1"/>
                </a:solidFill>
                <a:effectLst/>
              </a:rPr>
              <a:t> (КШУ-12), производят </a:t>
            </a:r>
            <a:r>
              <a:rPr lang="ru-RU" sz="1200" b="1" i="1" baseline="0" dirty="0" smtClean="0">
                <a:solidFill>
                  <a:schemeClr val="bg1"/>
                </a:solidFill>
                <a:effectLst/>
              </a:rPr>
              <a:t>глубокое рыхление</a:t>
            </a:r>
            <a:r>
              <a:rPr lang="ru-RU" sz="1200" b="1" baseline="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1200" baseline="0" dirty="0" smtClean="0">
                <a:solidFill>
                  <a:schemeClr val="bg1"/>
                </a:solidFill>
                <a:effectLst/>
              </a:rPr>
              <a:t>почвы (ПЧ-4,5).</a:t>
            </a:r>
            <a:endParaRPr lang="ru-RU" sz="1200" dirty="0" smtClean="0">
              <a:solidFill>
                <a:schemeClr val="bg1"/>
              </a:solidFill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chemeClr val="bg1"/>
              </a:solidFill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bg1"/>
                </a:solidFill>
                <a:effectLst/>
              </a:rPr>
              <a:t>В последнее время в России начинают применять </a:t>
            </a:r>
            <a:r>
              <a:rPr lang="ru-RU" sz="1200" dirty="0" err="1" smtClean="0">
                <a:solidFill>
                  <a:schemeClr val="bg1"/>
                </a:solidFill>
                <a:effectLst/>
              </a:rPr>
              <a:t>бесплужную</a:t>
            </a:r>
            <a:r>
              <a:rPr lang="ru-RU" sz="1200" dirty="0" smtClean="0">
                <a:solidFill>
                  <a:schemeClr val="bg1"/>
                </a:solidFill>
                <a:effectLst/>
              </a:rPr>
              <a:t> обработку почвы под картофель комбинированными орудиями типа </a:t>
            </a:r>
            <a:r>
              <a:rPr lang="en-US" sz="1200" dirty="0" smtClean="0">
                <a:solidFill>
                  <a:schemeClr val="bg1"/>
                </a:solidFill>
                <a:effectLst/>
              </a:rPr>
              <a:t>CENTAUR </a:t>
            </a:r>
            <a:r>
              <a:rPr lang="ru-RU" sz="1200" dirty="0" smtClean="0">
                <a:solidFill>
                  <a:schemeClr val="bg1"/>
                </a:solidFill>
                <a:effectLst/>
              </a:rPr>
              <a:t>или </a:t>
            </a:r>
            <a:r>
              <a:rPr lang="en-US" sz="1200" dirty="0" smtClean="0">
                <a:solidFill>
                  <a:schemeClr val="bg1"/>
                </a:solidFill>
                <a:effectLst/>
              </a:rPr>
              <a:t>CENIUS</a:t>
            </a:r>
            <a:r>
              <a:rPr lang="ru-RU" sz="1200" dirty="0" smtClean="0">
                <a:solidFill>
                  <a:schemeClr val="bg1"/>
                </a:solidFill>
                <a:effectLst/>
              </a:rPr>
              <a:t>,</a:t>
            </a:r>
            <a:r>
              <a:rPr lang="ru-RU" sz="1200" baseline="0" dirty="0" smtClean="0">
                <a:solidFill>
                  <a:schemeClr val="bg1"/>
                </a:solidFill>
                <a:effectLst/>
              </a:rPr>
              <a:t> что позволяет готовить почву под посадку за один проход вместо операций 3-4.</a:t>
            </a:r>
            <a:endParaRPr lang="ru-RU" sz="1200" dirty="0" smtClean="0">
              <a:solidFill>
                <a:schemeClr val="bg1"/>
              </a:solidFill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chemeClr val="bg1"/>
              </a:solidFill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bg1"/>
                </a:solidFill>
                <a:effectLst/>
              </a:rPr>
              <a:t>5. Д</a:t>
            </a:r>
            <a:r>
              <a:rPr lang="ru-RU" sz="120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ля создания оптимальной структуры почвы </a:t>
            </a:r>
            <a:r>
              <a:rPr lang="ru-RU" sz="1200" dirty="0" smtClean="0">
                <a:solidFill>
                  <a:schemeClr val="bg1"/>
                </a:solidFill>
                <a:effectLst/>
              </a:rPr>
              <a:t>перед посадкой  </a:t>
            </a:r>
            <a:r>
              <a:rPr lang="ru-RU" sz="120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проводится обработка </a:t>
            </a:r>
            <a:r>
              <a:rPr lang="ru-RU" sz="1200" b="1" i="1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вертикально-фрезерным культиватором</a:t>
            </a:r>
            <a:r>
              <a:rPr lang="ru-RU" sz="120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.</a:t>
            </a:r>
            <a:r>
              <a:rPr lang="ru-RU" sz="12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Глубина обработки почвы 12-14 см. </a:t>
            </a:r>
            <a:r>
              <a:rPr lang="ru-RU" sz="1200" dirty="0" smtClean="0">
                <a:solidFill>
                  <a:schemeClr val="bg1"/>
                </a:solidFill>
                <a:effectLst/>
              </a:rPr>
              <a:t>Марка отечественной машины КФГ-3,6.</a:t>
            </a:r>
            <a:r>
              <a:rPr lang="ru-RU" sz="120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 </a:t>
            </a:r>
            <a:r>
              <a:rPr lang="ru-RU" sz="1200" i="1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Н</a:t>
            </a:r>
            <a:r>
              <a:rPr lang="ru-RU" sz="1200" i="1" dirty="0" smtClean="0">
                <a:solidFill>
                  <a:schemeClr val="bg1"/>
                </a:solidFill>
                <a:effectLst/>
              </a:rPr>
              <a:t>арезка гребней</a:t>
            </a:r>
            <a:r>
              <a:rPr lang="ru-RU" sz="1200" i="0" baseline="0" dirty="0" smtClean="0">
                <a:solidFill>
                  <a:schemeClr val="bg1"/>
                </a:solidFill>
                <a:effectLst/>
              </a:rPr>
              <a:t> культиватор КОН-2,8.</a:t>
            </a:r>
            <a:r>
              <a:rPr lang="ru-RU" sz="1200" dirty="0" smtClean="0">
                <a:solidFill>
                  <a:schemeClr val="bg1"/>
                </a:solidFill>
                <a:effectLst/>
              </a:rPr>
              <a:t> </a:t>
            </a:r>
          </a:p>
          <a:p>
            <a:pPr algn="just"/>
            <a:r>
              <a:rPr lang="ru-RU" sz="1200" dirty="0" smtClean="0">
                <a:solidFill>
                  <a:schemeClr val="bg1"/>
                </a:solidFill>
                <a:effectLst/>
              </a:rPr>
              <a:t>6. </a:t>
            </a:r>
            <a:r>
              <a:rPr lang="ru-RU" sz="1200" b="0" dirty="0" smtClean="0">
                <a:solidFill>
                  <a:schemeClr val="bg1"/>
                </a:solidFill>
                <a:effectLst/>
              </a:rPr>
              <a:t>Перед посадкой </a:t>
            </a:r>
            <a:r>
              <a:rPr lang="ru-RU" sz="1200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клубн</a:t>
            </a:r>
            <a:r>
              <a:rPr lang="ru-RU" sz="1200" b="0" dirty="0" smtClean="0">
                <a:solidFill>
                  <a:schemeClr val="bg1"/>
                </a:solidFill>
                <a:effectLst/>
              </a:rPr>
              <a:t>и </a:t>
            </a:r>
            <a:r>
              <a:rPr lang="ru-RU" sz="1200" b="1" i="1" dirty="0" smtClean="0">
                <a:solidFill>
                  <a:schemeClr val="bg1"/>
                </a:solidFill>
                <a:effectLst/>
              </a:rPr>
              <a:t>сортируют</a:t>
            </a:r>
            <a:r>
              <a:rPr lang="ru-RU" sz="1200" b="1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на фракции</a:t>
            </a:r>
            <a:r>
              <a:rPr lang="ru-RU" sz="1200" b="0" dirty="0" smtClean="0">
                <a:solidFill>
                  <a:schemeClr val="bg1"/>
                </a:solidFill>
                <a:effectLst/>
              </a:rPr>
              <a:t>.</a:t>
            </a:r>
            <a:r>
              <a:rPr lang="ru-RU" sz="1200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  <a:effectLst/>
              </a:rPr>
              <a:t>Д</a:t>
            </a:r>
            <a:r>
              <a:rPr lang="ru-RU" sz="1200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ля выращивания продовольственного картофеля предпочтительна фракция </a:t>
            </a:r>
            <a:r>
              <a:rPr lang="ru-RU" sz="1200" b="0" dirty="0" smtClean="0">
                <a:solidFill>
                  <a:schemeClr val="bg1"/>
                </a:solidFill>
                <a:effectLst/>
              </a:rPr>
              <a:t>30</a:t>
            </a:r>
            <a:r>
              <a:rPr lang="ru-RU" sz="1200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-45 мм т.к. из мелких клубней получаются клубни крупного размера. Фракция 45-55 мм создает большое количество клубней небольшого размера и предпочтительна для выращивания семенного картофеля. </a:t>
            </a:r>
            <a:endParaRPr lang="ru-RU" sz="1200" b="0" dirty="0" smtClean="0">
              <a:solidFill>
                <a:schemeClr val="bg1"/>
              </a:solidFill>
              <a:effectLst/>
            </a:endParaRPr>
          </a:p>
          <a:p>
            <a:pPr algn="just"/>
            <a:r>
              <a:rPr lang="ru-RU" sz="1200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7. Посадка картофеля </a:t>
            </a:r>
            <a:r>
              <a:rPr lang="ru-RU" sz="1200" b="1" i="1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сажалками</a:t>
            </a:r>
            <a:r>
              <a:rPr lang="ru-RU" sz="1200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. Норма </a:t>
            </a:r>
            <a:r>
              <a:rPr lang="ru-RU" sz="1200" b="0" dirty="0" smtClean="0">
                <a:solidFill>
                  <a:schemeClr val="bg1"/>
                </a:solidFill>
                <a:effectLst/>
              </a:rPr>
              <a:t>по</a:t>
            </a:r>
            <a:r>
              <a:rPr lang="ru-RU" sz="1200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садки в зависимости от сорта изменяется от 45 до 55 тыс. клубней на 1 га. Расстояние между клубнями в рядке 18…26 см.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bg1"/>
                </a:solidFill>
                <a:effectLst/>
              </a:rPr>
              <a:t>8. </a:t>
            </a:r>
            <a:r>
              <a:rPr lang="ru-RU" b="1" i="1" dirty="0" smtClean="0">
                <a:solidFill>
                  <a:schemeClr val="bg1"/>
                </a:solidFill>
                <a:effectLst/>
              </a:rPr>
              <a:t>Междурядная обработка </a:t>
            </a:r>
            <a:r>
              <a:rPr lang="ru-RU" b="0" dirty="0" smtClean="0">
                <a:solidFill>
                  <a:schemeClr val="bg1"/>
                </a:solidFill>
                <a:effectLst/>
              </a:rPr>
              <a:t>проводится фрезерным культиватором с формированием </a:t>
            </a:r>
            <a:r>
              <a:rPr lang="ru-RU" b="0" dirty="0" err="1" smtClean="0">
                <a:solidFill>
                  <a:schemeClr val="bg1"/>
                </a:solidFill>
                <a:effectLst/>
              </a:rPr>
              <a:t>трапецевидного</a:t>
            </a:r>
            <a:r>
              <a:rPr lang="ru-RU" b="0" dirty="0" smtClean="0">
                <a:solidFill>
                  <a:schemeClr val="bg1"/>
                </a:solidFill>
                <a:effectLst/>
              </a:rPr>
              <a:t> гребня с высотой 23-25 см, шириной по </a:t>
            </a:r>
            <a:r>
              <a:rPr lang="ru-RU" b="0" smtClean="0">
                <a:solidFill>
                  <a:schemeClr val="bg1"/>
                </a:solidFill>
                <a:effectLst/>
              </a:rPr>
              <a:t>основанию – </a:t>
            </a:r>
            <a:r>
              <a:rPr lang="ru-RU" b="0" dirty="0" smtClean="0">
                <a:solidFill>
                  <a:schemeClr val="bg1"/>
                </a:solidFill>
                <a:effectLst/>
              </a:rPr>
              <a:t>75 см, по </a:t>
            </a:r>
            <a:r>
              <a:rPr lang="ru-RU" b="0" smtClean="0">
                <a:solidFill>
                  <a:schemeClr val="bg1"/>
                </a:solidFill>
                <a:effectLst/>
              </a:rPr>
              <a:t>верху – </a:t>
            </a:r>
            <a:r>
              <a:rPr lang="ru-RU" b="0" dirty="0" smtClean="0">
                <a:solidFill>
                  <a:schemeClr val="bg1"/>
                </a:solidFill>
                <a:effectLst/>
              </a:rPr>
              <a:t>15-17 см; площадь поперечного сечения </a:t>
            </a:r>
            <a:r>
              <a:rPr lang="ru-RU" b="0" smtClean="0">
                <a:solidFill>
                  <a:schemeClr val="bg1"/>
                </a:solidFill>
                <a:effectLst/>
              </a:rPr>
              <a:t>гребня – </a:t>
            </a:r>
            <a:r>
              <a:rPr lang="ru-RU" b="0" dirty="0" smtClean="0">
                <a:solidFill>
                  <a:schemeClr val="bg1"/>
                </a:solidFill>
                <a:effectLst/>
              </a:rPr>
              <a:t>950-1000 см². Верхний слой почвы гребня уплотняется и приглаживается кожухом </a:t>
            </a:r>
            <a:r>
              <a:rPr lang="ru-RU" b="0" dirty="0" err="1" smtClean="0">
                <a:solidFill>
                  <a:schemeClr val="bg1"/>
                </a:solidFill>
                <a:effectLst/>
              </a:rPr>
              <a:t>гребнеобразователя</a:t>
            </a:r>
            <a:r>
              <a:rPr lang="ru-RU" b="0" dirty="0" smtClean="0">
                <a:solidFill>
                  <a:schemeClr val="bg1"/>
                </a:solidFill>
                <a:effectLst/>
              </a:rPr>
              <a:t>, чем создается устойчивая поверхность для гербицидной пленки. После </a:t>
            </a:r>
            <a:r>
              <a:rPr lang="ru-RU" b="0" dirty="0" err="1" smtClean="0">
                <a:solidFill>
                  <a:schemeClr val="bg1"/>
                </a:solidFill>
                <a:effectLst/>
              </a:rPr>
              <a:t>гребнеобразования</a:t>
            </a:r>
            <a:r>
              <a:rPr lang="ru-RU" b="0" dirty="0" smtClean="0">
                <a:solidFill>
                  <a:schemeClr val="bg1"/>
                </a:solidFill>
                <a:effectLst/>
              </a:rPr>
              <a:t> другие механические междурядные обработки не проводятся.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>
                <a:solidFill>
                  <a:schemeClr val="bg1"/>
                </a:solidFill>
                <a:effectLst/>
                <a:latin typeface="Arial" pitchFamily="34" charset="0"/>
                <a:cs typeface="Times New Roman" pitchFamily="18" charset="0"/>
              </a:rPr>
              <a:t>9. Сокращение междурядных обработок уменьшает опасность повреждения корневой системы и вероятность переноса вирусной и другой инфекции. </a:t>
            </a:r>
            <a:r>
              <a:rPr lang="ru-RU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Для</a:t>
            </a:r>
            <a:r>
              <a:rPr lang="ru-RU" b="0" dirty="0" smtClean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ru-RU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борьбы</a:t>
            </a:r>
            <a:r>
              <a:rPr lang="ru-RU" b="0" dirty="0" smtClean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ru-RU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с</a:t>
            </a:r>
            <a:r>
              <a:rPr lang="ru-RU" b="0" dirty="0" smtClean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ru-RU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болезнями</a:t>
            </a:r>
            <a:r>
              <a:rPr lang="ru-RU" b="0" dirty="0" smtClean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ru-RU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и</a:t>
            </a:r>
            <a:r>
              <a:rPr lang="ru-RU" b="0" dirty="0" smtClean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ru-RU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вредителями</a:t>
            </a:r>
            <a:r>
              <a:rPr lang="ru-RU" b="0" dirty="0" smtClean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ru-RU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используется</a:t>
            </a:r>
            <a:r>
              <a:rPr lang="ru-RU" b="0" dirty="0" smtClean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effectLst/>
                <a:cs typeface="Arial" pitchFamily="34" charset="0"/>
              </a:rPr>
              <a:t>опрыскивание</a:t>
            </a:r>
            <a:r>
              <a:rPr lang="ru-RU" b="0" dirty="0" smtClean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ru-RU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фунгицидами</a:t>
            </a:r>
            <a:r>
              <a:rPr lang="ru-RU" b="0" dirty="0" smtClean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ru-RU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и</a:t>
            </a:r>
            <a:r>
              <a:rPr lang="ru-RU" b="0" dirty="0" smtClean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ru-RU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инсектицидами</a:t>
            </a:r>
            <a:r>
              <a:rPr lang="ru-RU" b="0" dirty="0" smtClean="0">
                <a:solidFill>
                  <a:schemeClr val="bg1"/>
                </a:solidFill>
                <a:effectLst/>
              </a:rPr>
              <a:t>.</a:t>
            </a:r>
            <a:r>
              <a:rPr lang="ru-RU" b="0" dirty="0" smtClean="0"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  <a:r>
              <a:rPr lang="ru-RU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За 3-5 дней до появления всходов и после появления всходов применяют гербицид «</a:t>
            </a:r>
            <a:r>
              <a:rPr lang="ru-RU" b="0" dirty="0" err="1" smtClean="0">
                <a:solidFill>
                  <a:schemeClr val="bg1"/>
                </a:solidFill>
                <a:effectLst/>
                <a:cs typeface="Times New Roman" pitchFamily="18" charset="0"/>
              </a:rPr>
              <a:t>Зенкор</a:t>
            </a:r>
            <a:r>
              <a:rPr lang="ru-RU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» (0,7-1,0 кг/га).</a:t>
            </a:r>
            <a:endParaRPr lang="ru-RU" sz="1400" b="0" dirty="0" smtClean="0">
              <a:solidFill>
                <a:schemeClr val="bg1"/>
              </a:solidFill>
              <a:effectLst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10.</a:t>
            </a:r>
            <a:r>
              <a:rPr lang="ru-RU" sz="1400" b="0" baseline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 </a:t>
            </a:r>
            <a:r>
              <a:rPr lang="ru-RU" sz="1200" b="0" u="none" dirty="0" smtClean="0">
                <a:solidFill>
                  <a:schemeClr val="bg1"/>
                </a:solidFill>
                <a:effectLst/>
              </a:rPr>
              <a:t>Подготовка поля к уборке - </a:t>
            </a:r>
            <a:r>
              <a:rPr lang="ru-RU" sz="1200" b="1" i="1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удаление ботвы </a:t>
            </a:r>
            <a:r>
              <a:rPr lang="ru-RU" sz="120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ускоряет  созревание клубней, облегчает работу картофелеуборочных машин, снижает потери и повреждения клубней в процессе уборки. Оптимальный срок уничтожения ботвы - за 7-10 дней до начала уборки.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11.</a:t>
            </a:r>
            <a:r>
              <a:rPr lang="ru-RU" sz="1200" baseline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Механизированная </a:t>
            </a:r>
            <a:r>
              <a:rPr lang="ru-RU" sz="1200" b="1" i="1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уборка картофеля </a:t>
            </a:r>
            <a:r>
              <a:rPr lang="ru-RU" sz="120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начинается при достижении клубнем биологической спелости. Это определяется наличием прочной кожуры у картофеля и легким отрыванием клубней от стебля. </a:t>
            </a:r>
            <a:endParaRPr lang="ru-RU" sz="12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chemeClr val="bg1"/>
              </a:solidFill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u="none" dirty="0" smtClean="0">
              <a:solidFill>
                <a:schemeClr val="bg1"/>
              </a:solidFill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 smtClean="0">
              <a:solidFill>
                <a:schemeClr val="bg1"/>
              </a:solidFill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baseline="0" dirty="0" smtClean="0">
              <a:solidFill>
                <a:schemeClr val="bg1"/>
              </a:solidFill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baseline="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35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Начало возделывания </a:t>
            </a:r>
            <a:r>
              <a:rPr lang="ru-RU" smtClean="0"/>
              <a:t>картофеля – </a:t>
            </a:r>
            <a:r>
              <a:rPr lang="ru-RU" dirty="0" smtClean="0"/>
              <a:t>лущение стерни после уборки зерновых осенью. Проводится дисковыми или лемешными лущильниками.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05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chemeClr val="bg1"/>
                </a:solidFill>
                <a:effectLst/>
              </a:rPr>
              <a:t>Под картофель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фосфорно-калийные и органические удобрения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вносятся осенью под вспашку,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азотные удобрения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вносятся перед посадкой. </a:t>
            </a:r>
            <a:endParaRPr lang="ru-RU" sz="1200" b="0" dirty="0" smtClean="0">
              <a:solidFill>
                <a:schemeClr val="bg1"/>
              </a:solidFill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chemeClr val="bg1"/>
                </a:solidFill>
                <a:effectLst/>
              </a:rPr>
              <a:t>Дозы удобрений рассчитываются исходя из выноса с урожаем и наличия питательных веществ в почве.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55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Комбинированный агрегат </a:t>
            </a:r>
            <a:r>
              <a:rPr lang="en-US" dirty="0" err="1" smtClean="0"/>
              <a:t>Amazone</a:t>
            </a:r>
            <a:r>
              <a:rPr lang="en-US" dirty="0" smtClean="0"/>
              <a:t> Centaur</a:t>
            </a:r>
            <a:r>
              <a:rPr lang="en-US" baseline="0" dirty="0" smtClean="0"/>
              <a:t> </a:t>
            </a:r>
            <a:r>
              <a:rPr lang="ru-RU" baseline="0" dirty="0" smtClean="0"/>
              <a:t>для обработки почвы (замена зяблевой отвальной вспашки одновременным глубоким рыхлением, дисковым боронованием и прикатыванием почвы).</a:t>
            </a:r>
          </a:p>
          <a:p>
            <a:endParaRPr lang="ru-RU" dirty="0" smtClean="0"/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возделывания картофеля традиционно применяется технология с плужной обработкой почвы. Одним из важных резервов повышения производительности труда и минимизации затрат при выращивании картофеля является применение современных почвообрабатывающих орудий, замещающих плуг, борону и глубокорыхлитель.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Комбинированный агрегат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Centaur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навесной мульчирующий культиватор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Cenius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фирмы «</a:t>
            </a:r>
            <a:r>
              <a:rPr lang="lt-L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Amazone»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позволяют совершать за один проход три операции: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рыхление и смешивание почвы;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выравнивание, перемешивание и крошение;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обратное поверхностное уплотнение.</a:t>
            </a: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замене рабочих органов можно проводить предпосевную подготовку весной или лущение стерни.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России имеется положительный опыт обработки почвы под картофель без оборота пласта, когда используют универсальный агрегат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Centaur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навесной мульчирующий культиватор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Cenius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Агрегаты работают на более высоких скоростях, что позволяет сократить потребность в почвообрабатывающих машинах, не перемешивается верхний горизонт почвы, повышается качество выполнения работ, а также сокращаются затраты на топливо, амортизационные и ремонтно-технические затраты.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55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Нарезка гребней для посадки </a:t>
            </a:r>
            <a:r>
              <a:rPr lang="ru-RU" smtClean="0"/>
              <a:t>картофеля – </a:t>
            </a:r>
            <a:r>
              <a:rPr lang="ru-RU" dirty="0" smtClean="0"/>
              <a:t>для</a:t>
            </a:r>
            <a:r>
              <a:rPr lang="ru-RU" baseline="0" dirty="0" smtClean="0"/>
              <a:t> ранних сортов производится осенью, для средне- и </a:t>
            </a:r>
            <a:r>
              <a:rPr lang="ru-RU" baseline="0" smtClean="0"/>
              <a:t>позднеспелых – </a:t>
            </a:r>
            <a:r>
              <a:rPr lang="ru-RU" baseline="0" dirty="0" smtClean="0"/>
              <a:t>весной.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3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Фрезерный культиватор-глубокорыхлитель </a:t>
            </a:r>
            <a:r>
              <a:rPr lang="ru-RU" smtClean="0"/>
              <a:t>КФГ-3,6 – </a:t>
            </a:r>
            <a:r>
              <a:rPr lang="ru-RU" dirty="0" smtClean="0"/>
              <a:t>отечественная машина с активными рабочими органами для подготовки почвы под посадку картофеля.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Перед посадкой клубни сортируют на фракции. Для выращивания продовольственного картофеля предпочтительна фракция  30-45 мм. Фракция  45-55 мм создает большое количество клубней небольшого размера и предпочтительна для выращивания семенного картофеля. </a:t>
            </a: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Норма посадки в зависимости от сорта изменяется от 45 до 55 тыс. клубней на 1 га. Расстояние между клубнями в рядке 18…26 см.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846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Междурядная обработка проводится фрезерным культиватором с формированием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трапецевидного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гребня с высотой 23-25 см, шириной по основанию 75 см, по верху 15…17 см; площадь поперечного сечения </a:t>
            </a:r>
            <a:r>
              <a:rPr lang="ru-RU" sz="1200" smtClean="0">
                <a:latin typeface="Arial" pitchFamily="34" charset="0"/>
                <a:cs typeface="Arial" pitchFamily="34" charset="0"/>
              </a:rPr>
              <a:t>гребня –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950…1000 см².</a:t>
            </a:r>
          </a:p>
          <a:p>
            <a:pPr>
              <a:spcBef>
                <a:spcPct val="50000"/>
              </a:spcBef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Верхний слой почвы гребня уплотняется и приглаживается кожухом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гребнеобразователя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чем создается устойчивая поверхность для гербицидной пленки. После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гребнеобразования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другие механические междурядные обработки не проводятся.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4E999-E02D-4DF2-92BC-D94CD566098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1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480FF-309B-42F5-9CD2-BE14F2574E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65B5E-080F-4301-AC6D-F5D728ABE3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B8D81-DD8E-4D32-B3C0-6810688044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24DF4-305E-43AD-9FF8-D916FCDDB2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CFB4D-7830-4518-BDD9-2938489797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F406B-576A-47B3-A73E-8B32B65379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33038-D1B3-4548-A3E1-4ACD4739B3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D95C9-41F6-452E-B5C8-EAEA1DBA1C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5B896-E84B-4A50-8375-5C68553C2E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705AF-0A8A-485A-8A4F-B333A94B0D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B08BC-6E46-4879-A942-7635652105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4BABF0-3F5F-4310-BB45-89DA6779DF3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ОГАПОУ «БАМТ»</a:t>
            </a:r>
            <a:r>
              <a:rPr lang="ru-RU" sz="8000" b="1" dirty="0" smtClean="0">
                <a:solidFill>
                  <a:srgbClr val="00B050"/>
                </a:solidFill>
              </a:rPr>
              <a:t/>
            </a:r>
            <a:br>
              <a:rPr lang="ru-RU" sz="8000" b="1" dirty="0" smtClean="0">
                <a:solidFill>
                  <a:srgbClr val="00B050"/>
                </a:solidFill>
              </a:rPr>
            </a:br>
            <a:r>
              <a:rPr lang="ru-RU" sz="8000" b="1" dirty="0" smtClean="0">
                <a:latin typeface="Arial" charset="0"/>
              </a:rPr>
              <a:t> </a:t>
            </a:r>
            <a:r>
              <a:rPr lang="ru-RU" sz="4000" b="1" dirty="0" smtClean="0">
                <a:solidFill>
                  <a:srgbClr val="CC9900"/>
                </a:solidFill>
                <a:latin typeface="Arial" charset="0"/>
              </a:rPr>
              <a:t>МАШИНЫ ДЛЯ ПРОИЗВОДСТВА КАРТОФЕЛЯ </a:t>
            </a:r>
            <a:r>
              <a:rPr lang="ru-RU" sz="8000" b="1" dirty="0" smtClean="0">
                <a:solidFill>
                  <a:srgbClr val="00B050"/>
                </a:solidFill>
              </a:rPr>
              <a:t/>
            </a:r>
            <a:br>
              <a:rPr lang="ru-RU" sz="8000" b="1" dirty="0" smtClean="0">
                <a:solidFill>
                  <a:srgbClr val="00B050"/>
                </a:solidFill>
              </a:rPr>
            </a:b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МДК 04.01 «</a:t>
            </a:r>
            <a:r>
              <a:rPr lang="ru-RU" sz="2400" b="1" i="1" dirty="0" smtClean="0">
                <a:solidFill>
                  <a:srgbClr val="7030A0"/>
                </a:solidFill>
              </a:rPr>
              <a:t>Освоение профессии рабочих 19205 Тракторист – машинист сельскохозяйственного производства</a:t>
            </a:r>
            <a:r>
              <a:rPr lang="ru-RU" sz="2400" b="1" dirty="0" smtClean="0">
                <a:solidFill>
                  <a:srgbClr val="7030A0"/>
                </a:solidFill>
              </a:rPr>
              <a:t>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 Выполнил студент группы № 4 «Эксплуатация и ремонт сельскохозяйственной техники и оборудования</a:t>
            </a:r>
            <a:r>
              <a:rPr lang="ru-RU" sz="2400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» 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Калошин Матвей Сергеевич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Руководитель: </a:t>
            </a:r>
            <a:r>
              <a:rPr lang="ru-RU" sz="2400" b="1" dirty="0" err="1" smtClean="0">
                <a:solidFill>
                  <a:srgbClr val="002060"/>
                </a:solidFill>
              </a:rPr>
              <a:t>Понизенский</a:t>
            </a:r>
            <a:r>
              <a:rPr lang="ru-RU" sz="2400" b="1" dirty="0" smtClean="0">
                <a:solidFill>
                  <a:srgbClr val="002060"/>
                </a:solidFill>
              </a:rPr>
              <a:t> В.В.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Уход за посадками картофеля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068" y="480878"/>
            <a:ext cx="9144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Междурядная обработка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проводится фрезерным культиватором с формированием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трапецевидного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гребня с высотой 23-25 см, шириной по основанию 75 см, по верху 15…17 см; площадь поперечного сечения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гребня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950…1000 см².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Верхний слой почвы гребня уплотняется и приглаживается кожухом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гребнеобразователя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чем создается устойчивая поверхность для гербицидной пленки. После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гребнеобразования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другие механические междурядные обработки не проводятся.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4" descr="npo0000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1" y="3165741"/>
            <a:ext cx="4422017" cy="36725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" name="Picture 15" descr="npo0000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3917" y="3163015"/>
            <a:ext cx="4725322" cy="3675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npo0000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92027"/>
            <a:ext cx="6912768" cy="4494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Уход за посадками картофеля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16" y="508466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Сокращение междурядных обработок уменьшает опасность повреждения корневой системы и вероятность переноса вирусной и другой инфекции. Для борьбы с болезнями и вредителями используются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фунгициды и инсектициды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За 3-5 дней до появления всходов применяют препарат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зенкор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(0,7…1,0 кг/га). После появления всходов -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зенкор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(0,3…0,5 кг/га).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Полив картофеля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470941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180975" algn="just"/>
            <a:r>
              <a:rPr lang="ru-RU" sz="1800" dirty="0">
                <a:effectLst/>
                <a:latin typeface="Arial" pitchFamily="34" charset="0"/>
                <a:cs typeface="Arial" pitchFamily="34" charset="0"/>
              </a:rPr>
              <a:t>Для формирования 1 </a:t>
            </a:r>
            <a:r>
              <a:rPr lang="ru-RU" sz="1800" dirty="0" err="1">
                <a:effectLst/>
                <a:latin typeface="Arial" pitchFamily="34" charset="0"/>
                <a:cs typeface="Arial" pitchFamily="34" charset="0"/>
              </a:rPr>
              <a:t>ц</a:t>
            </a:r>
            <a:r>
              <a:rPr lang="ru-RU" sz="1800" dirty="0">
                <a:effectLst/>
                <a:latin typeface="Arial" pitchFamily="34" charset="0"/>
                <a:cs typeface="Arial" pitchFamily="34" charset="0"/>
              </a:rPr>
              <a:t> урожая картофелю требуется 1 мм осадков, поэтому для достижения урожайности 30...40 т/га необходимо водоснабжение примерно на уровне 350 мм с мая по август. </a:t>
            </a:r>
          </a:p>
          <a:p>
            <a:pPr indent="180975" algn="just" eaLnBrk="0" hangingPunct="0"/>
            <a:r>
              <a:rPr lang="ru-RU" sz="1800" dirty="0">
                <a:effectLst/>
                <a:latin typeface="Arial" pitchFamily="34" charset="0"/>
                <a:cs typeface="Arial" pitchFamily="34" charset="0"/>
              </a:rPr>
              <a:t>Поливные нормы должны составлять в начале вегетации 25...30 мм (поддержание влажности на уровне </a:t>
            </a:r>
            <a:r>
              <a:rPr lang="ru-RU" sz="1800">
                <a:effectLst/>
                <a:latin typeface="Arial" pitchFamily="34" charset="0"/>
                <a:cs typeface="Arial" pitchFamily="34" charset="0"/>
              </a:rPr>
              <a:t>65 </a:t>
            </a:r>
            <a:r>
              <a:rPr lang="ru-RU" sz="1800" smtClean="0">
                <a:effectLst/>
                <a:latin typeface="Arial" pitchFamily="34" charset="0"/>
                <a:cs typeface="Arial" pitchFamily="34" charset="0"/>
              </a:rPr>
              <a:t>– </a:t>
            </a:r>
            <a:r>
              <a:rPr lang="ru-RU" sz="1800" dirty="0">
                <a:effectLst/>
                <a:latin typeface="Arial" pitchFamily="34" charset="0"/>
                <a:cs typeface="Arial" pitchFamily="34" charset="0"/>
              </a:rPr>
              <a:t>75% от НВ) и в фазу </a:t>
            </a:r>
            <a:r>
              <a:rPr lang="ru-RU" sz="1800" dirty="0" err="1">
                <a:effectLst/>
                <a:latin typeface="Arial" pitchFamily="34" charset="0"/>
                <a:cs typeface="Arial" pitchFamily="34" charset="0"/>
              </a:rPr>
              <a:t>бутонизации</a:t>
            </a:r>
            <a:r>
              <a:rPr lang="ru-RU" sz="1800" dirty="0">
                <a:effectLst/>
                <a:latin typeface="Arial" pitchFamily="34" charset="0"/>
                <a:cs typeface="Arial" pitchFamily="34" charset="0"/>
              </a:rPr>
              <a:t> 30...50 мм (влажность почвы на уровне </a:t>
            </a:r>
            <a:r>
              <a:rPr lang="ru-RU" sz="1800">
                <a:effectLst/>
                <a:latin typeface="Arial" pitchFamily="34" charset="0"/>
                <a:cs typeface="Arial" pitchFamily="34" charset="0"/>
              </a:rPr>
              <a:t>75 </a:t>
            </a:r>
            <a:r>
              <a:rPr lang="ru-RU" sz="1800" smtClean="0">
                <a:effectLst/>
                <a:latin typeface="Arial" pitchFamily="34" charset="0"/>
                <a:cs typeface="Arial" pitchFamily="34" charset="0"/>
              </a:rPr>
              <a:t>– </a:t>
            </a:r>
            <a:r>
              <a:rPr lang="ru-RU" sz="1800" dirty="0">
                <a:effectLst/>
                <a:latin typeface="Arial" pitchFamily="34" charset="0"/>
                <a:cs typeface="Arial" pitchFamily="34" charset="0"/>
              </a:rPr>
              <a:t>85% от НВ).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440075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3" y="2276872"/>
            <a:ext cx="470294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627524"/>
            <a:ext cx="4716016" cy="203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3136"/>
            <a:ext cx="4427984" cy="204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Подготовка поля к уборке картофеля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5334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effectLst/>
                <a:latin typeface="Arial" pitchFamily="34" charset="0"/>
                <a:cs typeface="Arial" pitchFamily="34" charset="0"/>
              </a:rPr>
              <a:t>Удаление ботвы</a:t>
            </a:r>
            <a:r>
              <a:rPr lang="ru-RU" dirty="0">
                <a:effectLst/>
                <a:latin typeface="Arial" pitchFamily="34" charset="0"/>
                <a:cs typeface="Arial" pitchFamily="34" charset="0"/>
              </a:rPr>
              <a:t> ускоряет  созревание клубней, облегчает работу уборочным машинам, снижает потери и повреждения клубней в процессе уборки</a:t>
            </a:r>
            <a:r>
              <a:rPr lang="ru-RU" dirty="0" smtClean="0">
                <a:effectLst/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npo0000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215" y="1709754"/>
            <a:ext cx="5709522" cy="2846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Схема ботводробителя.jpg"/>
          <p:cNvPicPr>
            <a:picLocks noChangeAspect="1"/>
          </p:cNvPicPr>
          <p:nvPr/>
        </p:nvPicPr>
        <p:blipFill>
          <a:blip r:embed="rId4" cstate="print"/>
          <a:srcRect b="18108"/>
          <a:stretch>
            <a:fillRect/>
          </a:stretch>
        </p:blipFill>
        <p:spPr>
          <a:xfrm>
            <a:off x="4082872" y="4525768"/>
            <a:ext cx="4824536" cy="2166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9512" y="5013176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Схема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ботводробителя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i="1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роторный барабан;</a:t>
            </a:r>
          </a:p>
          <a:p>
            <a:r>
              <a:rPr lang="ru-RU" i="1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шарнирно закрепленные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билы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1772816"/>
            <a:ext cx="2987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Оптимальный срок уничтожения ботвы за 7 - 10 дней до начала уборки.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2" descr="npo00005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7848872" cy="4703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6926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Механизированная уборка картофеля начинается при достижении клубнем биологической спелости. Это определяется наличием прочной кожуры у картофеля и легким отрыванием клубней от стебля.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Уборка картофеля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772400" cy="614366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Спасибо </a:t>
            </a:r>
            <a:br>
              <a:rPr lang="ru-RU" sz="9600" b="1" dirty="0" smtClean="0">
                <a:solidFill>
                  <a:srgbClr val="FF0000"/>
                </a:solidFill>
              </a:rPr>
            </a:br>
            <a:r>
              <a:rPr lang="ru-RU" sz="9600" b="1" dirty="0" smtClean="0">
                <a:solidFill>
                  <a:srgbClr val="FF0000"/>
                </a:solidFill>
              </a:rPr>
              <a:t>за </a:t>
            </a:r>
            <a:br>
              <a:rPr lang="ru-RU" sz="9600" b="1" dirty="0" smtClean="0">
                <a:solidFill>
                  <a:srgbClr val="FF0000"/>
                </a:solidFill>
              </a:rPr>
            </a:br>
            <a:r>
              <a:rPr lang="ru-RU" sz="9600" b="1" dirty="0" smtClean="0">
                <a:solidFill>
                  <a:srgbClr val="FF0000"/>
                </a:solidFill>
              </a:rPr>
              <a:t>просмотр</a:t>
            </a:r>
            <a:endParaRPr lang="ru-RU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9640"/>
          </a:xfrm>
        </p:spPr>
        <p:txBody>
          <a:bodyPr/>
          <a:lstStyle/>
          <a:p>
            <a:r>
              <a:rPr lang="ru-RU" sz="2800" b="1" dirty="0">
                <a:latin typeface="Arial" charset="0"/>
              </a:rPr>
              <a:t>1. </a:t>
            </a:r>
            <a:r>
              <a:rPr lang="ru-RU" sz="2800" b="1" dirty="0" smtClean="0">
                <a:latin typeface="Arial" charset="0"/>
              </a:rPr>
              <a:t>ТЕХНОЛОГИЯ ПРОИЗВОДСТВА </a:t>
            </a:r>
            <a:r>
              <a:rPr lang="ru-RU" sz="2800" b="1" dirty="0">
                <a:latin typeface="Arial" charset="0"/>
              </a:rPr>
              <a:t>КАРТОФЕЛЯ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692696"/>
          <a:ext cx="864096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Овал 3"/>
          <p:cNvSpPr/>
          <p:nvPr/>
        </p:nvSpPr>
        <p:spPr>
          <a:xfrm>
            <a:off x="461174" y="5104941"/>
            <a:ext cx="2592288" cy="1700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194558" y="5112648"/>
            <a:ext cx="2592288" cy="1700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07621" y="2022795"/>
            <a:ext cx="2592288" cy="1700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03848" y="476672"/>
            <a:ext cx="2592288" cy="1700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940152" y="476672"/>
            <a:ext cx="2592288" cy="1700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0" y="47963"/>
            <a:ext cx="9144000" cy="932765"/>
          </a:xfrm>
        </p:spPr>
        <p:txBody>
          <a:bodyPr/>
          <a:lstStyle/>
          <a:p>
            <a:r>
              <a:rPr lang="ru-RU" sz="2800" b="1" dirty="0">
                <a:latin typeface="Arial" charset="0"/>
              </a:rPr>
              <a:t>1. </a:t>
            </a:r>
            <a:r>
              <a:rPr lang="ru-RU" sz="2800" b="1" dirty="0" smtClean="0">
                <a:latin typeface="Arial" charset="0"/>
              </a:rPr>
              <a:t>КОМПЛЕКС МАШИН ДЛЯ ПРОИЗВОДСТВА </a:t>
            </a:r>
            <a:r>
              <a:rPr lang="ru-RU" sz="2800" b="1" dirty="0">
                <a:latin typeface="Arial" charset="0"/>
              </a:rPr>
              <a:t>КАРТОФЕЛЯ</a:t>
            </a:r>
          </a:p>
        </p:txBody>
      </p:sp>
      <p:pic>
        <p:nvPicPr>
          <p:cNvPr id="177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482" y="1268760"/>
            <a:ext cx="8895272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5" descr="npo00000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7992888" cy="47596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64704"/>
          </a:xfrm>
        </p:spPr>
        <p:txBody>
          <a:bodyPr/>
          <a:lstStyle/>
          <a:p>
            <a:r>
              <a:rPr lang="ru-RU" sz="2800" b="1" dirty="0" smtClean="0">
                <a:latin typeface="Arial" charset="0"/>
              </a:rPr>
              <a:t>Лущение стерни предшествующих зерновых</a:t>
            </a:r>
            <a:br>
              <a:rPr lang="ru-RU" sz="2800" b="1" dirty="0" smtClean="0">
                <a:latin typeface="Arial" charset="0"/>
              </a:rPr>
            </a:br>
            <a:r>
              <a:rPr lang="ru-RU" sz="2800" b="1" dirty="0" smtClean="0">
                <a:latin typeface="Arial" charset="0"/>
              </a:rPr>
              <a:t>при возделывании картофеля</a:t>
            </a:r>
            <a:endParaRPr lang="ru-RU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npo0000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0789" y="899087"/>
            <a:ext cx="6287823" cy="3143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473" y="3197239"/>
            <a:ext cx="4896544" cy="3541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sz="2800" b="1" dirty="0" smtClean="0">
                <a:latin typeface="Arial" charset="0"/>
              </a:rPr>
              <a:t>Внесение минеральных и органических удобрений под картофель</a:t>
            </a:r>
            <a:endParaRPr lang="ru-RU" sz="2800" b="1" dirty="0">
              <a:latin typeface="Arial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5148064" y="4509120"/>
          <a:ext cx="3744416" cy="190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554"/>
                <a:gridCol w="1146580"/>
                <a:gridCol w="1107282"/>
              </a:tblGrid>
              <a:tr h="826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Вынос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питательных веществ</a:t>
                      </a:r>
                    </a:p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 1 т картофеля, кг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8718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N</a:t>
                      </a:r>
                      <a:endParaRPr lang="ru-RU" sz="2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P</a:t>
                      </a:r>
                      <a:endParaRPr lang="ru-RU" sz="2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K</a:t>
                      </a:r>
                      <a:endParaRPr lang="ru-RU" sz="2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71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0" y="980728"/>
            <a:ext cx="2699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Фосфорно-калийные и органические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удобрения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вносятся осенью под вспашку, азотные удобрения вносятся перед посадкой.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npo000019"/>
          <p:cNvPicPr>
            <a:picLocks noChangeAspect="1" noChangeArrowheads="1"/>
          </p:cNvPicPr>
          <p:nvPr/>
        </p:nvPicPr>
        <p:blipFill>
          <a:blip r:embed="rId3" cstate="print"/>
          <a:srcRect b="4787"/>
          <a:stretch>
            <a:fillRect/>
          </a:stretch>
        </p:blipFill>
        <p:spPr bwMode="auto">
          <a:xfrm>
            <a:off x="4807985" y="764704"/>
            <a:ext cx="4336015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 descr="npo00001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533" y="3837577"/>
            <a:ext cx="4260523" cy="2952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4704"/>
          </a:xfrm>
        </p:spPr>
        <p:txBody>
          <a:bodyPr/>
          <a:lstStyle/>
          <a:p>
            <a:r>
              <a:rPr lang="ru-RU" sz="2800" b="1" dirty="0" smtClean="0">
                <a:latin typeface="Arial" charset="0"/>
              </a:rPr>
              <a:t>Замена отвальной вспашки</a:t>
            </a:r>
            <a:br>
              <a:rPr lang="ru-RU" sz="2800" b="1" dirty="0" smtClean="0">
                <a:latin typeface="Arial" charset="0"/>
              </a:rPr>
            </a:br>
            <a:r>
              <a:rPr lang="ru-RU" sz="2800" b="1" dirty="0" smtClean="0">
                <a:latin typeface="Arial" charset="0"/>
              </a:rPr>
              <a:t>при возделывании картофеля</a:t>
            </a:r>
            <a:endParaRPr lang="ru-RU" sz="2800" b="1" dirty="0">
              <a:latin typeface="Arial" charset="0"/>
            </a:endParaRPr>
          </a:p>
        </p:txBody>
      </p:sp>
      <p:pic>
        <p:nvPicPr>
          <p:cNvPr id="3" name="Picture 3" descr="npo0000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70" y="800904"/>
            <a:ext cx="4659745" cy="2997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 descr="npo0000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1866" y="3912105"/>
            <a:ext cx="3264445" cy="2931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/>
          <a:lstStyle/>
          <a:p>
            <a:r>
              <a:rPr lang="ru-RU" sz="2800" b="1" dirty="0" smtClean="0">
                <a:latin typeface="Arial" charset="0"/>
              </a:rPr>
              <a:t>Нарезка гребней при возделывании картофеля</a:t>
            </a:r>
            <a:endParaRPr lang="ru-RU" sz="2800" b="1" dirty="0">
              <a:latin typeface="Arial" charset="0"/>
            </a:endParaRPr>
          </a:p>
        </p:txBody>
      </p:sp>
      <p:pic>
        <p:nvPicPr>
          <p:cNvPr id="5" name="Picture 20" descr="npo000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377" y="541004"/>
            <a:ext cx="5911799" cy="3416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19" descr="npo00003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5158" y="1950241"/>
            <a:ext cx="1595636" cy="201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0" descr="npo0000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539" y="3987589"/>
            <a:ext cx="5034593" cy="2852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280194" y="707921"/>
            <a:ext cx="262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1. Вертикально-фрезерный культиватор.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3239" y="4797083"/>
            <a:ext cx="3438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dirty="0" smtClean="0">
                <a:latin typeface="Arial" pitchFamily="34" charset="0"/>
                <a:cs typeface="Arial" pitchFamily="34" charset="0"/>
              </a:rPr>
              <a:t>2. Окучник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  <a:r>
              <a:rPr kumimoji="1"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ru-RU" dirty="0" err="1" smtClean="0">
                <a:latin typeface="Arial" pitchFamily="34" charset="0"/>
                <a:cs typeface="Arial" pitchFamily="34" charset="0"/>
              </a:rPr>
              <a:t>гребнеобразователь</a:t>
            </a:r>
            <a:r>
              <a:rPr kumimoji="1" lang="ru-RU" dirty="0" smtClean="0">
                <a:latin typeface="Arial" pitchFamily="34" charset="0"/>
                <a:cs typeface="Arial" pitchFamily="34" charset="0"/>
              </a:rPr>
              <a:t> с пассивными рабочими органами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sz="3200" b="1" dirty="0" smtClean="0">
                <a:latin typeface="Arial" charset="0"/>
              </a:rPr>
              <a:t>Фрезерный культиватор-глубокорыхлитель </a:t>
            </a:r>
            <a:r>
              <a:rPr lang="ru-RU" sz="3200" b="1" dirty="0" smtClean="0">
                <a:solidFill>
                  <a:srgbClr val="FF0000"/>
                </a:solidFill>
                <a:latin typeface="Arial" charset="0"/>
              </a:rPr>
              <a:t>КФГ-3,6</a:t>
            </a:r>
            <a:endParaRPr lang="ru-RU" sz="3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30345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>
                <a:latin typeface="Arial" pitchFamily="34" charset="0"/>
                <a:cs typeface="Arial" pitchFamily="34" charset="0"/>
              </a:rPr>
              <a:t>1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ограждения цепных муфт;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2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цепная муфта;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3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ограждение промежуточного вала;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4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кронштейн ограждения;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5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правый и левый кожух рамы;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6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центральный редуктор;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7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приспособление для присоединения карданного вала;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8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вал подвеса;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9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передняя подставка;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10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боковой редуктор;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11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винт регулировки опорного колеса;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12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кронштейн опорного колеса;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13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опорное колесо;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14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лапа со стойкой;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15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фрезерный барабан;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16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правый нож;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17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левый нож;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18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задняя подставка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КФГ-3.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50" y="1322131"/>
            <a:ext cx="8981394" cy="2641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npo00003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384" y="2895600"/>
            <a:ext cx="3824113" cy="389909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20" descr="npo0000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95600"/>
            <a:ext cx="5192466" cy="3913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/>
          <a:lstStyle/>
          <a:p>
            <a:r>
              <a:rPr lang="ru-RU" sz="2800" b="1" dirty="0" smtClean="0">
                <a:latin typeface="Arial" charset="0"/>
              </a:rPr>
              <a:t>Посадка картофеля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76672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Перед посадкой клубни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сортируют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фракции. Для выращивания продовольственного картофеля предпочтительна фракция  30-45 мм. Фракция  45-55 мм создает большое количество клубней небольшого размера и предпочтительна для выращивания семенного картофеля. </a:t>
            </a: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Норма посадки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зависимости от сорта изменяется от 45 до 55 тыс. клубней на 1 га. Расстояние между клубнями в рядке 18…26 см.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66FF99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B8FF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5440</TotalTime>
  <Words>1859</Words>
  <Application>Microsoft Office PowerPoint</Application>
  <PresentationFormat>Экран (4:3)</PresentationFormat>
  <Paragraphs>135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Оформление по умолчанию</vt:lpstr>
      <vt:lpstr>ОГАПОУ «БАМТ»  МАШИНЫ ДЛЯ ПРОИЗВОДСТВА КАРТОФЕЛЯ   МДК 04.01 «Освоение профессии рабочих 19205 Тракторист – машинист сельскохозяйственного производства»  Выполнил студент группы № 4 «Эксплуатация и ремонт сельскохозяйственной техники и оборудования »   Калошин Матвей Сергеевич Руководитель: Понизенский В.В.</vt:lpstr>
      <vt:lpstr>1. ТЕХНОЛОГИЯ ПРОИЗВОДСТВА КАРТОФЕЛЯ</vt:lpstr>
      <vt:lpstr>1. КОМПЛЕКС МАШИН ДЛЯ ПРОИЗВОДСТВА КАРТОФЕЛЯ</vt:lpstr>
      <vt:lpstr>Лущение стерни предшествующих зерновых при возделывании картофеля</vt:lpstr>
      <vt:lpstr>Внесение минеральных и органических удобрений под картофель</vt:lpstr>
      <vt:lpstr>Замена отвальной вспашки при возделывании картофеля</vt:lpstr>
      <vt:lpstr>Нарезка гребней при возделывании картофеля</vt:lpstr>
      <vt:lpstr>Фрезерный культиватор-глубокорыхлитель КФГ-3,6</vt:lpstr>
      <vt:lpstr>Посадка картофеля</vt:lpstr>
      <vt:lpstr>Уход за посадками картофеля</vt:lpstr>
      <vt:lpstr>Уход за посадками картофеля</vt:lpstr>
      <vt:lpstr>Полив картофеля</vt:lpstr>
      <vt:lpstr>Подготовка поля к уборке картофеля</vt:lpstr>
      <vt:lpstr>Уборка картофеля</vt:lpstr>
      <vt:lpstr>Спасибо  за  просмотр</vt:lpstr>
    </vt:vector>
  </TitlesOfParts>
  <Company>WareZ Provider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МАШИНЫ ДЛЯ ВОЗДЕЛЫВАНИЯ КАРТОФЕЛЯ</dc:title>
  <dc:creator>www.PHILka.RU</dc:creator>
  <cp:lastModifiedBy>Админ</cp:lastModifiedBy>
  <cp:revision>607</cp:revision>
  <dcterms:created xsi:type="dcterms:W3CDTF">2009-08-19T12:37:30Z</dcterms:created>
  <dcterms:modified xsi:type="dcterms:W3CDTF">2022-12-28T05:44:11Z</dcterms:modified>
</cp:coreProperties>
</file>