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/>
          <p:nvPr>
            <p:ph type="body" sz="quarter" idx="13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000"/>
            </a:lvl1pPr>
          </a:lstStyle>
          <a:p>
            <a:pPr/>
            <a:r>
              <a:t>— Иван Арсентьев</a:t>
            </a:r>
          </a:p>
        </p:txBody>
      </p:sp>
      <p:sp>
        <p:nvSpPr>
          <p:cNvPr id="94" name="«Введите цитату здесь»."/>
          <p:cNvSpPr txBox="1"/>
          <p:nvPr>
            <p:ph type="body" sz="quarter" idx="14"/>
          </p:nvPr>
        </p:nvSpPr>
        <p:spPr>
          <a:xfrm>
            <a:off x="1270000" y="4222750"/>
            <a:ext cx="10464800" cy="774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defRPr sz="4200"/>
            </a:lvl1pPr>
          </a:lstStyle>
          <a:p>
            <a:pPr/>
            <a:r>
              <a:t>«Введите цитату здесь». </a:t>
            </a:r>
          </a:p>
        </p:txBody>
      </p:sp>
      <p:sp>
        <p:nvSpPr>
          <p:cNvPr id="9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/>
          <p:nvPr>
            <p:ph type="pic" idx="13"/>
          </p:nvPr>
        </p:nvSpPr>
        <p:spPr>
          <a:xfrm>
            <a:off x="-79023" y="-126408"/>
            <a:ext cx="15544802" cy="10363201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горизонтально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/>
          <p:nvPr>
            <p:ph type="pic" idx="13"/>
          </p:nvPr>
        </p:nvSpPr>
        <p:spPr>
          <a:xfrm>
            <a:off x="2118171" y="468081"/>
            <a:ext cx="8787508" cy="58583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Текст заголовка"/>
          <p:cNvSpPr txBox="1"/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2" name="Уровень текста 1…"/>
          <p:cNvSpPr txBox="1"/>
          <p:nvPr>
            <p:ph type="body" sz="quarter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/>
          <p:nvPr>
            <p:ph type="pic" idx="13"/>
          </p:nvPr>
        </p:nvSpPr>
        <p:spPr>
          <a:xfrm>
            <a:off x="4088740" y="1357394"/>
            <a:ext cx="10701971" cy="71346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Текст заголовка"/>
          <p:cNvSpPr txBox="1"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0" name="Уровень текста 1…"/>
          <p:cNvSpPr txBox="1"/>
          <p:nvPr>
            <p:ph type="body" sz="quarter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Noteworthy Light"/>
                <a:ea typeface="Noteworthy Light"/>
                <a:cs typeface="Noteworthy Light"/>
                <a:sym typeface="Noteworthy Light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7" name="Уровень текста 1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/>
          <p:nvPr>
            <p:ph type="pic" sz="half" idx="13"/>
          </p:nvPr>
        </p:nvSpPr>
        <p:spPr>
          <a:xfrm>
            <a:off x="7581900" y="2628900"/>
            <a:ext cx="4317378" cy="648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7" name="Уровень текста 1…"/>
          <p:cNvSpPr txBox="1"/>
          <p:nvPr>
            <p:ph type="body" sz="half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/>
          <p:nvPr>
            <p:ph type="pic" sz="half" idx="13"/>
          </p:nvPr>
        </p:nvSpPr>
        <p:spPr>
          <a:xfrm>
            <a:off x="7759700" y="4151206"/>
            <a:ext cx="5118100" cy="557304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Изображение"/>
          <p:cNvSpPr/>
          <p:nvPr>
            <p:ph type="pic" sz="half" idx="14"/>
          </p:nvPr>
        </p:nvSpPr>
        <p:spPr>
          <a:xfrm>
            <a:off x="6972300" y="622300"/>
            <a:ext cx="6229350" cy="4152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Изображение"/>
          <p:cNvSpPr/>
          <p:nvPr>
            <p:ph type="pic" idx="15"/>
          </p:nvPr>
        </p:nvSpPr>
        <p:spPr>
          <a:xfrm>
            <a:off x="609600" y="-406400"/>
            <a:ext cx="7037917" cy="1057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/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6311798" y="9378543"/>
            <a:ext cx="368504" cy="37505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b="1" sz="1800">
                <a:solidFill>
                  <a:srgbClr val="51573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Baskerville"/>
        </a:defRPr>
      </a:lvl9pPr>
    </p:titleStyle>
    <p:bodyStyle>
      <a:lvl1pPr marL="381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1pPr>
      <a:lvl2pPr marL="762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2pPr>
      <a:lvl3pPr marL="1143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3pPr>
      <a:lvl4pPr marL="1524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4pPr>
      <a:lvl5pPr marL="1905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5pPr>
      <a:lvl6pPr marL="2286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6pPr>
      <a:lvl7pPr marL="2667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7pPr>
      <a:lvl8pPr marL="3048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8pPr>
      <a:lvl9pPr marL="3429000" marR="0" indent="-3810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Baskervill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hyperlink" Target="http://travelask.ru/portugal/porto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Изображение" descr="Изображение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870200" y="723900"/>
            <a:ext cx="7277100" cy="5346700"/>
          </a:xfrm>
          <a:prstGeom prst="rect">
            <a:avLst/>
          </a:prstGeom>
        </p:spPr>
      </p:pic>
      <p:sp>
        <p:nvSpPr>
          <p:cNvPr id="120" name="Национальные блюд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Национальные блюда </a:t>
            </a:r>
          </a:p>
        </p:txBody>
      </p:sp>
      <p:sp>
        <p:nvSpPr>
          <p:cNvPr id="121" name="Зарубежной Европы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Зарубежной Европы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BAD5F04A-57F8-4B0F-9EAD-F80B56F815EB-L0-001.jpeg" descr="BAD5F04A-57F8-4B0F-9EAD-F80B56F815EB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870200" y="723900"/>
            <a:ext cx="7277100" cy="5346700"/>
          </a:xfrm>
          <a:prstGeom prst="rect">
            <a:avLst/>
          </a:prstGeom>
        </p:spPr>
      </p:pic>
      <p:sp>
        <p:nvSpPr>
          <p:cNvPr id="149" name="Национальная кухня Мальты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457200">
              <a:defRPr b="1" sz="4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Национальная кухня Мальты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88AFB682-C09C-4334-B14E-3A853756B1C1-L0-001.jpeg" descr="88AFB682-C09C-4334-B14E-3A853756B1C1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848600" y="4999935"/>
            <a:ext cx="4483101" cy="4089401"/>
          </a:xfrm>
          <a:prstGeom prst="rect">
            <a:avLst/>
          </a:prstGeom>
        </p:spPr>
      </p:pic>
      <p:pic>
        <p:nvPicPr>
          <p:cNvPr id="152" name="BAD5F04A-57F8-4B0F-9EAD-F80B56F815EB-L0-001.jpeg" descr="BAD5F04A-57F8-4B0F-9EAD-F80B56F815EB-L0-001.jpe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848600" y="651565"/>
            <a:ext cx="4483101" cy="4102101"/>
          </a:xfrm>
          <a:prstGeom prst="rect">
            <a:avLst/>
          </a:prstGeom>
        </p:spPr>
      </p:pic>
      <p:pic>
        <p:nvPicPr>
          <p:cNvPr id="153" name="8D0982F2-CF3A-447A-94E8-4D3E725A7142-L0-001.jpeg" descr="8D0982F2-CF3A-447A-94E8-4D3E725A7142-L0-001.jpeg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22300" y="657176"/>
            <a:ext cx="7010400" cy="84455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Еда должна быть не только сытной, но и вкусной. К такому мнению люди пришли ещё на заре своего существования"/>
          <p:cNvSpPr txBox="1"/>
          <p:nvPr>
            <p:ph type="body" idx="14"/>
          </p:nvPr>
        </p:nvSpPr>
        <p:spPr>
          <a:xfrm>
            <a:off x="1270000" y="3428999"/>
            <a:ext cx="10464800" cy="2895601"/>
          </a:xfrm>
          <a:prstGeom prst="rect">
            <a:avLst/>
          </a:prstGeom>
        </p:spPr>
        <p:txBody>
          <a:bodyPr/>
          <a:lstStyle>
            <a:lvl1pPr algn="l" defTabSz="457200">
              <a:spcBef>
                <a:spcPts val="0"/>
              </a:spcBef>
              <a:buClr>
                <a:srgbClr val="9A7865"/>
              </a:buClr>
              <a:defRPr b="1" sz="4600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Еда должна быть не только сытной, но и вкусной. К такому мнению люди пришли ещё на заре своего существования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14B8A814-B42A-42FC-A32C-D80A5FFAE304-L0-001.jpeg" descr="14B8A814-B42A-42FC-A32C-D80A5FFAE304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25770" y="1457609"/>
            <a:ext cx="5435601" cy="6934201"/>
          </a:xfrm>
          <a:prstGeom prst="rect">
            <a:avLst/>
          </a:prstGeom>
        </p:spPr>
      </p:pic>
      <p:sp>
        <p:nvSpPr>
          <p:cNvPr id="126" name="Португальская кухн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Португальская кухня</a:t>
            </a:r>
          </a:p>
        </p:txBody>
      </p:sp>
      <p:sp>
        <p:nvSpPr>
          <p:cNvPr id="127" name="Столовый прибор"/>
          <p:cNvSpPr/>
          <p:nvPr/>
        </p:nvSpPr>
        <p:spPr>
          <a:xfrm>
            <a:off x="3917726" y="5390378"/>
            <a:ext cx="2204728" cy="144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18325" y="0"/>
                </a:moveTo>
                <a:cubicBezTo>
                  <a:pt x="18228" y="-4"/>
                  <a:pt x="18110" y="120"/>
                  <a:pt x="18021" y="383"/>
                </a:cubicBezTo>
                <a:cubicBezTo>
                  <a:pt x="17924" y="678"/>
                  <a:pt x="17108" y="2601"/>
                  <a:pt x="17076" y="8927"/>
                </a:cubicBezTo>
                <a:cubicBezTo>
                  <a:pt x="17076" y="9189"/>
                  <a:pt x="17141" y="9436"/>
                  <a:pt x="17265" y="9625"/>
                </a:cubicBezTo>
                <a:lnTo>
                  <a:pt x="17530" y="10028"/>
                </a:lnTo>
                <a:cubicBezTo>
                  <a:pt x="17730" y="10332"/>
                  <a:pt x="17837" y="10743"/>
                  <a:pt x="17832" y="11170"/>
                </a:cubicBezTo>
                <a:lnTo>
                  <a:pt x="17680" y="20633"/>
                </a:lnTo>
                <a:cubicBezTo>
                  <a:pt x="17675" y="20896"/>
                  <a:pt x="17816" y="21111"/>
                  <a:pt x="17989" y="21111"/>
                </a:cubicBezTo>
                <a:lnTo>
                  <a:pt x="18350" y="21111"/>
                </a:lnTo>
                <a:lnTo>
                  <a:pt x="18350" y="21093"/>
                </a:lnTo>
                <a:cubicBezTo>
                  <a:pt x="18523" y="21093"/>
                  <a:pt x="18657" y="20880"/>
                  <a:pt x="18657" y="20626"/>
                </a:cubicBezTo>
                <a:cubicBezTo>
                  <a:pt x="18635" y="17323"/>
                  <a:pt x="18495" y="834"/>
                  <a:pt x="18495" y="383"/>
                </a:cubicBezTo>
                <a:cubicBezTo>
                  <a:pt x="18495" y="136"/>
                  <a:pt x="18421" y="4"/>
                  <a:pt x="18325" y="0"/>
                </a:cubicBezTo>
                <a:close/>
                <a:moveTo>
                  <a:pt x="9391" y="72"/>
                </a:moveTo>
                <a:cubicBezTo>
                  <a:pt x="5481" y="72"/>
                  <a:pt x="2317" y="4894"/>
                  <a:pt x="2317" y="10834"/>
                </a:cubicBezTo>
                <a:cubicBezTo>
                  <a:pt x="2317" y="16774"/>
                  <a:pt x="5487" y="21596"/>
                  <a:pt x="9391" y="21596"/>
                </a:cubicBezTo>
                <a:cubicBezTo>
                  <a:pt x="13301" y="21596"/>
                  <a:pt x="16465" y="16774"/>
                  <a:pt x="16465" y="10834"/>
                </a:cubicBezTo>
                <a:cubicBezTo>
                  <a:pt x="16465" y="4894"/>
                  <a:pt x="13301" y="72"/>
                  <a:pt x="9391" y="72"/>
                </a:cubicBezTo>
                <a:close/>
                <a:moveTo>
                  <a:pt x="763" y="1566"/>
                </a:moveTo>
                <a:cubicBezTo>
                  <a:pt x="730" y="1566"/>
                  <a:pt x="709" y="1599"/>
                  <a:pt x="709" y="1648"/>
                </a:cubicBezTo>
                <a:lnTo>
                  <a:pt x="633" y="5173"/>
                </a:lnTo>
                <a:cubicBezTo>
                  <a:pt x="633" y="5222"/>
                  <a:pt x="606" y="5255"/>
                  <a:pt x="579" y="5255"/>
                </a:cubicBezTo>
                <a:lnTo>
                  <a:pt x="476" y="5255"/>
                </a:lnTo>
                <a:cubicBezTo>
                  <a:pt x="443" y="5255"/>
                  <a:pt x="422" y="5214"/>
                  <a:pt x="422" y="5173"/>
                </a:cubicBezTo>
                <a:lnTo>
                  <a:pt x="449" y="1656"/>
                </a:lnTo>
                <a:cubicBezTo>
                  <a:pt x="449" y="1607"/>
                  <a:pt x="422" y="1574"/>
                  <a:pt x="395" y="1574"/>
                </a:cubicBezTo>
                <a:lnTo>
                  <a:pt x="304" y="1574"/>
                </a:lnTo>
                <a:cubicBezTo>
                  <a:pt x="277" y="1574"/>
                  <a:pt x="250" y="1607"/>
                  <a:pt x="250" y="1648"/>
                </a:cubicBezTo>
                <a:lnTo>
                  <a:pt x="0" y="6791"/>
                </a:lnTo>
                <a:cubicBezTo>
                  <a:pt x="0" y="7053"/>
                  <a:pt x="65" y="7308"/>
                  <a:pt x="189" y="7489"/>
                </a:cubicBezTo>
                <a:lnTo>
                  <a:pt x="454" y="7892"/>
                </a:lnTo>
                <a:cubicBezTo>
                  <a:pt x="654" y="8196"/>
                  <a:pt x="761" y="8607"/>
                  <a:pt x="756" y="9034"/>
                </a:cubicBezTo>
                <a:lnTo>
                  <a:pt x="574" y="20610"/>
                </a:lnTo>
                <a:cubicBezTo>
                  <a:pt x="568" y="20873"/>
                  <a:pt x="720" y="21085"/>
                  <a:pt x="898" y="21085"/>
                </a:cubicBezTo>
                <a:lnTo>
                  <a:pt x="1168" y="21085"/>
                </a:lnTo>
                <a:cubicBezTo>
                  <a:pt x="1351" y="21085"/>
                  <a:pt x="1497" y="20873"/>
                  <a:pt x="1492" y="20610"/>
                </a:cubicBezTo>
                <a:lnTo>
                  <a:pt x="1318" y="9042"/>
                </a:lnTo>
                <a:cubicBezTo>
                  <a:pt x="1313" y="8615"/>
                  <a:pt x="1420" y="8195"/>
                  <a:pt x="1620" y="7900"/>
                </a:cubicBezTo>
                <a:lnTo>
                  <a:pt x="1885" y="7497"/>
                </a:lnTo>
                <a:cubicBezTo>
                  <a:pt x="2009" y="7308"/>
                  <a:pt x="2074" y="7061"/>
                  <a:pt x="2074" y="6798"/>
                </a:cubicBezTo>
                <a:lnTo>
                  <a:pt x="1826" y="1648"/>
                </a:lnTo>
                <a:cubicBezTo>
                  <a:pt x="1826" y="1607"/>
                  <a:pt x="1799" y="1574"/>
                  <a:pt x="1772" y="1574"/>
                </a:cubicBezTo>
                <a:lnTo>
                  <a:pt x="1681" y="1574"/>
                </a:lnTo>
                <a:cubicBezTo>
                  <a:pt x="1648" y="1574"/>
                  <a:pt x="1627" y="1615"/>
                  <a:pt x="1627" y="1656"/>
                </a:cubicBezTo>
                <a:lnTo>
                  <a:pt x="1654" y="5173"/>
                </a:lnTo>
                <a:cubicBezTo>
                  <a:pt x="1654" y="5222"/>
                  <a:pt x="1627" y="5255"/>
                  <a:pt x="1600" y="5255"/>
                </a:cubicBezTo>
                <a:lnTo>
                  <a:pt x="1502" y="5255"/>
                </a:lnTo>
                <a:cubicBezTo>
                  <a:pt x="1469" y="5255"/>
                  <a:pt x="1448" y="5222"/>
                  <a:pt x="1448" y="5173"/>
                </a:cubicBezTo>
                <a:lnTo>
                  <a:pt x="1372" y="1648"/>
                </a:lnTo>
                <a:cubicBezTo>
                  <a:pt x="1372" y="1599"/>
                  <a:pt x="1345" y="1566"/>
                  <a:pt x="1318" y="1566"/>
                </a:cubicBezTo>
                <a:lnTo>
                  <a:pt x="1232" y="1566"/>
                </a:lnTo>
                <a:cubicBezTo>
                  <a:pt x="1199" y="1566"/>
                  <a:pt x="1178" y="1599"/>
                  <a:pt x="1178" y="1648"/>
                </a:cubicBezTo>
                <a:lnTo>
                  <a:pt x="1141" y="5173"/>
                </a:lnTo>
                <a:cubicBezTo>
                  <a:pt x="1141" y="5222"/>
                  <a:pt x="1114" y="5255"/>
                  <a:pt x="1087" y="5255"/>
                </a:cubicBezTo>
                <a:lnTo>
                  <a:pt x="989" y="5255"/>
                </a:lnTo>
                <a:cubicBezTo>
                  <a:pt x="956" y="5255"/>
                  <a:pt x="935" y="5222"/>
                  <a:pt x="935" y="5173"/>
                </a:cubicBezTo>
                <a:lnTo>
                  <a:pt x="898" y="1648"/>
                </a:lnTo>
                <a:cubicBezTo>
                  <a:pt x="898" y="1599"/>
                  <a:pt x="871" y="1566"/>
                  <a:pt x="844" y="1566"/>
                </a:cubicBezTo>
                <a:lnTo>
                  <a:pt x="763" y="1566"/>
                </a:lnTo>
                <a:close/>
                <a:moveTo>
                  <a:pt x="9391" y="2806"/>
                </a:moveTo>
                <a:cubicBezTo>
                  <a:pt x="12307" y="2806"/>
                  <a:pt x="14668" y="6406"/>
                  <a:pt x="14668" y="10834"/>
                </a:cubicBezTo>
                <a:cubicBezTo>
                  <a:pt x="14668" y="15262"/>
                  <a:pt x="12307" y="18859"/>
                  <a:pt x="9391" y="18859"/>
                </a:cubicBezTo>
                <a:cubicBezTo>
                  <a:pt x="6475" y="18859"/>
                  <a:pt x="4116" y="15262"/>
                  <a:pt x="4116" y="10834"/>
                </a:cubicBezTo>
                <a:cubicBezTo>
                  <a:pt x="4116" y="6406"/>
                  <a:pt x="6480" y="2806"/>
                  <a:pt x="9391" y="2806"/>
                </a:cubicBezTo>
                <a:close/>
                <a:moveTo>
                  <a:pt x="9391" y="3291"/>
                </a:moveTo>
                <a:cubicBezTo>
                  <a:pt x="6653" y="3291"/>
                  <a:pt x="4435" y="6669"/>
                  <a:pt x="4435" y="10834"/>
                </a:cubicBezTo>
                <a:cubicBezTo>
                  <a:pt x="4435" y="14999"/>
                  <a:pt x="6653" y="18374"/>
                  <a:pt x="9391" y="18374"/>
                </a:cubicBezTo>
                <a:cubicBezTo>
                  <a:pt x="12129" y="18374"/>
                  <a:pt x="14349" y="14999"/>
                  <a:pt x="14349" y="10834"/>
                </a:cubicBezTo>
                <a:cubicBezTo>
                  <a:pt x="14349" y="6669"/>
                  <a:pt x="12129" y="3291"/>
                  <a:pt x="9391" y="3291"/>
                </a:cubicBezTo>
                <a:close/>
                <a:moveTo>
                  <a:pt x="20365" y="4483"/>
                </a:moveTo>
                <a:cubicBezTo>
                  <a:pt x="19641" y="4483"/>
                  <a:pt x="19128" y="5583"/>
                  <a:pt x="19128" y="6947"/>
                </a:cubicBezTo>
                <a:cubicBezTo>
                  <a:pt x="19128" y="7892"/>
                  <a:pt x="19338" y="9049"/>
                  <a:pt x="19754" y="9674"/>
                </a:cubicBezTo>
                <a:cubicBezTo>
                  <a:pt x="19975" y="10002"/>
                  <a:pt x="20061" y="10447"/>
                  <a:pt x="20056" y="10924"/>
                </a:cubicBezTo>
                <a:lnTo>
                  <a:pt x="19933" y="20626"/>
                </a:lnTo>
                <a:cubicBezTo>
                  <a:pt x="19927" y="20888"/>
                  <a:pt x="20067" y="21103"/>
                  <a:pt x="20240" y="21103"/>
                </a:cubicBezTo>
                <a:lnTo>
                  <a:pt x="20493" y="21103"/>
                </a:lnTo>
                <a:cubicBezTo>
                  <a:pt x="20666" y="21103"/>
                  <a:pt x="20802" y="20888"/>
                  <a:pt x="20802" y="20626"/>
                </a:cubicBezTo>
                <a:lnTo>
                  <a:pt x="20672" y="10916"/>
                </a:lnTo>
                <a:cubicBezTo>
                  <a:pt x="20666" y="10448"/>
                  <a:pt x="20753" y="9994"/>
                  <a:pt x="20974" y="9666"/>
                </a:cubicBezTo>
                <a:cubicBezTo>
                  <a:pt x="21390" y="9050"/>
                  <a:pt x="21600" y="7884"/>
                  <a:pt x="21600" y="6947"/>
                </a:cubicBezTo>
                <a:cubicBezTo>
                  <a:pt x="21600" y="5592"/>
                  <a:pt x="21088" y="4483"/>
                  <a:pt x="20365" y="4483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Португальская кухня — средиземноморская. В ее основу входят вино, хлеб и оливковое масло. Этими продуктами португальцы гордятся, и в любом супермаркете и по любым ценам они будут самого высокого качества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b="1" sz="350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Португальская кухня — средиземноморская. В ее основу входят вино, хлеб и оливковое масло. Этими продуктами португальцы гордятся, и в любом супермаркете и по любым ценам они будут самого высокого качества.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b="1" sz="350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На кухню в разные времена повлияли другие страны. Например, в знаменитую эпоху географических открытий в нее вошли помидоры и картофель. Кроме того, португальцы любят индийские специи.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839D9C65-D562-434F-AB62-553C7D35EBFD-L0-001.jpeg" descr="839D9C65-D562-434F-AB62-553C7D35EBFD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25770" y="1457609"/>
            <a:ext cx="5435601" cy="6934201"/>
          </a:xfrm>
          <a:prstGeom prst="rect">
            <a:avLst/>
          </a:prstGeom>
        </p:spPr>
      </p:pic>
      <p:sp>
        <p:nvSpPr>
          <p:cNvPr id="132" name="Бакаляу-высушенная треска"/>
          <p:cNvSpPr txBox="1"/>
          <p:nvPr>
            <p:ph type="title"/>
          </p:nvPr>
        </p:nvSpPr>
        <p:spPr>
          <a:xfrm>
            <a:off x="635000" y="2994857"/>
            <a:ext cx="5715000" cy="3763886"/>
          </a:xfrm>
          <a:prstGeom prst="rect">
            <a:avLst/>
          </a:prstGeom>
        </p:spPr>
        <p:txBody>
          <a:bodyPr/>
          <a:lstStyle/>
          <a:p>
            <a:pPr/>
            <a:r>
              <a:t>Бакаляу-высушенная треска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традиция именно так консервировать рыбу идет из давних времен, когда рыбаки засаливали улов, чтобы довезти до континента съедобным. Перед приготовлением рыбу приходится на сутки замачивать в воде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b="1" sz="340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традиция именно так консервировать рыбу идет из давних времен, когда рыбаки засаливали улов, чтобы довезти до континента съедобным. Перед приготовлением рыбу приходится на сутки замачивать в воде.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b="1" sz="340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7CD738CC-1F03-4B36-8704-DD007A345352-L0-001.jpeg" descr="7CD738CC-1F03-4B36-8704-DD007A345352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25770" y="1457609"/>
            <a:ext cx="5435601" cy="6934201"/>
          </a:xfrm>
          <a:prstGeom prst="rect">
            <a:avLst/>
          </a:prstGeom>
        </p:spPr>
      </p:pic>
      <p:sp>
        <p:nvSpPr>
          <p:cNvPr id="137" name="Говяжьи потроха Трипа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Говяжьи потроха Трипаш</a:t>
            </a:r>
          </a:p>
        </p:txBody>
      </p:sp>
      <p:sp>
        <p:nvSpPr>
          <p:cNvPr id="138" name="С блюдом связана целая история. В XIV веке жители Порту отказывали себе во всем, чтобы снарядить и обеспечить воинов-мореплавателей, отправляющихся в Африку. Все мясо отдавали им, а себе оставляли лишь потроха, из которых готовили подобие рагу. Блюдо со временем полюбилось горожанам. С тех пор даже местное население называют «трепейруш», то есть «любители требухи». Кстати, жители Порту на это не обижаются, а наоборот гордятся этой историей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201168">
              <a:buClr>
                <a:srgbClr val="9A7865"/>
              </a:buClr>
              <a:defRPr b="1" sz="1848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 блюдом связана целая история. В XIV веке жители Порту отказывали себе во всем, чтобы снарядить и обеспечить воинов-мореплавателей, отправляющихся в Африку. Все мясо отдавали им, а себе оставляли лишь потроха, из которых готовили подобие рагу. Блюдо со временем полюбилось горожанам. С тех пор даже местное население называют «трепейруш», то есть «любители требухи». Кстати, жители </a:t>
            </a:r>
            <a:r>
              <a:rPr u="sng">
                <a:hlinkClick r:id="rId3" invalidUrl="" action="" tgtFrame="" tooltip="" history="1" highlightClick="0" endSnd="0"/>
              </a:rPr>
              <a:t>Порту</a:t>
            </a:r>
            <a:r>
              <a:t> на это не обижаются, а наоборот гордятся этой историей.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6E8BD181-E4A4-4509-A26F-4E18B2367F7E-L0-001.jpeg" descr="6E8BD181-E4A4-4509-A26F-4E18B2367F7E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870200" y="723900"/>
            <a:ext cx="7277100" cy="5346700"/>
          </a:xfrm>
          <a:prstGeom prst="rect">
            <a:avLst/>
          </a:prstGeom>
        </p:spPr>
      </p:pic>
      <p:sp>
        <p:nvSpPr>
          <p:cNvPr id="141" name="Национальная кухня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Национальная кухня</a:t>
            </a:r>
          </a:p>
        </p:txBody>
      </p:sp>
      <p:sp>
        <p:nvSpPr>
          <p:cNvPr id="142" name="Дании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9A7865"/>
              </a:buClr>
              <a:defRPr sz="7100">
                <a:solidFill>
                  <a:srgbClr val="85604A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Дании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F0EEE160-5CE1-42B2-986D-02CEAE8A9553-L0-001.jpeg" descr="F0EEE160-5CE1-42B2-986D-02CEAE8A9553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848599" y="4999935"/>
            <a:ext cx="4483101" cy="4089401"/>
          </a:xfrm>
          <a:prstGeom prst="rect">
            <a:avLst/>
          </a:prstGeom>
        </p:spPr>
      </p:pic>
      <p:pic>
        <p:nvPicPr>
          <p:cNvPr id="145" name="6E8BD181-E4A4-4509-A26F-4E18B2367F7E-L0-001.jpeg" descr="6E8BD181-E4A4-4509-A26F-4E18B2367F7E-L0-001.jpe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848600" y="651565"/>
            <a:ext cx="4483101" cy="4102101"/>
          </a:xfrm>
          <a:prstGeom prst="rect">
            <a:avLst/>
          </a:prstGeom>
        </p:spPr>
      </p:pic>
      <p:pic>
        <p:nvPicPr>
          <p:cNvPr id="146" name="D3C39FE9-B7BD-4B23-A182-DBC803045090-L0-001.jpeg" descr="D3C39FE9-B7BD-4B23-A182-DBC803045090-L0-001.jpeg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22300" y="657176"/>
            <a:ext cx="7010400" cy="84455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