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6" r:id="rId3"/>
    <p:sldId id="279" r:id="rId4"/>
    <p:sldId id="280" r:id="rId5"/>
    <p:sldId id="281" r:id="rId6"/>
    <p:sldId id="282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16DE95D-A52E-4103-853A-2A9A5F3A268F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ECAADA-3C57-4870-9B51-46C493587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E95D-A52E-4103-853A-2A9A5F3A268F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ADA-3C57-4870-9B51-46C493587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E95D-A52E-4103-853A-2A9A5F3A268F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ADA-3C57-4870-9B51-46C493587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16DE95D-A52E-4103-853A-2A9A5F3A268F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ECAADA-3C57-4870-9B51-46C4935876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16DE95D-A52E-4103-853A-2A9A5F3A268F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ECAADA-3C57-4870-9B51-46C493587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E95D-A52E-4103-853A-2A9A5F3A268F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ADA-3C57-4870-9B51-46C4935876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E95D-A52E-4103-853A-2A9A5F3A268F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ADA-3C57-4870-9B51-46C4935876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6DE95D-A52E-4103-853A-2A9A5F3A268F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ECAADA-3C57-4870-9B51-46C4935876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E95D-A52E-4103-853A-2A9A5F3A268F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AADA-3C57-4870-9B51-46C493587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16DE95D-A52E-4103-853A-2A9A5F3A268F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ECAADA-3C57-4870-9B51-46C4935876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6DE95D-A52E-4103-853A-2A9A5F3A268F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ECAADA-3C57-4870-9B51-46C4935876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6DE95D-A52E-4103-853A-2A9A5F3A268F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ECAADA-3C57-4870-9B51-46C493587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26560" cy="161161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БЛЮДА ИЗ ТВОРОГА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C:\Users\Админ\Desktop\загруженное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590307" cy="23073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8973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Вареники ленивые.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28670"/>
            <a:ext cx="5572132" cy="5713306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Отличаются вареники ленивые от вареников с творогом тем, что приготавливаются без теста.             </a:t>
            </a:r>
            <a:r>
              <a:rPr lang="ru-RU" sz="7200" b="1" dirty="0" smtClean="0"/>
              <a:t>Протертый творог соединяют с сырыми яйцами, сахаром, солью, пшеничной мукой и тщательно перемешивают до образования однородной массы.</a:t>
            </a:r>
          </a:p>
          <a:p>
            <a:r>
              <a:rPr lang="ru-RU" sz="7200" b="1" dirty="0" smtClean="0"/>
              <a:t>Массу толщиной 1 см выкладывают на посыпанную мукой поверхность стола и нарезают полосками шириной 2–2,5 см, которые нарезают прямоугольниками или ромбиками. Если массу формуют в виде валика (1,5 см в диаметре), то нарезают поперек на кружочки.                Хранят до варки так же, как вареники с творогом.                                                 Варят при слабом кипении в подсоленной воде 4–5 мин. Вынимают и отпускают так же, как вареники с творогом.</a:t>
            </a:r>
          </a:p>
          <a:p>
            <a:r>
              <a:rPr lang="ru-RU" sz="7200" b="1" dirty="0" smtClean="0"/>
              <a:t>При приготовлении вареников в большом количестве не следует класть сахар в массу, так как от этого она становится более жидкой. В этом случае сахаром посыпают готовые вареники при отпуске.</a:t>
            </a:r>
          </a:p>
          <a:p>
            <a:endParaRPr lang="ru-RU" dirty="0"/>
          </a:p>
        </p:txBody>
      </p:sp>
      <p:pic>
        <p:nvPicPr>
          <p:cNvPr id="9218" name="Picture 2" descr="C:\Users\Я\Desktop\творог\img_14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500174"/>
            <a:ext cx="2964657" cy="1976438"/>
          </a:xfrm>
          <a:prstGeom prst="rect">
            <a:avLst/>
          </a:prstGeom>
          <a:noFill/>
        </p:spPr>
      </p:pic>
      <p:pic>
        <p:nvPicPr>
          <p:cNvPr id="9219" name="Picture 3" descr="C:\Users\Я\Desktop\творог\lenvareni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714752"/>
            <a:ext cx="3207094" cy="24082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507288" cy="6624736"/>
          </a:xfrm>
        </p:spPr>
        <p:txBody>
          <a:bodyPr/>
          <a:lstStyle/>
          <a:p>
            <a:pPr marL="0" marR="36576" lvl="0" indent="0" algn="ctr">
              <a:spcBef>
                <a:spcPts val="0"/>
              </a:spcBef>
              <a:buClr>
                <a:srgbClr val="7FD13B"/>
              </a:buClr>
              <a:buNone/>
            </a:pPr>
            <a:endParaRPr lang="ru-RU" sz="3200" dirty="0">
              <a:ln>
                <a:solidFill>
                  <a:srgbClr val="4E5B6F"/>
                </a:solidFill>
              </a:ln>
              <a:solidFill>
                <a:prstClr val="white">
                  <a:tint val="75000"/>
                </a:prstClr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34400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16632"/>
            <a:ext cx="8686800" cy="6338176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/>
                <a:ea typeface="Times New Roman"/>
              </a:rPr>
              <a:t>Выпускается творог жирный с содержанием жира </a:t>
            </a:r>
            <a:r>
              <a:rPr lang="ru-RU" sz="4000" dirty="0">
                <a:solidFill>
                  <a:srgbClr val="FF0000"/>
                </a:solidFill>
                <a:latin typeface="Times New Roman"/>
                <a:ea typeface="Times New Roman"/>
              </a:rPr>
              <a:t>до 20%, </a:t>
            </a:r>
            <a:r>
              <a:rPr lang="ru-RU" sz="4000" dirty="0">
                <a:latin typeface="Times New Roman"/>
                <a:ea typeface="Times New Roman"/>
              </a:rPr>
              <a:t>полужирный, содержащий </a:t>
            </a:r>
            <a:r>
              <a:rPr lang="ru-RU" sz="4000" dirty="0">
                <a:solidFill>
                  <a:srgbClr val="FF0000"/>
                </a:solidFill>
                <a:latin typeface="Times New Roman"/>
                <a:ea typeface="Times New Roman"/>
              </a:rPr>
              <a:t>9–10%</a:t>
            </a:r>
            <a:r>
              <a:rPr lang="ru-RU" sz="4000" dirty="0">
                <a:latin typeface="Times New Roman"/>
                <a:ea typeface="Times New Roman"/>
              </a:rPr>
              <a:t> </a:t>
            </a:r>
            <a:r>
              <a:rPr lang="ru-RU" sz="4000" dirty="0" smtClean="0">
                <a:latin typeface="Times New Roman"/>
                <a:ea typeface="Times New Roman"/>
              </a:rPr>
              <a:t>жира</a:t>
            </a:r>
            <a:r>
              <a:rPr lang="ru-RU" sz="4000" dirty="0">
                <a:latin typeface="Times New Roman"/>
                <a:ea typeface="Times New Roman"/>
              </a:rPr>
              <a:t>, и обез­жиренный</a:t>
            </a:r>
            <a:r>
              <a:rPr lang="ru-RU" sz="4000" dirty="0" smtClean="0">
                <a:latin typeface="Times New Roman"/>
                <a:ea typeface="Times New Roman"/>
              </a:rPr>
              <a:t>.</a:t>
            </a:r>
          </a:p>
          <a:p>
            <a:pPr marL="64008" indent="0" algn="ctr">
              <a:buNone/>
            </a:pPr>
            <a:r>
              <a:rPr lang="ru-RU" sz="4000" dirty="0" smtClean="0">
                <a:latin typeface="Times New Roman"/>
                <a:ea typeface="Times New Roman"/>
              </a:rPr>
              <a:t> 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" y="2852936"/>
            <a:ext cx="4685783" cy="390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9919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9036496" cy="6741368"/>
          </a:xfrm>
        </p:spPr>
        <p:txBody>
          <a:bodyPr/>
          <a:lstStyle/>
          <a:p>
            <a:r>
              <a:rPr lang="ru-RU" dirty="0"/>
              <a:t>Жирный творог обычно используется для подачи в натуральном виде или для приготовления творожной массы. </a:t>
            </a:r>
            <a:endParaRPr lang="ru-RU" dirty="0" smtClean="0"/>
          </a:p>
          <a:p>
            <a:r>
              <a:rPr lang="ru-RU" dirty="0" smtClean="0"/>
              <a:t>Из </a:t>
            </a:r>
            <a:r>
              <a:rPr lang="ru-RU" dirty="0"/>
              <a:t>нежирного творога приготавливают сырники, запеканки, пудинг, вареники, творожные фарши. В блюда из творога можно добавить сливочное масло.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429000"/>
            <a:ext cx="3020194" cy="282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57020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579296" cy="6338176"/>
          </a:xfrm>
        </p:spPr>
        <p:txBody>
          <a:bodyPr/>
          <a:lstStyle/>
          <a:p>
            <a:r>
              <a:rPr lang="ru-RU" dirty="0"/>
              <a:t>Перед приготовлением блюд творог просматривают, протирают через сито (в небольшом количестве) или пропускают через протирочную машину. </a:t>
            </a:r>
            <a:endParaRPr lang="ru-RU" dirty="0" smtClean="0"/>
          </a:p>
          <a:p>
            <a:r>
              <a:rPr lang="ru-RU" dirty="0" smtClean="0"/>
              <a:t>Потери </a:t>
            </a:r>
            <a:r>
              <a:rPr lang="ru-RU" dirty="0"/>
              <a:t>составляют 2% его </a:t>
            </a:r>
            <a:r>
              <a:rPr lang="ru-RU" dirty="0" smtClean="0"/>
              <a:t>массы.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02" y="2285992"/>
            <a:ext cx="5472608" cy="35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08337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16632"/>
            <a:ext cx="8686800" cy="6338176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Если творог содержит много влаги, то его завертывают в чистую плотную ткань и отжимают под прессом. Для улучшения аромата в творог можно </a:t>
            </a:r>
            <a:r>
              <a:rPr lang="ru-RU" sz="3200" dirty="0" smtClean="0"/>
              <a:t>добавить </a:t>
            </a:r>
            <a:r>
              <a:rPr lang="ru-RU" sz="3200" dirty="0"/>
              <a:t>тертую цедру, ванилин. </a:t>
            </a:r>
            <a:endParaRPr lang="ru-RU" sz="3200" dirty="0" smtClean="0"/>
          </a:p>
          <a:p>
            <a:pPr algn="ctr"/>
            <a:r>
              <a:rPr lang="ru-RU" sz="3200" dirty="0" smtClean="0"/>
              <a:t>Все </a:t>
            </a:r>
            <a:r>
              <a:rPr lang="ru-RU" sz="3200" dirty="0"/>
              <a:t>творожные блюда делят на холодные и </a:t>
            </a:r>
            <a:r>
              <a:rPr lang="ru-RU" sz="3200" dirty="0" smtClean="0"/>
              <a:t>горячие</a:t>
            </a:r>
            <a:r>
              <a:rPr lang="ru-RU" sz="3200" dirty="0"/>
              <a:t>. </a:t>
            </a:r>
            <a:endParaRPr lang="ru-RU" sz="3200" dirty="0" smtClean="0"/>
          </a:p>
          <a:p>
            <a:pPr algn="ctr"/>
            <a:r>
              <a:rPr lang="ru-RU" sz="3200" dirty="0" smtClean="0"/>
              <a:t>Для </a:t>
            </a:r>
            <a:r>
              <a:rPr lang="ru-RU" sz="3200" dirty="0"/>
              <a:t>приготовления холодных блюд можно использовать только творог </a:t>
            </a:r>
            <a:r>
              <a:rPr lang="ru-RU" sz="3200" dirty="0" smtClean="0"/>
              <a:t>из пастеризованного </a:t>
            </a:r>
            <a:r>
              <a:rPr lang="ru-RU" sz="3200" dirty="0"/>
              <a:t>молока.</a:t>
            </a:r>
          </a:p>
          <a:p>
            <a:pPr marL="64008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221464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147248" cy="596584"/>
          </a:xfrm>
        </p:spPr>
        <p:txBody>
          <a:bodyPr/>
          <a:lstStyle/>
          <a:p>
            <a:r>
              <a:rPr lang="ru-RU" b="1" dirty="0" smtClean="0"/>
              <a:t> Горячие блюда из творога.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285860"/>
            <a:ext cx="4461646" cy="49292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2"/>
                </a:solidFill>
              </a:rPr>
              <a:t>Отварные блюда.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/>
              <a:t>К отварным творожным блюдам относят вареники и пудинги паровые. Для приготовления горячих блюд в творог добавляют поваренную соль в количестве 10 г на 1 кг творога.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Вареники – </a:t>
            </a:r>
            <a:r>
              <a:rPr lang="ru-RU" b="1" dirty="0" smtClean="0"/>
              <a:t>это блюдо, пришедшее из украинской национальной кухни и завоевавшее большую популярность. По форме они такие же, как пельмени, но крупнее по размеру. Вареники приготавливают с картофелем, капустой, фасолью, вишнями (и другими ягодами), яблоками, но чаще всего с творогом.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Я\Desktop\творог\3834337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43116"/>
            <a:ext cx="3857652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6" cy="6412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Вареники с творогом.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1268760"/>
            <a:ext cx="7758138" cy="518604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Приготовление вареников состоит из следующих процессов: приготовления теста, подготовки фарша, формовки вареников, выдерживания полуфабрикатов на холоде и варки.</a:t>
            </a:r>
          </a:p>
          <a:p>
            <a:r>
              <a:rPr lang="ru-RU" b="1" i="1" dirty="0" smtClean="0"/>
              <a:t>Тесто</a:t>
            </a:r>
            <a:r>
              <a:rPr lang="ru-RU" b="1" dirty="0" smtClean="0"/>
              <a:t> для вареников: Молоко или воду соединяют с яйцами, растворяют в ней, помешивая, соль и сахар и вводят в подготовленную просеянную муку, высыпанную горкой на стол или в широкую посуду. Начиная с середины, постепенно замешивают тесто для полного соединения жидкости с мукой, а затем до образования плотного упругого комка (1–1,5% муки оставляют для посыпки стола при разделке). Готовое тесто оставляют на 40 мин для созревания и приобретения большей эластичности.</a:t>
            </a:r>
          </a:p>
          <a:p>
            <a:r>
              <a:rPr lang="ru-RU" b="1" i="1" dirty="0" smtClean="0"/>
              <a:t>Для фарша</a:t>
            </a:r>
            <a:r>
              <a:rPr lang="ru-RU" b="1" dirty="0" smtClean="0"/>
              <a:t> творог протирают, добавляют сырые яйца, сахар, соль и хорошо перемешивают. Фарш разделывают в виде небольших шариков.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00298" y="332656"/>
            <a:ext cx="6248166" cy="6311054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Тесто раскатывают толщиной 1,5–2 мм в виде полоски шириной 40–50 мм, смазывают сырыми яйцами или </a:t>
            </a:r>
            <a:r>
              <a:rPr lang="ru-RU" sz="1400" b="1" dirty="0" err="1" smtClean="0"/>
              <a:t>льезоном</a:t>
            </a:r>
            <a:r>
              <a:rPr lang="ru-RU" sz="1400" b="1" dirty="0" smtClean="0"/>
              <a:t>. Отступив 3–4 см от края, на тесто кладут шарики фарша (в 4 см друг от друга).</a:t>
            </a:r>
          </a:p>
          <a:p>
            <a:r>
              <a:rPr lang="ru-RU" sz="1400" b="1" dirty="0" smtClean="0"/>
              <a:t>Приподняв край смазанной полосы теста, накрывают им фарш, вокруг каждого шарика верхний слой теста прижимают к нижнему и вырезают вареники металлической выемкой. Обрезки теста соединяют и вторично раскатывают. Раскатанное тесто можно нарезать небольшими кусочками и из них с помощью круглой выемки сразу нарезать кружочки. На них кладут фарш, закрывают и защипывают края. Для разделки вареников используют стол с деревянной поверхностью или широкую доску.</a:t>
            </a:r>
          </a:p>
          <a:p>
            <a:r>
              <a:rPr lang="ru-RU" sz="1400" b="1" dirty="0" smtClean="0"/>
              <a:t>Приготовленные полуфабрикаты хранят до варки на деревянных лотках, посыпанных мукой, в холодильнике при температуре от –6 до О °С. При плюсовой температуре вареники не должны находиться более 20 мин.</a:t>
            </a:r>
          </a:p>
          <a:p>
            <a:r>
              <a:rPr lang="ru-RU" sz="1400" b="1" dirty="0" smtClean="0"/>
              <a:t>Вареники варят в широкой и низкой посуде, закладывают их в кипящую подсоленную воду (на 1 кг 4 л воды) небольшими порциями. Время варки с момента закипания воды после опускания вареников 5–8 мин. Варят при слабом кипении. Готовые, всплывшие наверх вареники вынимают шумовкой, кладут в посуду с растопленным сливочным маслом и слегка встряхивают. Отпускают вареники в подогретой посуде, поливают растопленным сливочным маслом. Сметану можно подать отдельно.</a:t>
            </a:r>
          </a:p>
          <a:p>
            <a:endParaRPr lang="ru-RU" sz="1400" dirty="0"/>
          </a:p>
        </p:txBody>
      </p:sp>
      <p:pic>
        <p:nvPicPr>
          <p:cNvPr id="8194" name="Picture 2" descr="C:\Users\Я\Desktop\творог\325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96"/>
            <a:ext cx="2536029" cy="3381372"/>
          </a:xfrm>
          <a:prstGeom prst="rect">
            <a:avLst/>
          </a:prstGeom>
          <a:noFill/>
        </p:spPr>
      </p:pic>
      <p:pic>
        <p:nvPicPr>
          <p:cNvPr id="8195" name="Picture 3" descr="C:\Users\Я\Desktop\творог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2643174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832</TotalTime>
  <Words>724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Century Schoolbook</vt:lpstr>
      <vt:lpstr>Times New Roman</vt:lpstr>
      <vt:lpstr>Wingdings</vt:lpstr>
      <vt:lpstr>Wingdings 2</vt:lpstr>
      <vt:lpstr>Эркер</vt:lpstr>
      <vt:lpstr>БЛЮДА ИЗ ТВОРОГА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Горячие блюда из творога.</vt:lpstr>
      <vt:lpstr>Вареники с творогом. </vt:lpstr>
      <vt:lpstr>Презентация PowerPoint</vt:lpstr>
      <vt:lpstr>        Вареники ленивые.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Лёлька</dc:creator>
  <cp:lastModifiedBy>1</cp:lastModifiedBy>
  <cp:revision>40</cp:revision>
  <dcterms:created xsi:type="dcterms:W3CDTF">2012-11-23T04:33:42Z</dcterms:created>
  <dcterms:modified xsi:type="dcterms:W3CDTF">2022-12-28T08:27:33Z</dcterms:modified>
</cp:coreProperties>
</file>