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3" r:id="rId5"/>
    <p:sldId id="271" r:id="rId6"/>
    <p:sldId id="272" r:id="rId7"/>
    <p:sldId id="268" r:id="rId8"/>
    <p:sldId id="262" r:id="rId9"/>
    <p:sldId id="260" r:id="rId10"/>
    <p:sldId id="261" r:id="rId11"/>
    <p:sldId id="264" r:id="rId12"/>
    <p:sldId id="265" r:id="rId13"/>
    <p:sldId id="266" r:id="rId14"/>
    <p:sldId id="267" r:id="rId15"/>
    <p:sldId id="281" r:id="rId16"/>
    <p:sldId id="283" r:id="rId17"/>
    <p:sldId id="282" r:id="rId18"/>
    <p:sldId id="275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3" r:id="rId27"/>
    <p:sldId id="294" r:id="rId28"/>
    <p:sldId id="295" r:id="rId29"/>
    <p:sldId id="298" r:id="rId30"/>
    <p:sldId id="303" r:id="rId31"/>
    <p:sldId id="296" r:id="rId32"/>
    <p:sldId id="297" r:id="rId33"/>
    <p:sldId id="299" r:id="rId34"/>
    <p:sldId id="301" r:id="rId35"/>
    <p:sldId id="300" r:id="rId36"/>
    <p:sldId id="302" r:id="rId37"/>
    <p:sldId id="292" r:id="rId38"/>
    <p:sldId id="27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F1574-C83F-42D2-911A-DE88300E090A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E39BB2-A7F2-4DF0-8230-694C83385052}">
      <dgm:prSet phldrT="[Текст]"/>
      <dgm:spPr/>
      <dgm:t>
        <a:bodyPr/>
        <a:lstStyle/>
        <a:p>
          <a:r>
            <a:rPr lang="ru-RU" b="1" dirty="0" smtClean="0"/>
            <a:t>Бутерброды</a:t>
          </a:r>
          <a:endParaRPr lang="ru-RU" b="1" dirty="0"/>
        </a:p>
      </dgm:t>
    </dgm:pt>
    <dgm:pt modelId="{9942E1B4-5F7A-4D8F-AE34-D80E2BA55873}" type="parTrans" cxnId="{D99F9608-507D-4DCC-A496-A0E27A117D51}">
      <dgm:prSet/>
      <dgm:spPr/>
      <dgm:t>
        <a:bodyPr/>
        <a:lstStyle/>
        <a:p>
          <a:endParaRPr lang="ru-RU"/>
        </a:p>
      </dgm:t>
    </dgm:pt>
    <dgm:pt modelId="{C5B78254-6D5D-41E6-B44D-0EF3B5DDA34B}" type="sibTrans" cxnId="{D99F9608-507D-4DCC-A496-A0E27A117D51}">
      <dgm:prSet/>
      <dgm:spPr/>
      <dgm:t>
        <a:bodyPr/>
        <a:lstStyle/>
        <a:p>
          <a:endParaRPr lang="ru-RU"/>
        </a:p>
      </dgm:t>
    </dgm:pt>
    <dgm:pt modelId="{E0486E48-4DE7-4BF7-95CA-25C1458BAA02}">
      <dgm:prSet phldrT="[Текст]"/>
      <dgm:spPr/>
      <dgm:t>
        <a:bodyPr/>
        <a:lstStyle/>
        <a:p>
          <a:r>
            <a:rPr lang="ru-RU" b="1" dirty="0" smtClean="0"/>
            <a:t>Блюда из овощей</a:t>
          </a:r>
          <a:endParaRPr lang="ru-RU" b="1" dirty="0"/>
        </a:p>
      </dgm:t>
    </dgm:pt>
    <dgm:pt modelId="{812871B9-4C5D-4FBE-82F7-3A507F2083D0}" type="parTrans" cxnId="{050506EA-E736-4F20-A157-82DE489752B9}">
      <dgm:prSet/>
      <dgm:spPr/>
      <dgm:t>
        <a:bodyPr/>
        <a:lstStyle/>
        <a:p>
          <a:endParaRPr lang="ru-RU"/>
        </a:p>
      </dgm:t>
    </dgm:pt>
    <dgm:pt modelId="{5E93E1E0-AF3A-48CB-9D28-36A69B2C1878}" type="sibTrans" cxnId="{050506EA-E736-4F20-A157-82DE489752B9}">
      <dgm:prSet/>
      <dgm:spPr/>
      <dgm:t>
        <a:bodyPr/>
        <a:lstStyle/>
        <a:p>
          <a:endParaRPr lang="ru-RU"/>
        </a:p>
      </dgm:t>
    </dgm:pt>
    <dgm:pt modelId="{BB28A0BC-5FC2-49AD-AAC2-BC398202C6D6}">
      <dgm:prSet phldrT="[Текст]"/>
      <dgm:spPr/>
      <dgm:t>
        <a:bodyPr/>
        <a:lstStyle/>
        <a:p>
          <a:r>
            <a:rPr lang="ru-RU" b="1" dirty="0" smtClean="0"/>
            <a:t>Блюда из мяса и мясопродуктов</a:t>
          </a:r>
          <a:endParaRPr lang="ru-RU" b="1" dirty="0"/>
        </a:p>
      </dgm:t>
    </dgm:pt>
    <dgm:pt modelId="{F19EE8EA-91EC-4D0E-B972-93C302DA5C2E}" type="parTrans" cxnId="{A104A8F5-7B6A-4C8D-84E6-62F9987C4753}">
      <dgm:prSet/>
      <dgm:spPr/>
      <dgm:t>
        <a:bodyPr/>
        <a:lstStyle/>
        <a:p>
          <a:endParaRPr lang="ru-RU"/>
        </a:p>
      </dgm:t>
    </dgm:pt>
    <dgm:pt modelId="{0ECAA94C-DF2D-4F19-94BC-698E1D708527}" type="sibTrans" cxnId="{A104A8F5-7B6A-4C8D-84E6-62F9987C4753}">
      <dgm:prSet/>
      <dgm:spPr/>
      <dgm:t>
        <a:bodyPr/>
        <a:lstStyle/>
        <a:p>
          <a:endParaRPr lang="ru-RU"/>
        </a:p>
      </dgm:t>
    </dgm:pt>
    <dgm:pt modelId="{A86B445D-E6E3-4AD7-B390-CB8F5DC9E656}">
      <dgm:prSet phldrT="[Текст]"/>
      <dgm:spPr/>
      <dgm:t>
        <a:bodyPr/>
        <a:lstStyle/>
        <a:p>
          <a:r>
            <a:rPr lang="ru-RU" b="1" dirty="0" smtClean="0"/>
            <a:t>Блюда из рыбы и продуктов моря</a:t>
          </a:r>
          <a:endParaRPr lang="ru-RU" b="1" dirty="0"/>
        </a:p>
      </dgm:t>
    </dgm:pt>
    <dgm:pt modelId="{B361594F-30CD-45EB-A933-E58973206DD0}" type="parTrans" cxnId="{EA6E3FE3-DEBC-4807-960B-AB6D36D39EF9}">
      <dgm:prSet/>
      <dgm:spPr/>
      <dgm:t>
        <a:bodyPr/>
        <a:lstStyle/>
        <a:p>
          <a:endParaRPr lang="ru-RU"/>
        </a:p>
      </dgm:t>
    </dgm:pt>
    <dgm:pt modelId="{F45BD8A4-74B5-4F5B-85E7-0422D38ABEE9}" type="sibTrans" cxnId="{EA6E3FE3-DEBC-4807-960B-AB6D36D39EF9}">
      <dgm:prSet/>
      <dgm:spPr/>
      <dgm:t>
        <a:bodyPr/>
        <a:lstStyle/>
        <a:p>
          <a:endParaRPr lang="ru-RU"/>
        </a:p>
      </dgm:t>
    </dgm:pt>
    <dgm:pt modelId="{B8EE9E8B-62E3-4FCE-B863-96C93519CD91}">
      <dgm:prSet phldrT="[Текст]"/>
      <dgm:spPr/>
      <dgm:t>
        <a:bodyPr/>
        <a:lstStyle/>
        <a:p>
          <a:r>
            <a:rPr lang="ru-RU" b="1" dirty="0" smtClean="0"/>
            <a:t>Салаты и винегреты</a:t>
          </a:r>
          <a:endParaRPr lang="ru-RU" b="1" dirty="0"/>
        </a:p>
      </dgm:t>
    </dgm:pt>
    <dgm:pt modelId="{E62C7AC6-A6FD-485B-B660-0C8E9B5E179D}" type="parTrans" cxnId="{F5E5CAA0-F559-4DBC-9CC2-004C91F8815C}">
      <dgm:prSet/>
      <dgm:spPr/>
      <dgm:t>
        <a:bodyPr/>
        <a:lstStyle/>
        <a:p>
          <a:endParaRPr lang="ru-RU"/>
        </a:p>
      </dgm:t>
    </dgm:pt>
    <dgm:pt modelId="{7A53C8F3-70C1-4C29-BD07-D4973B7B7D9A}" type="sibTrans" cxnId="{F5E5CAA0-F559-4DBC-9CC2-004C91F8815C}">
      <dgm:prSet/>
      <dgm:spPr/>
      <dgm:t>
        <a:bodyPr/>
        <a:lstStyle/>
        <a:p>
          <a:endParaRPr lang="ru-RU"/>
        </a:p>
      </dgm:t>
    </dgm:pt>
    <dgm:pt modelId="{DA4A0C91-89FC-43E8-B786-F717816B86FF}" type="pres">
      <dgm:prSet presAssocID="{9B0F1574-C83F-42D2-911A-DE88300E09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5E5DEF-167B-4827-8D0C-D4B5FE675772}" type="pres">
      <dgm:prSet presAssocID="{78E39BB2-A7F2-4DF0-8230-694C83385052}" presName="node" presStyleLbl="node1" presStyleIdx="0" presStyleCnt="5" custScaleX="137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3AB10-F2B0-4CB0-A392-9A4AFB5F4ECB}" type="pres">
      <dgm:prSet presAssocID="{78E39BB2-A7F2-4DF0-8230-694C83385052}" presName="spNode" presStyleCnt="0"/>
      <dgm:spPr/>
    </dgm:pt>
    <dgm:pt modelId="{2F1D74C4-13D7-425A-B17D-D61C48172F05}" type="pres">
      <dgm:prSet presAssocID="{C5B78254-6D5D-41E6-B44D-0EF3B5DDA34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513A0DC-BBCA-4B39-8C5F-60842ADFCD33}" type="pres">
      <dgm:prSet presAssocID="{E0486E48-4DE7-4BF7-95CA-25C1458BAA02}" presName="node" presStyleLbl="node1" presStyleIdx="1" presStyleCnt="5" custScaleX="151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2BDE1-E972-4234-ADCC-ED91413981B9}" type="pres">
      <dgm:prSet presAssocID="{E0486E48-4DE7-4BF7-95CA-25C1458BAA02}" presName="spNode" presStyleCnt="0"/>
      <dgm:spPr/>
    </dgm:pt>
    <dgm:pt modelId="{9B5DD617-1B86-4E32-A0B0-3951BE27C4C6}" type="pres">
      <dgm:prSet presAssocID="{5E93E1E0-AF3A-48CB-9D28-36A69B2C187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3610C77-4006-40C6-B56C-8CCB153368A0}" type="pres">
      <dgm:prSet presAssocID="{BB28A0BC-5FC2-49AD-AAC2-BC398202C6D6}" presName="node" presStyleLbl="node1" presStyleIdx="2" presStyleCnt="5" custScaleX="122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F37B2-6505-4E03-B862-8A5D9EED67B8}" type="pres">
      <dgm:prSet presAssocID="{BB28A0BC-5FC2-49AD-AAC2-BC398202C6D6}" presName="spNode" presStyleCnt="0"/>
      <dgm:spPr/>
    </dgm:pt>
    <dgm:pt modelId="{EC11580C-94FF-47DD-83EF-67D8CDD9363D}" type="pres">
      <dgm:prSet presAssocID="{0ECAA94C-DF2D-4F19-94BC-698E1D70852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215AE4E-C72E-4F98-AFAC-FE47CFDD5869}" type="pres">
      <dgm:prSet presAssocID="{A86B445D-E6E3-4AD7-B390-CB8F5DC9E656}" presName="node" presStyleLbl="node1" presStyleIdx="3" presStyleCnt="5" custScaleX="128752" custRadScaleRad="102769" custRadScaleInc="6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2684E-8A28-4D28-94B7-33192755E359}" type="pres">
      <dgm:prSet presAssocID="{A86B445D-E6E3-4AD7-B390-CB8F5DC9E656}" presName="spNode" presStyleCnt="0"/>
      <dgm:spPr/>
    </dgm:pt>
    <dgm:pt modelId="{DD965D1E-A962-4C15-BB25-DFDF32047113}" type="pres">
      <dgm:prSet presAssocID="{F45BD8A4-74B5-4F5B-85E7-0422D38ABEE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9839DA4-31DD-4441-9590-AA99C38D8F0A}" type="pres">
      <dgm:prSet presAssocID="{B8EE9E8B-62E3-4FCE-B863-96C93519CD91}" presName="node" presStyleLbl="node1" presStyleIdx="4" presStyleCnt="5" custScaleX="146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8EC36-AD79-4458-BBBE-1FF4E91F9709}" type="pres">
      <dgm:prSet presAssocID="{B8EE9E8B-62E3-4FCE-B863-96C93519CD91}" presName="spNode" presStyleCnt="0"/>
      <dgm:spPr/>
    </dgm:pt>
    <dgm:pt modelId="{A4505DF8-903C-46C5-94E4-16CA39040798}" type="pres">
      <dgm:prSet presAssocID="{7A53C8F3-70C1-4C29-BD07-D4973B7B7D9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32A7D3C-9745-4FD4-A740-F07D7B869311}" type="presOf" srcId="{E0486E48-4DE7-4BF7-95CA-25C1458BAA02}" destId="{F513A0DC-BBCA-4B39-8C5F-60842ADFCD33}" srcOrd="0" destOrd="0" presId="urn:microsoft.com/office/officeart/2005/8/layout/cycle6"/>
    <dgm:cxn modelId="{F5D7CA71-52B7-4ED1-AB59-6163B8BE7A13}" type="presOf" srcId="{C5B78254-6D5D-41E6-B44D-0EF3B5DDA34B}" destId="{2F1D74C4-13D7-425A-B17D-D61C48172F05}" srcOrd="0" destOrd="0" presId="urn:microsoft.com/office/officeart/2005/8/layout/cycle6"/>
    <dgm:cxn modelId="{E1FBAF67-F750-41B0-8582-DF0D1C1A1B1B}" type="presOf" srcId="{BB28A0BC-5FC2-49AD-AAC2-BC398202C6D6}" destId="{83610C77-4006-40C6-B56C-8CCB153368A0}" srcOrd="0" destOrd="0" presId="urn:microsoft.com/office/officeart/2005/8/layout/cycle6"/>
    <dgm:cxn modelId="{11357D9D-7F2F-4610-9E5F-3A72EF120318}" type="presOf" srcId="{7A53C8F3-70C1-4C29-BD07-D4973B7B7D9A}" destId="{A4505DF8-903C-46C5-94E4-16CA39040798}" srcOrd="0" destOrd="0" presId="urn:microsoft.com/office/officeart/2005/8/layout/cycle6"/>
    <dgm:cxn modelId="{66C9E22C-B45C-4970-8A2B-E5962FC92734}" type="presOf" srcId="{78E39BB2-A7F2-4DF0-8230-694C83385052}" destId="{DD5E5DEF-167B-4827-8D0C-D4B5FE675772}" srcOrd="0" destOrd="0" presId="urn:microsoft.com/office/officeart/2005/8/layout/cycle6"/>
    <dgm:cxn modelId="{D99F9608-507D-4DCC-A496-A0E27A117D51}" srcId="{9B0F1574-C83F-42D2-911A-DE88300E090A}" destId="{78E39BB2-A7F2-4DF0-8230-694C83385052}" srcOrd="0" destOrd="0" parTransId="{9942E1B4-5F7A-4D8F-AE34-D80E2BA55873}" sibTransId="{C5B78254-6D5D-41E6-B44D-0EF3B5DDA34B}"/>
    <dgm:cxn modelId="{F5E5CAA0-F559-4DBC-9CC2-004C91F8815C}" srcId="{9B0F1574-C83F-42D2-911A-DE88300E090A}" destId="{B8EE9E8B-62E3-4FCE-B863-96C93519CD91}" srcOrd="4" destOrd="0" parTransId="{E62C7AC6-A6FD-485B-B660-0C8E9B5E179D}" sibTransId="{7A53C8F3-70C1-4C29-BD07-D4973B7B7D9A}"/>
    <dgm:cxn modelId="{050506EA-E736-4F20-A157-82DE489752B9}" srcId="{9B0F1574-C83F-42D2-911A-DE88300E090A}" destId="{E0486E48-4DE7-4BF7-95CA-25C1458BAA02}" srcOrd="1" destOrd="0" parTransId="{812871B9-4C5D-4FBE-82F7-3A507F2083D0}" sibTransId="{5E93E1E0-AF3A-48CB-9D28-36A69B2C1878}"/>
    <dgm:cxn modelId="{25177535-CF45-419F-A214-8554DDEB17ED}" type="presOf" srcId="{9B0F1574-C83F-42D2-911A-DE88300E090A}" destId="{DA4A0C91-89FC-43E8-B786-F717816B86FF}" srcOrd="0" destOrd="0" presId="urn:microsoft.com/office/officeart/2005/8/layout/cycle6"/>
    <dgm:cxn modelId="{CDB4FF58-F76E-49A4-AE7B-AB1F3F7F37D5}" type="presOf" srcId="{0ECAA94C-DF2D-4F19-94BC-698E1D708527}" destId="{EC11580C-94FF-47DD-83EF-67D8CDD9363D}" srcOrd="0" destOrd="0" presId="urn:microsoft.com/office/officeart/2005/8/layout/cycle6"/>
    <dgm:cxn modelId="{2383D2A5-BD45-4EB2-9916-7CDE87267320}" type="presOf" srcId="{F45BD8A4-74B5-4F5B-85E7-0422D38ABEE9}" destId="{DD965D1E-A962-4C15-BB25-DFDF32047113}" srcOrd="0" destOrd="0" presId="urn:microsoft.com/office/officeart/2005/8/layout/cycle6"/>
    <dgm:cxn modelId="{EA6E3FE3-DEBC-4807-960B-AB6D36D39EF9}" srcId="{9B0F1574-C83F-42D2-911A-DE88300E090A}" destId="{A86B445D-E6E3-4AD7-B390-CB8F5DC9E656}" srcOrd="3" destOrd="0" parTransId="{B361594F-30CD-45EB-A933-E58973206DD0}" sibTransId="{F45BD8A4-74B5-4F5B-85E7-0422D38ABEE9}"/>
    <dgm:cxn modelId="{A104A8F5-7B6A-4C8D-84E6-62F9987C4753}" srcId="{9B0F1574-C83F-42D2-911A-DE88300E090A}" destId="{BB28A0BC-5FC2-49AD-AAC2-BC398202C6D6}" srcOrd="2" destOrd="0" parTransId="{F19EE8EA-91EC-4D0E-B972-93C302DA5C2E}" sibTransId="{0ECAA94C-DF2D-4F19-94BC-698E1D708527}"/>
    <dgm:cxn modelId="{E3126E3C-CB0E-4CFE-91CE-19A01E2A9ABF}" type="presOf" srcId="{5E93E1E0-AF3A-48CB-9D28-36A69B2C1878}" destId="{9B5DD617-1B86-4E32-A0B0-3951BE27C4C6}" srcOrd="0" destOrd="0" presId="urn:microsoft.com/office/officeart/2005/8/layout/cycle6"/>
    <dgm:cxn modelId="{A91DE0BA-3198-420C-B24F-E6D08EB64DD0}" type="presOf" srcId="{A86B445D-E6E3-4AD7-B390-CB8F5DC9E656}" destId="{5215AE4E-C72E-4F98-AFAC-FE47CFDD5869}" srcOrd="0" destOrd="0" presId="urn:microsoft.com/office/officeart/2005/8/layout/cycle6"/>
    <dgm:cxn modelId="{456EF527-CAB1-4163-9AA5-F3B794A8B081}" type="presOf" srcId="{B8EE9E8B-62E3-4FCE-B863-96C93519CD91}" destId="{59839DA4-31DD-4441-9590-AA99C38D8F0A}" srcOrd="0" destOrd="0" presId="urn:microsoft.com/office/officeart/2005/8/layout/cycle6"/>
    <dgm:cxn modelId="{FDE42140-8D35-47ED-9561-08763F6545E0}" type="presParOf" srcId="{DA4A0C91-89FC-43E8-B786-F717816B86FF}" destId="{DD5E5DEF-167B-4827-8D0C-D4B5FE675772}" srcOrd="0" destOrd="0" presId="urn:microsoft.com/office/officeart/2005/8/layout/cycle6"/>
    <dgm:cxn modelId="{3EB16906-BD95-4731-83A0-9D20D2DEC7DA}" type="presParOf" srcId="{DA4A0C91-89FC-43E8-B786-F717816B86FF}" destId="{F103AB10-F2B0-4CB0-A392-9A4AFB5F4ECB}" srcOrd="1" destOrd="0" presId="urn:microsoft.com/office/officeart/2005/8/layout/cycle6"/>
    <dgm:cxn modelId="{0A6A7A24-D3AE-4D8B-82FE-7C4ED612C9FB}" type="presParOf" srcId="{DA4A0C91-89FC-43E8-B786-F717816B86FF}" destId="{2F1D74C4-13D7-425A-B17D-D61C48172F05}" srcOrd="2" destOrd="0" presId="urn:microsoft.com/office/officeart/2005/8/layout/cycle6"/>
    <dgm:cxn modelId="{5949551F-997A-453C-A3A9-500C1469EA77}" type="presParOf" srcId="{DA4A0C91-89FC-43E8-B786-F717816B86FF}" destId="{F513A0DC-BBCA-4B39-8C5F-60842ADFCD33}" srcOrd="3" destOrd="0" presId="urn:microsoft.com/office/officeart/2005/8/layout/cycle6"/>
    <dgm:cxn modelId="{E1516382-0DA1-44D9-A972-34357EA21A75}" type="presParOf" srcId="{DA4A0C91-89FC-43E8-B786-F717816B86FF}" destId="{C9D2BDE1-E972-4234-ADCC-ED91413981B9}" srcOrd="4" destOrd="0" presId="urn:microsoft.com/office/officeart/2005/8/layout/cycle6"/>
    <dgm:cxn modelId="{DE36FF65-22CC-4EC6-8402-EE7E0EACE97D}" type="presParOf" srcId="{DA4A0C91-89FC-43E8-B786-F717816B86FF}" destId="{9B5DD617-1B86-4E32-A0B0-3951BE27C4C6}" srcOrd="5" destOrd="0" presId="urn:microsoft.com/office/officeart/2005/8/layout/cycle6"/>
    <dgm:cxn modelId="{B5EB928D-30CE-4B64-AB04-F50E419F4FAA}" type="presParOf" srcId="{DA4A0C91-89FC-43E8-B786-F717816B86FF}" destId="{83610C77-4006-40C6-B56C-8CCB153368A0}" srcOrd="6" destOrd="0" presId="urn:microsoft.com/office/officeart/2005/8/layout/cycle6"/>
    <dgm:cxn modelId="{1C3D2F53-9DC9-46AE-934D-0407BB390073}" type="presParOf" srcId="{DA4A0C91-89FC-43E8-B786-F717816B86FF}" destId="{DD7F37B2-6505-4E03-B862-8A5D9EED67B8}" srcOrd="7" destOrd="0" presId="urn:microsoft.com/office/officeart/2005/8/layout/cycle6"/>
    <dgm:cxn modelId="{AFA488BE-0261-4117-AF2F-6361DA1E16C2}" type="presParOf" srcId="{DA4A0C91-89FC-43E8-B786-F717816B86FF}" destId="{EC11580C-94FF-47DD-83EF-67D8CDD9363D}" srcOrd="8" destOrd="0" presId="urn:microsoft.com/office/officeart/2005/8/layout/cycle6"/>
    <dgm:cxn modelId="{078D6B75-D43D-4917-BD54-D2034D4ADA43}" type="presParOf" srcId="{DA4A0C91-89FC-43E8-B786-F717816B86FF}" destId="{5215AE4E-C72E-4F98-AFAC-FE47CFDD5869}" srcOrd="9" destOrd="0" presId="urn:microsoft.com/office/officeart/2005/8/layout/cycle6"/>
    <dgm:cxn modelId="{54109AF2-A63B-47A9-B78B-243C139C76DE}" type="presParOf" srcId="{DA4A0C91-89FC-43E8-B786-F717816B86FF}" destId="{B102684E-8A28-4D28-94B7-33192755E359}" srcOrd="10" destOrd="0" presId="urn:microsoft.com/office/officeart/2005/8/layout/cycle6"/>
    <dgm:cxn modelId="{804A806B-AD8B-482F-8FFD-ED2F134BBB38}" type="presParOf" srcId="{DA4A0C91-89FC-43E8-B786-F717816B86FF}" destId="{DD965D1E-A962-4C15-BB25-DFDF32047113}" srcOrd="11" destOrd="0" presId="urn:microsoft.com/office/officeart/2005/8/layout/cycle6"/>
    <dgm:cxn modelId="{FA9E71A2-DCA1-41C1-9D63-AD06C985718F}" type="presParOf" srcId="{DA4A0C91-89FC-43E8-B786-F717816B86FF}" destId="{59839DA4-31DD-4441-9590-AA99C38D8F0A}" srcOrd="12" destOrd="0" presId="urn:microsoft.com/office/officeart/2005/8/layout/cycle6"/>
    <dgm:cxn modelId="{92805E94-1953-4A19-9C89-BBAC220B311F}" type="presParOf" srcId="{DA4A0C91-89FC-43E8-B786-F717816B86FF}" destId="{1798EC36-AD79-4458-BBBE-1FF4E91F9709}" srcOrd="13" destOrd="0" presId="urn:microsoft.com/office/officeart/2005/8/layout/cycle6"/>
    <dgm:cxn modelId="{734313EA-E658-4543-AC39-FC657B2D41CE}" type="presParOf" srcId="{DA4A0C91-89FC-43E8-B786-F717816B86FF}" destId="{A4505DF8-903C-46C5-94E4-16CA3904079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5E5DEF-167B-4827-8D0C-D4B5FE675772}">
      <dsp:nvSpPr>
        <dsp:cNvPr id="0" name=""/>
        <dsp:cNvSpPr/>
      </dsp:nvSpPr>
      <dsp:spPr>
        <a:xfrm>
          <a:off x="2907260" y="2979"/>
          <a:ext cx="2143146" cy="1013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Бутерброды</a:t>
          </a:r>
          <a:endParaRPr lang="ru-RU" sz="1600" b="1" kern="1200" dirty="0"/>
        </a:p>
      </dsp:txBody>
      <dsp:txXfrm>
        <a:off x="2907260" y="2979"/>
        <a:ext cx="2143146" cy="1013219"/>
      </dsp:txXfrm>
    </dsp:sp>
    <dsp:sp modelId="{2F1D74C4-13D7-425A-B17D-D61C48172F05}">
      <dsp:nvSpPr>
        <dsp:cNvPr id="0" name=""/>
        <dsp:cNvSpPr/>
      </dsp:nvSpPr>
      <dsp:spPr>
        <a:xfrm>
          <a:off x="1955323" y="509589"/>
          <a:ext cx="4047019" cy="4047019"/>
        </a:xfrm>
        <a:custGeom>
          <a:avLst/>
          <a:gdLst/>
          <a:ahLst/>
          <a:cxnLst/>
          <a:rect l="0" t="0" r="0" b="0"/>
          <a:pathLst>
            <a:path>
              <a:moveTo>
                <a:pt x="3102214" y="311497"/>
              </a:moveTo>
              <a:arcTo wR="2023509" hR="2023509" stAng="18132853" swAng="14120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3A0DC-BBCA-4B39-8C5F-60842ADFCD33}">
      <dsp:nvSpPr>
        <dsp:cNvPr id="0" name=""/>
        <dsp:cNvSpPr/>
      </dsp:nvSpPr>
      <dsp:spPr>
        <a:xfrm>
          <a:off x="4721259" y="1401190"/>
          <a:ext cx="2364090" cy="1013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Блюда из овощей</a:t>
          </a:r>
          <a:endParaRPr lang="ru-RU" sz="1600" b="1" kern="1200" dirty="0"/>
        </a:p>
      </dsp:txBody>
      <dsp:txXfrm>
        <a:off x="4721259" y="1401190"/>
        <a:ext cx="2364090" cy="1013219"/>
      </dsp:txXfrm>
    </dsp:sp>
    <dsp:sp modelId="{9B5DD617-1B86-4E32-A0B0-3951BE27C4C6}">
      <dsp:nvSpPr>
        <dsp:cNvPr id="0" name=""/>
        <dsp:cNvSpPr/>
      </dsp:nvSpPr>
      <dsp:spPr>
        <a:xfrm>
          <a:off x="1955323" y="509589"/>
          <a:ext cx="4047019" cy="4047019"/>
        </a:xfrm>
        <a:custGeom>
          <a:avLst/>
          <a:gdLst/>
          <a:ahLst/>
          <a:cxnLst/>
          <a:rect l="0" t="0" r="0" b="0"/>
          <a:pathLst>
            <a:path>
              <a:moveTo>
                <a:pt x="4044253" y="1917750"/>
              </a:moveTo>
              <a:arcTo wR="2023509" hR="2023509" stAng="21420244" swAng="21955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10C77-4006-40C6-B56C-8CCB153368A0}">
      <dsp:nvSpPr>
        <dsp:cNvPr id="0" name=""/>
        <dsp:cNvSpPr/>
      </dsp:nvSpPr>
      <dsp:spPr>
        <a:xfrm>
          <a:off x="4214845" y="3663542"/>
          <a:ext cx="1906754" cy="1013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Блюда из мяса и мясопродуктов</a:t>
          </a:r>
          <a:endParaRPr lang="ru-RU" sz="1600" b="1" kern="1200" dirty="0"/>
        </a:p>
      </dsp:txBody>
      <dsp:txXfrm>
        <a:off x="4214845" y="3663542"/>
        <a:ext cx="1906754" cy="1013219"/>
      </dsp:txXfrm>
    </dsp:sp>
    <dsp:sp modelId="{EC11580C-94FF-47DD-83EF-67D8CDD9363D}">
      <dsp:nvSpPr>
        <dsp:cNvPr id="0" name=""/>
        <dsp:cNvSpPr/>
      </dsp:nvSpPr>
      <dsp:spPr>
        <a:xfrm>
          <a:off x="1729649" y="549151"/>
          <a:ext cx="4047019" cy="4047019"/>
        </a:xfrm>
        <a:custGeom>
          <a:avLst/>
          <a:gdLst/>
          <a:ahLst/>
          <a:cxnLst/>
          <a:rect l="0" t="0" r="0" b="0"/>
          <a:pathLst>
            <a:path>
              <a:moveTo>
                <a:pt x="2480297" y="3994787"/>
              </a:moveTo>
              <a:arcTo wR="2023509" hR="2023509" stAng="4617214" swAng="8394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5AE4E-C72E-4F98-AFAC-FE47CFDD5869}">
      <dsp:nvSpPr>
        <dsp:cNvPr id="0" name=""/>
        <dsp:cNvSpPr/>
      </dsp:nvSpPr>
      <dsp:spPr>
        <a:xfrm>
          <a:off x="1707793" y="3675068"/>
          <a:ext cx="2006985" cy="1013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Блюда из рыбы и продуктов моря</a:t>
          </a:r>
          <a:endParaRPr lang="ru-RU" sz="1600" b="1" kern="1200" dirty="0"/>
        </a:p>
      </dsp:txBody>
      <dsp:txXfrm>
        <a:off x="1707793" y="3675068"/>
        <a:ext cx="2006985" cy="1013219"/>
      </dsp:txXfrm>
    </dsp:sp>
    <dsp:sp modelId="{DD965D1E-A962-4C15-BB25-DFDF32047113}">
      <dsp:nvSpPr>
        <dsp:cNvPr id="0" name=""/>
        <dsp:cNvSpPr/>
      </dsp:nvSpPr>
      <dsp:spPr>
        <a:xfrm>
          <a:off x="1947716" y="602473"/>
          <a:ext cx="4047019" cy="4047019"/>
        </a:xfrm>
        <a:custGeom>
          <a:avLst/>
          <a:gdLst/>
          <a:ahLst/>
          <a:cxnLst/>
          <a:rect l="0" t="0" r="0" b="0"/>
          <a:pathLst>
            <a:path>
              <a:moveTo>
                <a:pt x="286526" y="3061527"/>
              </a:moveTo>
              <a:arcTo wR="2023509" hR="2023509" stAng="8948253" swAng="21899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39DA4-31DD-4441-9590-AA99C38D8F0A}">
      <dsp:nvSpPr>
        <dsp:cNvPr id="0" name=""/>
        <dsp:cNvSpPr/>
      </dsp:nvSpPr>
      <dsp:spPr>
        <a:xfrm>
          <a:off x="915705" y="1401190"/>
          <a:ext cx="2277312" cy="1013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Салаты и винегреты</a:t>
          </a:r>
          <a:endParaRPr lang="ru-RU" sz="1600" b="1" kern="1200" dirty="0"/>
        </a:p>
      </dsp:txBody>
      <dsp:txXfrm>
        <a:off x="915705" y="1401190"/>
        <a:ext cx="2277312" cy="1013219"/>
      </dsp:txXfrm>
    </dsp:sp>
    <dsp:sp modelId="{A4505DF8-903C-46C5-94E4-16CA39040798}">
      <dsp:nvSpPr>
        <dsp:cNvPr id="0" name=""/>
        <dsp:cNvSpPr/>
      </dsp:nvSpPr>
      <dsp:spPr>
        <a:xfrm>
          <a:off x="1955323" y="509589"/>
          <a:ext cx="4047019" cy="4047019"/>
        </a:xfrm>
        <a:custGeom>
          <a:avLst/>
          <a:gdLst/>
          <a:ahLst/>
          <a:cxnLst/>
          <a:rect l="0" t="0" r="0" b="0"/>
          <a:pathLst>
            <a:path>
              <a:moveTo>
                <a:pt x="350921" y="884632"/>
              </a:moveTo>
              <a:arcTo wR="2023509" hR="2023509" stAng="12855073" swAng="14120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08A-59C8-4563-87BA-521DCDBBA12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CEFDAA-6184-4A69-ADA2-04178723F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08A-59C8-4563-87BA-521DCDBBA12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FDAA-6184-4A69-ADA2-04178723F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CEFDAA-6184-4A69-ADA2-04178723F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08A-59C8-4563-87BA-521DCDBBA12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08A-59C8-4563-87BA-521DCDBBA12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CEFDAA-6184-4A69-ADA2-04178723F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08A-59C8-4563-87BA-521DCDBBA12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CEFDAA-6184-4A69-ADA2-04178723F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4BBC08A-59C8-4563-87BA-521DCDBBA12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EFDAA-6184-4A69-ADA2-04178723F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08A-59C8-4563-87BA-521DCDBBA12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CEFDAA-6184-4A69-ADA2-04178723F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08A-59C8-4563-87BA-521DCDBBA12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CEFDAA-6184-4A69-ADA2-04178723F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08A-59C8-4563-87BA-521DCDBBA12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CEFDAA-6184-4A69-ADA2-04178723F5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CEFDAA-6184-4A69-ADA2-04178723F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08A-59C8-4563-87BA-521DCDBBA12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CEFDAA-6184-4A69-ADA2-04178723F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4BBC08A-59C8-4563-87BA-521DCDBBA12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4BBC08A-59C8-4563-87BA-521DCDBBA12D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CEFDAA-6184-4A69-ADA2-04178723F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ushi-fish.ru/kak-pravilno-razdelyvat-losos" TargetMode="External"/><Relationship Id="rId2" Type="http://schemas.openxmlformats.org/officeDocument/2006/relationships/hyperlink" Target="http://www.kulina.ru/articles/serv/ukrashenieblyud/ukrashenieizmas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lr.ucoz.ru/photo/1-0-38" TargetMode="External"/><Relationship Id="rId5" Type="http://schemas.openxmlformats.org/officeDocument/2006/relationships/hyperlink" Target="http://www.vkusnoeda.com/culinaryart.html" TargetMode="External"/><Relationship Id="rId4" Type="http://schemas.openxmlformats.org/officeDocument/2006/relationships/hyperlink" Target="http://mama51.ru/forum/index.php?topic=13416.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.И.П\ррр\Картинки салаты\Оформление фуршетных буктербродов\холодные блюда\розы из раз. продукт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00307"/>
            <a:ext cx="5572164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4088" y="928670"/>
            <a:ext cx="77380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Холодные блюда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закуски </a:t>
            </a:r>
            <a:r>
              <a:rPr lang="ru-RU" sz="3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(оформление)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030" y="285728"/>
            <a:ext cx="79159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продуктов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6772" y="1714489"/>
            <a:ext cx="28504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002060"/>
                </a:solidFill>
                <a:effectLst/>
              </a:rPr>
              <a:t>Овощи и зелень</a:t>
            </a:r>
            <a:endParaRPr lang="ru-RU" sz="2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428868"/>
            <a:ext cx="3786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Овощи и зелено подвергают механической кулинарной обработке.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Их ополаскивают холодной кипячёной водой, если в дальнейшем используют без тепловой обработки.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 Картофель и корнеплоды варят в кожице, охлаждают, очищают, нарезают перед использованием.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Консервированные овощи освобождают от тары, сока или рассола.</a:t>
            </a:r>
            <a:endParaRPr lang="ru-RU" dirty="0"/>
          </a:p>
        </p:txBody>
      </p:sp>
      <p:pic>
        <p:nvPicPr>
          <p:cNvPr id="13314" name="Picture 2" descr="http://jalee.ru/wp-content/uploads/2013/07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43182"/>
            <a:ext cx="4262467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5597" y="571481"/>
            <a:ext cx="32528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Рыбные продукты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500174"/>
            <a:ext cx="4857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 Рыбные холодные блюда готовят из отварных или жаренных звеньев, филе, порционных кусков, чистое филе, а так же креветок, раков, кальмаров.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Солёная или копчёная лососевая рыба поступает в виде разделанного филе. Неразделанную рыбу обрабатывают на филе с кожей и нарезают по мере спроса.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Сельдь обрабатывают на чистое филе. У консервированных килек и салаки удаляют головы, внутренности и плавники.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Консервированные шпроты, сардины, сайру порционируют без предварительной обработки. Масло, сок, соус распределяют равномерно вместе с рыбой.</a:t>
            </a:r>
            <a:endParaRPr lang="ru-RU" dirty="0"/>
          </a:p>
        </p:txBody>
      </p:sp>
      <p:pic>
        <p:nvPicPr>
          <p:cNvPr id="12290" name="Picture 2" descr="http://www.vb.is/media/cache/8e/1e/8e1ee9408251dedf683bdcbffd03ec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00174"/>
            <a:ext cx="3143272" cy="2438570"/>
          </a:xfrm>
          <a:prstGeom prst="rect">
            <a:avLst/>
          </a:prstGeom>
          <a:noFill/>
        </p:spPr>
      </p:pic>
      <p:pic>
        <p:nvPicPr>
          <p:cNvPr id="12294" name="Picture 6" descr="http://s3.afisha.net/Afisha7Files/UGPhotos/9e5/9e5ac844-c9c4-4a62-b9fd-cac581c137a2/p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71942"/>
            <a:ext cx="3143271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9292" y="571480"/>
            <a:ext cx="27254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Мясные продукты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85926"/>
            <a:ext cx="4286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Мясо говядины, нежирной свинины, язык, птицу варят или жарят крупными кусками или тушками.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Перед использованием охлаждённую птицу разрубают., а мясо зачищают и нарезают кусками по мере надобности.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Окорок зачищают, удаляют кости, кожу, лишний жир, а затем делят на удобные для нарезки части.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Варёную и копчённую колбасу обтирают, удаляют обвязки, надрезают и снимают кожу с части, предназначенной для нарезки.</a:t>
            </a:r>
            <a:endParaRPr lang="ru-RU" dirty="0"/>
          </a:p>
        </p:txBody>
      </p:sp>
      <p:pic>
        <p:nvPicPr>
          <p:cNvPr id="11266" name="Picture 2" descr="http://h8.img.mediacache.rugion.ru/_i/forum/files/10/02/55/10025567_0picture581_1329486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36"/>
            <a:ext cx="3071834" cy="2575625"/>
          </a:xfrm>
          <a:prstGeom prst="rect">
            <a:avLst/>
          </a:prstGeom>
          <a:noFill/>
        </p:spPr>
      </p:pic>
      <p:pic>
        <p:nvPicPr>
          <p:cNvPr id="11270" name="Picture 6" descr="http://img0.liveinternet.ru/images/attach/c/10/109/355/109355650_large_narezka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71941"/>
            <a:ext cx="3000396" cy="2400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0100" y="428604"/>
            <a:ext cx="1003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Сыры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000240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Сыры нарезают на небольшие куски, зачищают корку и режут на порционные куски толщиной до 2 мм.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4000505"/>
            <a:ext cx="2786082" cy="2533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Сырная тарелка «Осенние листья». </a:t>
            </a:r>
          </a:p>
          <a:p>
            <a:pPr algn="just"/>
            <a:r>
              <a:rPr lang="ru-RU" sz="1400" dirty="0" smtClean="0"/>
              <a:t>Высечкой нарезать ломтики разных видов сыра в виде листочков. Красиво разложить на блюде. </a:t>
            </a:r>
          </a:p>
          <a:p>
            <a:pPr algn="just"/>
            <a:r>
              <a:rPr lang="ru-RU" sz="1400" dirty="0" smtClean="0"/>
              <a:t>В середину поставить клюквенный соус. </a:t>
            </a:r>
          </a:p>
          <a:p>
            <a:pPr algn="just"/>
            <a:r>
              <a:rPr lang="ru-RU" sz="1400" dirty="0" smtClean="0"/>
              <a:t>Оставшиеся обрезки сыра мелко нарубить и использовать для других блюд.</a:t>
            </a:r>
            <a:endParaRPr lang="ru-RU" sz="1400" dirty="0"/>
          </a:p>
        </p:txBody>
      </p:sp>
      <p:pic>
        <p:nvPicPr>
          <p:cNvPr id="1026" name="Picture 2" descr="C:\Documents and Settings\Evgeny\Рабочий стол\сы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71612"/>
            <a:ext cx="3225470" cy="2357454"/>
          </a:xfrm>
          <a:prstGeom prst="rect">
            <a:avLst/>
          </a:prstGeom>
          <a:noFill/>
        </p:spPr>
      </p:pic>
      <p:pic>
        <p:nvPicPr>
          <p:cNvPr id="1028" name="Picture 4" descr="C:\Documents and Settings\Evgeny\Рабочий стол\сыр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289893" cy="2189162"/>
          </a:xfrm>
          <a:prstGeom prst="rect">
            <a:avLst/>
          </a:prstGeom>
          <a:noFill/>
        </p:spPr>
      </p:pic>
      <p:pic>
        <p:nvPicPr>
          <p:cNvPr id="1029" name="Picture 5" descr="C:\Documents and Settings\Evgeny\Рабочий стол\сыр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000504"/>
            <a:ext cx="1905000" cy="222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428604"/>
            <a:ext cx="42275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Сливочное 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масло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857364"/>
            <a:ext cx="4357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 Сливочное масло зачищают, нарезают на прямоугольные куски, из которых нарезают кусочки в виде квадратов, треугольников или других фигурок толщиной 0,5-1 см.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При помощи комбинированного ножа для масла или декоратора, или выемок из слегка размягчённого масла можно изготовить шарики, рифленые ракушки и ролики; Тюльпаны и розы из взбитого масла и кондитерского мешка с насадкой.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Фигурки из масла хранят в посуде с холодной водой и пищевым льдом.</a:t>
            </a:r>
            <a:endParaRPr lang="ru-RU" dirty="0"/>
          </a:p>
        </p:txBody>
      </p:sp>
      <p:pic>
        <p:nvPicPr>
          <p:cNvPr id="9224" name="Picture 8" descr="http://www.kulina.ru/images/r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857364"/>
            <a:ext cx="2095500" cy="1533526"/>
          </a:xfrm>
          <a:prstGeom prst="rect">
            <a:avLst/>
          </a:prstGeom>
          <a:noFill/>
        </p:spPr>
      </p:pic>
      <p:pic>
        <p:nvPicPr>
          <p:cNvPr id="9222" name="Picture 6" descr="http://www.kulina.ru/images/r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428868"/>
            <a:ext cx="1905000" cy="1343026"/>
          </a:xfrm>
          <a:prstGeom prst="rect">
            <a:avLst/>
          </a:prstGeom>
          <a:noFill/>
        </p:spPr>
      </p:pic>
      <p:pic>
        <p:nvPicPr>
          <p:cNvPr id="9226" name="Picture 10" descr="http://www.kulina.ru/images/r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71876"/>
            <a:ext cx="2095500" cy="1533526"/>
          </a:xfrm>
          <a:prstGeom prst="rect">
            <a:avLst/>
          </a:prstGeom>
          <a:noFill/>
        </p:spPr>
      </p:pic>
      <p:pic>
        <p:nvPicPr>
          <p:cNvPr id="9220" name="Picture 4" descr="http://www.kulina.ru/images/r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071942"/>
            <a:ext cx="1905000" cy="1343026"/>
          </a:xfrm>
          <a:prstGeom prst="rect">
            <a:avLst/>
          </a:prstGeom>
          <a:noFill/>
        </p:spPr>
      </p:pic>
      <p:pic>
        <p:nvPicPr>
          <p:cNvPr id="9228" name="Picture 12" descr="http://www.kulina.ru/images/r7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5286387"/>
            <a:ext cx="2000264" cy="1410187"/>
          </a:xfrm>
          <a:prstGeom prst="rect">
            <a:avLst/>
          </a:prstGeom>
          <a:noFill/>
        </p:spPr>
      </p:pic>
      <p:pic>
        <p:nvPicPr>
          <p:cNvPr id="9218" name="Picture 2" descr="http://www.allpolus.com/uploads/posts/2012-09/1347259759_a6skek3jhbbidn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285728"/>
            <a:ext cx="211958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Бутерброды с семгой и моцареллой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169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225689"/>
            <a:ext cx="55585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питании очень важно красивое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блюд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Чем привлекательнее внешний вид блюда, тем больший аппетит оно вызывает и тем лучше усваивается человеческим организмом. Для оформления блюда обычно отбирают продукты, входящие в его состав, и нарезают их в виде различных фигурок, которые располагают сверху блюда. При оформлении салатов и винегретов часто используется зеленый салат, зелень петрушки, сельдерея и др. Продукты, входящие в состав блюда и предназначенные для его оформления, не рекомендуется заливать соусом.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оформление использование выемок, формочек, специальных ножей и другого инвентаря. Продукты в блюде должны хорошо сочетаться по форме и цвету. Посуда должна соответствовать блюду по форме и размеру.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Клуб31. Клубы, рестораны, кафе, гостиницы, сауны и места отдыха в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507"/>
            <a:ext cx="3201108" cy="2729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784" y="476672"/>
            <a:ext cx="91262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Оформление холодных блюд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556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0"/>
            <a:ext cx="23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Холодные блюда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76672"/>
            <a:ext cx="8856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ХОЛОДНЫЕ БАНКЕТНЫЕ БЛЮДА ИЗ МЯСА</a:t>
            </a:r>
            <a:endParaRPr lang="ru-RU" dirty="0" smtClean="0"/>
          </a:p>
          <a:p>
            <a:r>
              <a:rPr lang="ru-RU" sz="1400" dirty="0" smtClean="0"/>
              <a:t>Наиболее распространенными банкетными блюдами из мяса являются мясные ассорти, ростбиф, жареная индейка и дичь, филе кур и дичи под Майонезом, заливной поросенок, окорок, фаршированные куры (галантин), сыр из птицы и дичи и др. Некоторые банкетные блюда из мяса подаются целиком (окорок) или большими кусками (ростбиф), другие вначале нарезают на куски, а потом придают им вид целой тушки (поросенок с хреном, жареная домашняя птица или дичь).</a:t>
            </a:r>
            <a:endParaRPr lang="ru-RU" sz="1400" dirty="0"/>
          </a:p>
        </p:txBody>
      </p:sp>
      <p:pic>
        <p:nvPicPr>
          <p:cNvPr id="44034" name="Picture 2" descr="http://kak2z.ru/my_img/img/2015/08/16/f22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48" y="4059421"/>
            <a:ext cx="4286250" cy="2686050"/>
          </a:xfrm>
          <a:prstGeom prst="rect">
            <a:avLst/>
          </a:prstGeom>
          <a:noFill/>
        </p:spPr>
      </p:pic>
      <p:pic>
        <p:nvPicPr>
          <p:cNvPr id="44036" name="Picture 4" descr="http://www.healthandfitnesstalk.com/wp-content/uploads/2012/11/Beautifully-decorated-golden-roasted-turkey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334501" cy="2214597"/>
          </a:xfrm>
          <a:prstGeom prst="rect">
            <a:avLst/>
          </a:prstGeom>
          <a:noFill/>
        </p:spPr>
      </p:pic>
      <p:pic>
        <p:nvPicPr>
          <p:cNvPr id="44038" name="Picture 6" descr="http://gotovim.uz/uploads/posts/2013-08/1375458915_517419_6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744416" cy="2199101"/>
          </a:xfrm>
          <a:prstGeom prst="rect">
            <a:avLst/>
          </a:prstGeom>
          <a:noFill/>
        </p:spPr>
      </p:pic>
      <p:pic>
        <p:nvPicPr>
          <p:cNvPr id="44040" name="Picture 8" descr="http://hutor-metel.ru/upload/4492a6f9f5235f05fb5d6a33465616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3672408" cy="2480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0"/>
            <a:ext cx="23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Холодные блюда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БАНКЕТНЫЕ ХОЛОДНЫЕ БЛЮДА ИЗ РЫБЫ</a:t>
            </a:r>
            <a:endParaRPr lang="ru-RU" sz="1600" dirty="0" smtClean="0"/>
          </a:p>
          <a:p>
            <a:r>
              <a:rPr lang="ru-RU" sz="1600" dirty="0" smtClean="0"/>
              <a:t>Для праздничных обедов, свадеб, юбилеев, банкетов, официальных и дипломатических приемов помимо большого ассортимента других кушаний, подаваемых на порционных блюдах и тарелках, из рыбы и мяса готовятся банкетные (заказные) блюда. К банкетным блюдам предъявляются особые требования. Они должны отличаться не только высоким качеством, но и художественным оформлением и служить украшением стола. Эти блюда подаются на вазах, больших фарфоровых и мельхиоровых блюдах по 8 -12-16 и более порций с разнообразными расположенными букетами сложными гарнирами из различных по виду и цвету овощей. Гарнир помещают также в корзиночки из сдобного или слоеного теста, чашечки, вырезанные из апельсиновых и мандариновых корок. Чем крупнее изделие, тем разнообразнее и красочнее должны быть подобраны гарниры и уложены более крупными букетами.</a:t>
            </a:r>
            <a:endParaRPr lang="ru-RU" sz="1600" dirty="0"/>
          </a:p>
        </p:txBody>
      </p:sp>
      <p:pic>
        <p:nvPicPr>
          <p:cNvPr id="8194" name="Picture 2" descr="http://damochka.biz/uploads/recipe/recepty_zakusok/banketnoe-blyudo-assorti-rybnoe_5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3810000" cy="2009775"/>
          </a:xfrm>
          <a:prstGeom prst="rect">
            <a:avLst/>
          </a:prstGeom>
          <a:noFill/>
        </p:spPr>
      </p:pic>
      <p:pic>
        <p:nvPicPr>
          <p:cNvPr id="8196" name="Picture 4" descr="http://www.zodiak-nk.ru/wp-content/uploads/2015/08/shhuka-farshirovannaya-kapustoj-i-belymi-gribami-m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4437112"/>
            <a:ext cx="2736304" cy="2053451"/>
          </a:xfrm>
          <a:prstGeom prst="rect">
            <a:avLst/>
          </a:prstGeom>
          <a:noFill/>
        </p:spPr>
      </p:pic>
      <p:pic>
        <p:nvPicPr>
          <p:cNvPr id="8" name="Picture 16" descr="http://dg50.mycdn.me/getImage?photoId=586525866672&amp;photoType=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97576" y="4437112"/>
            <a:ext cx="2446424" cy="1895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5729"/>
            <a:ext cx="935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Оформление холодных блюд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https://i.mycdn.me/i?r=AzEPZsRbOZEKgBhR0XGMT1Rkzt9Cq4Kc_TUMp6WMoVRoR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77225" cy="54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privately.ru/cook/uploads/posts/2020-03/privately.ru_prazdnichnaja-podacha-na-8-mart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" y="332656"/>
            <a:ext cx="8700457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.И.П\ррр\Картинки салаты\Оформление фуршетных буктербродов\холодные блюда\розы из редьки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34" y="2714620"/>
            <a:ext cx="4667266" cy="390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928662" y="1571612"/>
            <a:ext cx="7877010" cy="26432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Богаты ценными пищевыми веществами;</a:t>
            </a:r>
          </a:p>
          <a:p>
            <a:r>
              <a:rPr lang="ru-RU" sz="2400" dirty="0" smtClean="0"/>
              <a:t>Способствуют возбуждению аппетита;</a:t>
            </a:r>
          </a:p>
          <a:p>
            <a:r>
              <a:rPr lang="ru-RU" sz="2400" dirty="0" smtClean="0"/>
              <a:t>Хорошо усваиваются организмом;</a:t>
            </a:r>
          </a:p>
          <a:p>
            <a:r>
              <a:rPr lang="ru-RU" sz="2400" dirty="0" smtClean="0"/>
              <a:t>Обладают определённой калорийностью.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5751" y="428605"/>
            <a:ext cx="77925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Значение холодных блюд в питании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i1.wp.com/luckclub.ru/images/luckclub/2019/01/ijc39bq36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49952" cy="6262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https://pbs.twimg.com/media/DXigIDiWkAER_Y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40912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heaclub.ru/tim/f040a6af4055b079a3ffac1f6972da3c/kak-krasivo-podat-ribu-na-prazdnichnii-s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8640960" cy="6005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s://avatars.mds.yandex.net/get-zen_doc/1210285/pub_5c211ca977a2d900aaf1de8a_5c21226288825a00ab2ea88e/scale_1200"/>
          <p:cNvPicPr>
            <a:picLocks noChangeAspect="1" noChangeArrowheads="1"/>
          </p:cNvPicPr>
          <p:nvPr/>
        </p:nvPicPr>
        <p:blipFill>
          <a:blip r:embed="rId2" cstate="print"/>
          <a:srcRect l="8570" r="4821"/>
          <a:stretch>
            <a:fillRect/>
          </a:stretch>
        </p:blipFill>
        <p:spPr bwMode="auto">
          <a:xfrm rot="5400000">
            <a:off x="1170448" y="-126841"/>
            <a:ext cx="6875111" cy="7128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i.pinimg.com/originals/fc/b5/a7/fcb5a7eb02b63d31ed5f95a421fe8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96222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s://i.pinimg.com/originals/69/df/1c/69df1c15682455e0f47b44c000e783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9599" cy="6311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6000" i="1" dirty="0" smtClean="0"/>
              <a:t>Современные тенденции в украшении холодных блюд и закусок.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get.pxhere.com/photo/restaurant-dish-meal-food-seafood-cuisine-buffet-mussel-asian-food-canape-sense-hors-d-oeuvre-finger-food-cold-buffet-gimbap-pincho-1294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7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www.foodformind.ru/img/updata/profiles/27/galery/1455374434_Smoked_salmon1200x800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pitportal.ru/wp-content/uploads/2010/06/s120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23838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33531" y="357167"/>
            <a:ext cx="100110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холодных блюд и закусок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397000"/>
          <a:ext cx="8001056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s://i0.wp.com/babyben.ru/images/babyben/2016/10/01-02.sm_-700x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00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s://recept-borscha.ru/wp-content/uploads/5/1/4/514aa11fe0a42b82b1d36013048922a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534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cafe-caramel.ru/wp-content/uploads/2016/07/dsc_3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03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s://static.tildacdn.com/tild3837-6330-4236-b238-383436663332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s://recept-borscha.ru/wp-content/uploads/7/1/b/71bc715a5a0a3bd9393b5cdc028ed6b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76456" cy="6385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s://img0.liveinternet.ru/images/attach/c/0/118/58/118058086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21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s://bonappeti.boltai.com/wp-content/uploads/sites/32/2017/11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6868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/>
          </a:bodyPr>
          <a:lstStyle/>
          <a:p>
            <a:r>
              <a:rPr lang="ru-RU" dirty="0" smtClean="0"/>
              <a:t>Контрольные вопросы.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Для чего украшают блюда?</a:t>
            </a:r>
          </a:p>
          <a:p>
            <a:r>
              <a:rPr lang="ru-RU" dirty="0" smtClean="0"/>
              <a:t>2. Перечислите виды холодных закусок. </a:t>
            </a:r>
          </a:p>
          <a:p>
            <a:r>
              <a:rPr lang="ru-RU" dirty="0" smtClean="0"/>
              <a:t>3. Можно ли продукты для холодных закусок подготавливать заранее?</a:t>
            </a:r>
          </a:p>
          <a:p>
            <a:r>
              <a:rPr lang="ru-RU" dirty="0" smtClean="0"/>
              <a:t>4. Какой температуры подают холодные закуски?</a:t>
            </a:r>
          </a:p>
          <a:p>
            <a:r>
              <a:rPr lang="ru-RU" dirty="0" smtClean="0"/>
              <a:t>5. Заливают ли соусом продукты, используемые для украшения блюд?</a:t>
            </a:r>
          </a:p>
          <a:p>
            <a:r>
              <a:rPr lang="ru-RU" dirty="0" smtClean="0"/>
              <a:t>6. Какие требования предъявляются к банкетным блюдам?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928802"/>
            <a:ext cx="8503920" cy="4572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  <a:r>
              <a:rPr lang="ru-RU" sz="1600" i="1" dirty="0" err="1" smtClean="0"/>
              <a:t>Дубцов</a:t>
            </a:r>
            <a:r>
              <a:rPr lang="ru-RU" sz="1600" i="1" dirty="0" smtClean="0"/>
              <a:t> Г.Г.</a:t>
            </a:r>
            <a:r>
              <a:rPr lang="ru-RU" sz="1600" dirty="0" smtClean="0"/>
              <a:t> Технология приготовления пищи. – Москва. Академия. 2004.</a:t>
            </a:r>
          </a:p>
          <a:p>
            <a:r>
              <a:rPr lang="ru-RU" sz="1600" i="1" dirty="0" smtClean="0"/>
              <a:t> </a:t>
            </a:r>
            <a:r>
              <a:rPr lang="ru-RU" sz="1600" dirty="0" smtClean="0"/>
              <a:t>Ковалёв Н.И., </a:t>
            </a:r>
            <a:r>
              <a:rPr lang="ru-RU" sz="1600" dirty="0" err="1" smtClean="0"/>
              <a:t>Куткина</a:t>
            </a:r>
            <a:r>
              <a:rPr lang="ru-RU" sz="1600" dirty="0" smtClean="0"/>
              <a:t> М.М., Кравцова В.А. Технология приготовления пищи.- М. : Деловая культура, 1999.</a:t>
            </a:r>
          </a:p>
          <a:p>
            <a:r>
              <a:rPr lang="ru-RU" sz="1600" i="1" dirty="0" smtClean="0"/>
              <a:t>Павлова Л.В.</a:t>
            </a:r>
            <a:r>
              <a:rPr lang="ru-RU" sz="1600" dirty="0" smtClean="0"/>
              <a:t>Смирнова В.А. Практические занятия по технологии приготовления пищи -М.,Экономика,1988.</a:t>
            </a:r>
          </a:p>
          <a:p>
            <a:pPr>
              <a:buNone/>
            </a:pPr>
            <a:r>
              <a:rPr lang="ru-RU" sz="1600" dirty="0" smtClean="0"/>
              <a:t>Ресурсы Интернет: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hlinkClick r:id="rId2"/>
              </a:rPr>
              <a:t>http://www.kulina.ru/articles/serv/ukrashenieblyud/ukrashenieizmasla</a:t>
            </a:r>
            <a:r>
              <a:rPr lang="ru-RU" sz="16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hlinkClick r:id="rId3"/>
              </a:rPr>
              <a:t>http://sushi-fish.ru/kak-pravilno-razdelyvat-losos</a:t>
            </a:r>
            <a:endParaRPr lang="ru-RU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hlinkClick r:id="rId4"/>
              </a:rPr>
              <a:t>http://mama51.ru/forum/index.php?topic=13416.0</a:t>
            </a:r>
            <a:r>
              <a:rPr lang="ru-RU" sz="16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hlinkClick r:id="rId5"/>
              </a:rPr>
              <a:t>http://www.vkusnoeda.com/culinaryart.html</a:t>
            </a:r>
            <a:r>
              <a:rPr lang="ru-RU" sz="16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hlinkClick r:id="rId6"/>
              </a:rPr>
              <a:t>http://mlr.ucoz.ru/photo/1-0-38</a:t>
            </a:r>
            <a:r>
              <a:rPr lang="ru-RU" sz="1600" dirty="0" smtClean="0"/>
              <a:t> 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7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Использованная литература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105835"/>
            <a:ext cx="6357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3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Evgeny\Рабочий стол\ножи.jpg"/>
          <p:cNvPicPr>
            <a:picLocks noChangeAspect="1" noChangeArrowheads="1"/>
          </p:cNvPicPr>
          <p:nvPr/>
        </p:nvPicPr>
        <p:blipFill>
          <a:blip r:embed="rId2" cstate="print"/>
          <a:srcRect t="14333" b="16867"/>
          <a:stretch>
            <a:fillRect/>
          </a:stretch>
        </p:blipFill>
        <p:spPr bwMode="auto">
          <a:xfrm>
            <a:off x="500034" y="1571612"/>
            <a:ext cx="8286808" cy="2000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Documents and Settings\Evgeny\Рабочий стол\ножи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857628"/>
            <a:ext cx="2500330" cy="2396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C:\Documents and Settings\Evgeny\Рабочий стол\нож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857620" y="4071942"/>
            <a:ext cx="2357453" cy="1928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 descr="C:\Documents and Settings\Evgeny\Рабочий стол\выемки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857628"/>
            <a:ext cx="1643074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Приспособления для холодных закусок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Evgeny\Рабочий стол\присп для нареки лу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2071702" cy="19095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371475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Приспособления для нарезки лука</a:t>
            </a:r>
            <a:endParaRPr lang="ru-RU" dirty="0"/>
          </a:p>
        </p:txBody>
      </p:sp>
      <p:pic>
        <p:nvPicPr>
          <p:cNvPr id="5123" name="Picture 3" descr="C:\Documents and Settings\Evgeny\Рабочий стол\присп для нарез лука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643050"/>
            <a:ext cx="2524143" cy="18931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C:\Documents and Settings\Evgeny\Рабочий стол\присп для нарезки ды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785926"/>
            <a:ext cx="2762256" cy="2762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6000760" y="471488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Приспособление для нарезки дыни</a:t>
            </a:r>
            <a:endParaRPr lang="ru-RU" dirty="0"/>
          </a:p>
        </p:txBody>
      </p:sp>
      <p:pic>
        <p:nvPicPr>
          <p:cNvPr id="5126" name="Picture 6" descr="C:\Documents and Settings\Evgeny\Рабочий стол\яйцерез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86256"/>
            <a:ext cx="2211176" cy="1857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7" name="Picture 7" descr="C:\Documents and Settings\Evgeny\Рабочий стол\яйцерезка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286256"/>
            <a:ext cx="2500330" cy="13876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3428992" y="585789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Яйцерезка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14290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Приспособления для холодных закусок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Приспособления для холодных закусок</a:t>
            </a:r>
          </a:p>
        </p:txBody>
      </p:sp>
      <p:pic>
        <p:nvPicPr>
          <p:cNvPr id="5" name="Picture 4" descr="C:\Documents and Settings\Evgeny\Рабочий стол\нож для нарезки масл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2428892" cy="1787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 descr="C:\Documents and Settings\Evgeny\Рабочий стол\масло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857364"/>
            <a:ext cx="2426525" cy="17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Documents and Settings\Evgeny\Рабочий стол\масло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785926"/>
            <a:ext cx="2071702" cy="1835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 descr="C:\Documents and Settings\Evgeny\Рабочий стол\масло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14818"/>
            <a:ext cx="2428892" cy="1707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357686" y="464344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Нож для нарезки масла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89" y="357166"/>
            <a:ext cx="88200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Посуда для отпуска холодных блюд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Documents and Settings\Evgeny\Рабочий стол\овальные блюд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2428892" cy="32533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564357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Овальные блюда</a:t>
            </a:r>
            <a:endParaRPr lang="ru-RU" dirty="0"/>
          </a:p>
        </p:txBody>
      </p:sp>
      <p:pic>
        <p:nvPicPr>
          <p:cNvPr id="2051" name="Picture 3" descr="C:\Documents and Settings\Evgeny\Рабочий стол\круг блюдо.jpg"/>
          <p:cNvPicPr>
            <a:picLocks noChangeAspect="1" noChangeArrowheads="1"/>
          </p:cNvPicPr>
          <p:nvPr/>
        </p:nvPicPr>
        <p:blipFill>
          <a:blip r:embed="rId3" cstate="print"/>
          <a:srcRect t="20000" b="25000"/>
          <a:stretch>
            <a:fillRect/>
          </a:stretch>
        </p:blipFill>
        <p:spPr bwMode="auto">
          <a:xfrm>
            <a:off x="3714744" y="1643050"/>
            <a:ext cx="2857500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43372" y="321468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Круглые блюда</a:t>
            </a:r>
            <a:endParaRPr lang="ru-RU" dirty="0"/>
          </a:p>
        </p:txBody>
      </p:sp>
      <p:pic>
        <p:nvPicPr>
          <p:cNvPr id="2052" name="Picture 4" descr="C:\Documents and Settings\Evgeny\Рабочий стол\закус таре.jpg"/>
          <p:cNvPicPr>
            <a:picLocks noChangeAspect="1" noChangeArrowheads="1"/>
          </p:cNvPicPr>
          <p:nvPr/>
        </p:nvPicPr>
        <p:blipFill>
          <a:blip r:embed="rId4" cstate="print"/>
          <a:srcRect l="5263" t="14567" r="3947" b="32283"/>
          <a:stretch>
            <a:fillRect/>
          </a:stretch>
        </p:blipFill>
        <p:spPr bwMode="auto">
          <a:xfrm>
            <a:off x="4071934" y="3714752"/>
            <a:ext cx="4357718" cy="19288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2066" y="578645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Закусочные тарелки</a:t>
            </a:r>
            <a:endParaRPr lang="ru-RU" dirty="0"/>
          </a:p>
        </p:txBody>
      </p:sp>
      <p:pic>
        <p:nvPicPr>
          <p:cNvPr id="2053" name="Picture 5" descr="C:\Documents and Settings\Evgeny\Рабочий стол\вазы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500174"/>
            <a:ext cx="1643074" cy="16430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358082" y="328612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Вазы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88" y="357166"/>
            <a:ext cx="88200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Посуда для отпуска холодных блюд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Л.И.П\селёдочница.jpg"/>
          <p:cNvPicPr>
            <a:picLocks noChangeAspect="1" noChangeArrowheads="1"/>
          </p:cNvPicPr>
          <p:nvPr/>
        </p:nvPicPr>
        <p:blipFill>
          <a:blip r:embed="rId2" cstate="print"/>
          <a:srcRect l="8375" t="27148" r="18500" b="27148"/>
          <a:stretch>
            <a:fillRect/>
          </a:stretch>
        </p:blipFill>
        <p:spPr bwMode="auto">
          <a:xfrm>
            <a:off x="285720" y="1571612"/>
            <a:ext cx="2857520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271462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Селёдочница</a:t>
            </a:r>
            <a:endParaRPr lang="ru-RU" dirty="0"/>
          </a:p>
        </p:txBody>
      </p:sp>
      <p:pic>
        <p:nvPicPr>
          <p:cNvPr id="1027" name="Picture 3" descr="D:\Л.И.П\кокильница.jpg"/>
          <p:cNvPicPr>
            <a:picLocks noChangeAspect="1" noChangeArrowheads="1"/>
          </p:cNvPicPr>
          <p:nvPr/>
        </p:nvPicPr>
        <p:blipFill>
          <a:blip r:embed="rId3" cstate="print"/>
          <a:srcRect t="15000" b="17500"/>
          <a:stretch>
            <a:fillRect/>
          </a:stretch>
        </p:blipFill>
        <p:spPr bwMode="auto">
          <a:xfrm>
            <a:off x="3500430" y="1428736"/>
            <a:ext cx="2357434" cy="1591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000496" y="300037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Кокильница</a:t>
            </a:r>
            <a:endParaRPr lang="ru-RU" dirty="0"/>
          </a:p>
        </p:txBody>
      </p:sp>
      <p:pic>
        <p:nvPicPr>
          <p:cNvPr id="2" name="Picture 2" descr="C:\Documents and Settings\Evgeny\Рабочий стол\Икорн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2801464" cy="2381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00100" y="60007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Икорница</a:t>
            </a:r>
            <a:endParaRPr lang="ru-RU" dirty="0"/>
          </a:p>
        </p:txBody>
      </p:sp>
      <p:pic>
        <p:nvPicPr>
          <p:cNvPr id="3" name="Picture 3" descr="C:\Documents and Settings\Evgeny\Рабочий стол\соусник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571612"/>
            <a:ext cx="2114552" cy="1585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929454" y="328612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Соусник</a:t>
            </a:r>
            <a:endParaRPr lang="ru-RU" dirty="0"/>
          </a:p>
        </p:txBody>
      </p:sp>
      <p:pic>
        <p:nvPicPr>
          <p:cNvPr id="1028" name="Picture 4" descr="C:\Documents and Settings\Evgeny\Рабочий стол\креманки.jpg"/>
          <p:cNvPicPr>
            <a:picLocks noChangeAspect="1" noChangeArrowheads="1"/>
          </p:cNvPicPr>
          <p:nvPr/>
        </p:nvPicPr>
        <p:blipFill>
          <a:blip r:embed="rId6" cstate="print"/>
          <a:srcRect l="15625" t="18750" r="18750" b="6249"/>
          <a:stretch>
            <a:fillRect/>
          </a:stretch>
        </p:blipFill>
        <p:spPr bwMode="auto">
          <a:xfrm>
            <a:off x="4000496" y="3643314"/>
            <a:ext cx="1785950" cy="20410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14810" y="592933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Креманка</a:t>
            </a:r>
            <a:endParaRPr lang="ru-RU" dirty="0"/>
          </a:p>
        </p:txBody>
      </p:sp>
      <p:pic>
        <p:nvPicPr>
          <p:cNvPr id="1029" name="Picture 5" descr="C:\Documents and Settings\Evgeny\Рабочий стол\салатник.jpeg"/>
          <p:cNvPicPr>
            <a:picLocks noChangeAspect="1" noChangeArrowheads="1"/>
          </p:cNvPicPr>
          <p:nvPr/>
        </p:nvPicPr>
        <p:blipFill>
          <a:blip r:embed="rId7" cstate="print"/>
          <a:srcRect t="22187" b="20125"/>
          <a:stretch>
            <a:fillRect/>
          </a:stretch>
        </p:blipFill>
        <p:spPr bwMode="auto">
          <a:xfrm>
            <a:off x="6500826" y="3857628"/>
            <a:ext cx="213837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929454" y="59293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Салатник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143932" cy="45720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Продукты должны быть предварительно охлаждены до температуры 10 С.</a:t>
            </a:r>
          </a:p>
          <a:p>
            <a:pPr algn="just"/>
            <a:r>
              <a:rPr lang="ru-RU" sz="2000" dirty="0" smtClean="0"/>
              <a:t>Овощные наборы для салатов можно подготавливать заранее и хранить в охлаждаемом помещении.</a:t>
            </a:r>
          </a:p>
          <a:p>
            <a:pPr algn="just"/>
            <a:r>
              <a:rPr lang="ru-RU" sz="2000" dirty="0" smtClean="0"/>
              <a:t>Салаты из свежих овощей готовятся только по порциями по мере спроса.</a:t>
            </a:r>
          </a:p>
          <a:p>
            <a:pPr algn="just"/>
            <a:r>
              <a:rPr lang="ru-RU" sz="2000" dirty="0" smtClean="0"/>
              <a:t>Заправлять салаты и винегреты следует непосредственно перед отпуском, чтобы вкус и их внешний вид не ухудшался.</a:t>
            </a:r>
          </a:p>
          <a:p>
            <a:pPr algn="just"/>
            <a:r>
              <a:rPr lang="ru-RU" sz="2000" dirty="0" smtClean="0"/>
              <a:t>Перемешивать продукты следует осторожно, чтобы они не мялись.</a:t>
            </a:r>
          </a:p>
          <a:p>
            <a:r>
              <a:rPr lang="ru-RU" sz="2000" dirty="0" smtClean="0"/>
              <a:t>Отпускают холодные блюда и закуски при температуре 10-12 С.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16076" y="285728"/>
            <a:ext cx="1017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правила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приготовления холодных блюд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374</TotalTime>
  <Words>925</Words>
  <Application>Microsoft Office PowerPoint</Application>
  <PresentationFormat>Экран (4:3)</PresentationFormat>
  <Paragraphs>97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Контрольные вопросы. </vt:lpstr>
      <vt:lpstr>Слайд 38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</dc:creator>
  <cp:lastModifiedBy>Пользователь Windows</cp:lastModifiedBy>
  <cp:revision>42</cp:revision>
  <dcterms:created xsi:type="dcterms:W3CDTF">2009-07-31T17:39:29Z</dcterms:created>
  <dcterms:modified xsi:type="dcterms:W3CDTF">2021-11-13T05:50:24Z</dcterms:modified>
</cp:coreProperties>
</file>