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48" y="2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F9D85-E3D8-45EB-A314-8AC4F6FA2C39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D7A50-484D-451E-810A-622EE181F2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4155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F9D85-E3D8-45EB-A314-8AC4F6FA2C39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D7A50-484D-451E-810A-622EE181F2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17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F9D85-E3D8-45EB-A314-8AC4F6FA2C39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D7A50-484D-451E-810A-622EE181F2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7510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F9D85-E3D8-45EB-A314-8AC4F6FA2C39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D7A50-484D-451E-810A-622EE181F2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22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F9D85-E3D8-45EB-A314-8AC4F6FA2C39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D7A50-484D-451E-810A-622EE181F2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688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F9D85-E3D8-45EB-A314-8AC4F6FA2C39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D7A50-484D-451E-810A-622EE181F2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6235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F9D85-E3D8-45EB-A314-8AC4F6FA2C39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D7A50-484D-451E-810A-622EE181F2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4029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F9D85-E3D8-45EB-A314-8AC4F6FA2C39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D7A50-484D-451E-810A-622EE181F2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251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F9D85-E3D8-45EB-A314-8AC4F6FA2C39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D7A50-484D-451E-810A-622EE181F2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2346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F9D85-E3D8-45EB-A314-8AC4F6FA2C39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D7A50-484D-451E-810A-622EE181F2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113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F9D85-E3D8-45EB-A314-8AC4F6FA2C39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D7A50-484D-451E-810A-622EE181F2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6162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F9D85-E3D8-45EB-A314-8AC4F6FA2C39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D7A50-484D-451E-810A-622EE181F2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6330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gendocs.ru/v16761/&#1050;&#1091;&#1083;&#1100;&#1090;&#1091;&#1088;&#1072;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Тема: Способы и системы культивирования микроорганизмов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6250" y="2226182"/>
            <a:ext cx="6757622" cy="3744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395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/>
              <a:t>Поверхностный метод культивирования продуцентов ферментов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Культура </a:t>
            </a:r>
            <a:r>
              <a:rPr lang="ru-RU" dirty="0"/>
              <a:t>растет на поверхности твердой увлажненной питательной среды. Мицелий полностью обволакивает и прочно скрепляет твердые части­цы, клетки получают питание за счет содержащихся в этих средах веществ и ис­пользуют для дыхания кислород воздуха, поэтому для их нормального обеспече­ния кислородом приходится применять рыхлые по своей структуре среды с не­большой высотой слоя.</a:t>
            </a:r>
          </a:p>
        </p:txBody>
      </p:sp>
    </p:spTree>
    <p:extLst>
      <p:ext uri="{BB962C8B-B14F-4D97-AF65-F5344CB8AC3E}">
        <p14:creationId xmlns:p14="http://schemas.microsoft.com/office/powerpoint/2010/main" val="2250458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Недостатком метода является необходимость больших площадей для вы­ращивания. Выращивание производственной культуры происходит обычно в </a:t>
            </a:r>
            <a:r>
              <a:rPr lang="ru-RU" dirty="0" err="1"/>
              <a:t>не­асептических</a:t>
            </a:r>
            <a:r>
              <a:rPr lang="ru-RU" dirty="0"/>
              <a:t> условиях. Однако среда и кюветы должны быть надежно стерили­зованы. Перед новой загрузкой должны дезинфицироваться </a:t>
            </a:r>
            <a:r>
              <a:rPr lang="ru-RU" dirty="0" err="1"/>
              <a:t>растильные</a:t>
            </a:r>
            <a:r>
              <a:rPr lang="ru-RU" dirty="0"/>
              <a:t> камеры, а также все мелкое оборудование и инвентарь.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Главное преимущество поверхностного метода - более высокая конечная концентрация фермента на единицу массы среды. Например, для </a:t>
            </a:r>
            <a:r>
              <a:rPr lang="ru-RU" dirty="0" err="1"/>
              <a:t>осахаривания</a:t>
            </a:r>
            <a:r>
              <a:rPr lang="ru-RU" dirty="0"/>
              <a:t> 100 кг крахмала в спиртовом производстве требуется 5 кг поверхностной культу­ры плесневых грибов или около 100 кг </a:t>
            </a:r>
            <a:r>
              <a:rPr lang="ru-RU" dirty="0" err="1"/>
              <a:t>культуральной</a:t>
            </a:r>
            <a:r>
              <a:rPr lang="ru-RU" dirty="0"/>
              <a:t> жидкости. Поверхностные культуры можно быстро и легко высушить, их легко перевести в товарную фор­му и транспортировать. Меньше потребность электроэнергии по сравнению с глубинным методом.</a:t>
            </a:r>
          </a:p>
        </p:txBody>
      </p:sp>
    </p:spTree>
    <p:extLst>
      <p:ext uri="{BB962C8B-B14F-4D97-AF65-F5344CB8AC3E}">
        <p14:creationId xmlns:p14="http://schemas.microsoft.com/office/powerpoint/2010/main" val="14776118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Вопрос 2. Системы культивирования микроорганизмов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smtClean="0"/>
              <a:t>Система называется закрытой, </a:t>
            </a:r>
            <a:r>
              <a:rPr lang="ru-RU" dirty="0" smtClean="0"/>
              <a:t>если ни одна составная часть этой систе­мы после начала процесса </a:t>
            </a:r>
            <a:r>
              <a:rPr lang="ru-RU" dirty="0"/>
              <a:t>в </a:t>
            </a:r>
            <a:r>
              <a:rPr lang="ru-RU" dirty="0" err="1"/>
              <a:t>биореакторе</a:t>
            </a:r>
            <a:r>
              <a:rPr lang="ru-RU" dirty="0"/>
              <a:t> не вводится и не выводится. В периоди­ческом процессе в ферментер сначала подают все питательные вещества, водную фазу и посевной материал. Процесс идет в соответствии с кривой роста микроор­ганизмов с заключительным замиранием реакции, обусловленным недостатком субстрата, накоплением токсических метаболитов, неблагоприятным изменением физико-химических условий окружающей среды (рН, температура, парциальное давление кислорода, вязкость), гибелью и лизисом микроорганизмов. Во время культивирования все параметры непрерывно изменяются.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91463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Развитие управляемых периодических процессов привело к созданию </a:t>
            </a:r>
            <a:r>
              <a:rPr lang="ru-RU" b="1" dirty="0"/>
              <a:t>объемно-</a:t>
            </a:r>
            <a:r>
              <a:rPr lang="ru-RU" b="1" dirty="0" err="1"/>
              <a:t>доливочной</a:t>
            </a:r>
            <a:r>
              <a:rPr lang="ru-RU" b="1" dirty="0"/>
              <a:t> системы: </a:t>
            </a:r>
            <a:r>
              <a:rPr lang="ru-RU" dirty="0"/>
              <a:t>в процессе культивирования главные компоненты среды добавляют дробно, чем исключают субстратное ингибирование. Никакие жидкие компоненты из среды не отводят.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Открытые системы работают </a:t>
            </a:r>
            <a:r>
              <a:rPr lang="ru-RU" dirty="0"/>
              <a:t>в непрерывном потоке. В процессе реакции часть отработанной питательной среды из </a:t>
            </a:r>
            <a:r>
              <a:rPr lang="ru-RU" dirty="0" err="1"/>
              <a:t>биореактора</a:t>
            </a:r>
            <a:r>
              <a:rPr lang="ru-RU" dirty="0"/>
              <a:t> удаляют и добавляют новую, что обеспечивает непрерывность процесса. В единицу времени субстрата вводят не больше, чем может переработать культу­ра. Проводят непрерывное культивирование по крайней мере с одной лимити­рующей рост концентрацией вещества. Регулирование осуществляют поддержа­нием концентрации биомассы или продукта на постоянном уровне путем измене­ния концентрации субстрата </a:t>
            </a:r>
            <a:r>
              <a:rPr lang="ru-RU" b="1" dirty="0"/>
              <a:t>(</a:t>
            </a:r>
            <a:r>
              <a:rPr lang="ru-RU" b="1" dirty="0" err="1"/>
              <a:t>турбидостат</a:t>
            </a:r>
            <a:r>
              <a:rPr lang="ru-RU" b="1" dirty="0"/>
              <a:t>) </a:t>
            </a:r>
            <a:r>
              <a:rPr lang="ru-RU" dirty="0"/>
              <a:t>или применения строго лимитиро­ванной концентрации питательных веществ с соответствующим изменением кон­центрации клеток или продукта </a:t>
            </a:r>
            <a:r>
              <a:rPr lang="ru-RU" b="1" dirty="0"/>
              <a:t>(</a:t>
            </a:r>
            <a:r>
              <a:rPr lang="ru-RU" b="1" dirty="0" err="1"/>
              <a:t>хемостат</a:t>
            </a:r>
            <a:r>
              <a:rPr lang="ru-RU" b="1" dirty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27493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3. Методы, используемые в биотехнологическом производстве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Методы хранения посевного материала. </a:t>
            </a:r>
            <a:r>
              <a:rPr lang="ru-RU" dirty="0"/>
              <a:t>При промышленном культивировании клеток в </a:t>
            </a:r>
            <a:r>
              <a:rPr lang="ru-RU" dirty="0" err="1"/>
              <a:t>биореакторах</a:t>
            </a:r>
            <a:r>
              <a:rPr lang="ru-RU" dirty="0"/>
              <a:t> идет про­цесс постепенного вытеснения менее приспособленных форм более приспособ­ленными, часто менее продуктивными по отношению к вырабатываемым веще­ствам. Он получил название </a:t>
            </a:r>
            <a:r>
              <a:rPr lang="ru-RU" b="1" dirty="0" err="1"/>
              <a:t>автоселекции</a:t>
            </a:r>
            <a:r>
              <a:rPr lang="ru-RU" b="1" dirty="0"/>
              <a:t>. </a:t>
            </a:r>
            <a:r>
              <a:rPr lang="ru-RU" dirty="0"/>
              <a:t>В связи с этим встает проблема длительного хранения клеток без утраты ценных свойств. Это возможно, если резко затормозить все протекающие в них жизненные процессы. Существуют следую­щие методы хранения.</a:t>
            </a:r>
          </a:p>
        </p:txBody>
      </p:sp>
    </p:spTree>
    <p:extLst>
      <p:ext uri="{BB962C8B-B14F-4D97-AF65-F5344CB8AC3E}">
        <p14:creationId xmlns:p14="http://schemas.microsoft.com/office/powerpoint/2010/main" val="15789768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1. Лиофильное высушивание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/>
              <a:t>1</a:t>
            </a:r>
            <a:r>
              <a:rPr lang="ru-RU" b="1" dirty="0"/>
              <a:t>. Лиофильное высушивание </a:t>
            </a:r>
            <a:r>
              <a:rPr lang="ru-RU" dirty="0"/>
              <a:t>(обезвоживание после замораживания при температуре -40~60°С и ниже). Применяется в отношении продуцентов антибио­тиков. </a:t>
            </a:r>
            <a:r>
              <a:rPr lang="ru-RU" b="1" dirty="0"/>
              <a:t>а)</a:t>
            </a:r>
            <a:r>
              <a:rPr lang="ru-RU" dirty="0"/>
              <a:t> </a:t>
            </a:r>
            <a:r>
              <a:rPr lang="ru-RU" b="1" dirty="0"/>
              <a:t>Высушивание на воздухе в стерильной среде </a:t>
            </a:r>
            <a:r>
              <a:rPr lang="ru-RU" dirty="0"/>
              <a:t>(на почве, бумаге, дис­ках агар-агара и т.д.).</a:t>
            </a:r>
            <a:r>
              <a:rPr lang="ru-RU" b="1" dirty="0"/>
              <a:t> б)</a:t>
            </a:r>
            <a:r>
              <a:rPr lang="ru-RU" dirty="0"/>
              <a:t> </a:t>
            </a:r>
            <a:r>
              <a:rPr lang="ru-RU" b="1" dirty="0"/>
              <a:t>Сохранение спор </a:t>
            </a:r>
            <a:r>
              <a:rPr lang="ru-RU" dirty="0"/>
              <a:t>(пригоден для спорообразующих бактерий рода </a:t>
            </a:r>
            <a:r>
              <a:rPr lang="ru-RU" dirty="0" err="1"/>
              <a:t>Вacilus</a:t>
            </a:r>
            <a:r>
              <a:rPr lang="ru-RU" dirty="0"/>
              <a:t>). </a:t>
            </a:r>
            <a:r>
              <a:rPr lang="ru-RU" b="1" dirty="0"/>
              <a:t>в) </a:t>
            </a:r>
            <a:r>
              <a:rPr lang="ru-RU" b="1" dirty="0" err="1"/>
              <a:t>Криоконсервация</a:t>
            </a:r>
            <a:r>
              <a:rPr lang="ru-RU" b="1" dirty="0"/>
              <a:t> </a:t>
            </a:r>
            <a:r>
              <a:rPr lang="ru-RU" dirty="0"/>
              <a:t>- глубокое замораживание клеток с их последую­щим хранением в жидком азоте </a:t>
            </a:r>
            <a:r>
              <a:rPr lang="ru-RU" b="1" dirty="0"/>
              <a:t>(- 196°С) </a:t>
            </a:r>
            <a:r>
              <a:rPr lang="ru-RU" dirty="0"/>
              <a:t>или в парах азота </a:t>
            </a:r>
            <a:r>
              <a:rPr lang="ru-RU" b="1" dirty="0"/>
              <a:t>( - 155°С).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99860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Выделение целевого продукта.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Это </a:t>
            </a:r>
            <a:r>
              <a:rPr lang="ru-RU" dirty="0"/>
              <a:t>завершающая стадия биотехнологического процесса. Продукт может накапливаться в клетке или выделятся в </a:t>
            </a:r>
            <a:r>
              <a:rPr lang="ru-RU" dirty="0" err="1"/>
              <a:t>культуральную</a:t>
            </a:r>
            <a:r>
              <a:rPr lang="ru-RU" dirty="0"/>
              <a:t> жидкость. Наибо­лее сложно выделение продукта, накапливающегося в клетках. Для этого клетки необходимо отделить от </a:t>
            </a:r>
            <a:r>
              <a:rPr lang="ru-RU" dirty="0" err="1"/>
              <a:t>культуральной</a:t>
            </a:r>
            <a:r>
              <a:rPr lang="ru-RU" dirty="0"/>
              <a:t> жидкости, разрушить, затем целевой продукт очистить от массы компонентов разрушенных клеток.</a:t>
            </a:r>
          </a:p>
        </p:txBody>
      </p:sp>
    </p:spTree>
    <p:extLst>
      <p:ext uri="{BB962C8B-B14F-4D97-AF65-F5344CB8AC3E}">
        <p14:creationId xmlns:p14="http://schemas.microsoft.com/office/powerpoint/2010/main" val="14817053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Виды сепарации: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sz="3400" b="1" dirty="0" smtClean="0"/>
              <a:t>1</a:t>
            </a:r>
            <a:r>
              <a:rPr lang="ru-RU" sz="3400" b="1" dirty="0"/>
              <a:t>. Флотация. </a:t>
            </a:r>
            <a:r>
              <a:rPr lang="ru-RU" sz="3400" dirty="0"/>
              <a:t>Если клетки продуцента в </a:t>
            </a:r>
            <a:r>
              <a:rPr lang="ru-RU" sz="3400" dirty="0" err="1"/>
              <a:t>биореакторе</a:t>
            </a:r>
            <a:r>
              <a:rPr lang="ru-RU" sz="3400" dirty="0"/>
              <a:t> из-за низкой </a:t>
            </a:r>
            <a:r>
              <a:rPr lang="ru-RU" sz="3400" dirty="0" err="1"/>
              <a:t>смачи­ваемости</a:t>
            </a:r>
            <a:r>
              <a:rPr lang="ru-RU" sz="3400" dirty="0"/>
              <a:t> накапливаются в поверхностных слоях жидкости, то жидкость предва­рительно вспенивают, затем отделяют ее верхний слой с клетками. Флотаторы различных конструкций сцеживают, откачивают или соскребают пену, состоя­щую из пузырьков газа с прилипшими к ним клетками. Флотацию широко ис­пользуют как первый этап отделения дрожжевой массы для осветления </a:t>
            </a:r>
            <a:r>
              <a:rPr lang="ru-RU" sz="3400" dirty="0" err="1"/>
              <a:t>культу­ральной</a:t>
            </a:r>
            <a:r>
              <a:rPr lang="ru-RU" sz="3400" dirty="0"/>
              <a:t> жидкости.</a:t>
            </a:r>
            <a:br>
              <a:rPr lang="ru-RU" sz="3400" dirty="0"/>
            </a:br>
            <a:r>
              <a:rPr lang="ru-RU" sz="3400" dirty="0"/>
              <a:t/>
            </a:r>
            <a:br>
              <a:rPr lang="ru-RU" sz="3400" dirty="0"/>
            </a:br>
            <a:r>
              <a:rPr lang="ru-RU" sz="3400" b="1" dirty="0"/>
              <a:t>2. Фильтрация </a:t>
            </a:r>
            <a:r>
              <a:rPr lang="ru-RU" sz="3400" dirty="0"/>
              <a:t>- задержание биомассы на пористой фильтрующей пе­регородке. Применяют фильтры однократного или многократно использования: барабанные, дисковые, ленточные, тарельчатые, карусельные, вакуум-фильтры, фильтр-прессы различных конструкций, мембранные фильтры. Диаметр пор мо­жет превышать размеры клеток. Иногда биомассу сдувают с поверхности фильт­ра сжатым воздухом или срезают специальным ножом.</a:t>
            </a:r>
            <a:br>
              <a:rPr lang="ru-RU" sz="3400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20753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3. Центрифугирование </a:t>
            </a:r>
            <a:r>
              <a:rPr lang="ru-RU" dirty="0" smtClean="0"/>
              <a:t>- осаждение взвешенных в жидкости частиц с применением центробежной силы. Требует более дорогостоящего оборудования, чем фильтрование. Поэтому оно оправдывает себя, если: а) суспензия фильтрует­ся медленно; б) поставлена задача максимального освобождения </a:t>
            </a:r>
            <a:r>
              <a:rPr lang="ru-RU" dirty="0" err="1" smtClean="0"/>
              <a:t>культуральной</a:t>
            </a:r>
            <a:r>
              <a:rPr lang="ru-RU" dirty="0" smtClean="0"/>
              <a:t> жидкости от содержащихся частиц; в) необходимо наладить непрерывный про­цесс сепарации в условиях, когда фильтры рассчитаны только на периодическое действие.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73321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Контрольные вопросы: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Что </a:t>
            </a:r>
            <a:r>
              <a:rPr lang="ru-RU" dirty="0"/>
              <a:t>такое </a:t>
            </a:r>
            <a:r>
              <a:rPr lang="ru-RU" dirty="0" err="1"/>
              <a:t>биореактор</a:t>
            </a:r>
            <a:r>
              <a:rPr lang="ru-RU" dirty="0"/>
              <a:t>?</a:t>
            </a:r>
          </a:p>
          <a:p>
            <a:pPr lvl="0"/>
            <a:r>
              <a:rPr lang="ru-RU" dirty="0"/>
              <a:t>Какие существуют способы культивирования микроорганизмов?</a:t>
            </a:r>
          </a:p>
          <a:p>
            <a:r>
              <a:rPr lang="ru-RU" dirty="0"/>
              <a:t>Что значит открытая и закрытая системы культивирования микроорганизмов</a:t>
            </a:r>
          </a:p>
        </p:txBody>
      </p:sp>
    </p:spTree>
    <p:extLst>
      <p:ext uri="{BB962C8B-B14F-4D97-AF65-F5344CB8AC3E}">
        <p14:creationId xmlns:p14="http://schemas.microsoft.com/office/powerpoint/2010/main" val="1591251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Вопросы лекции: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ru-RU" b="1" i="1" dirty="0" smtClean="0"/>
              <a:t>Способы </a:t>
            </a:r>
            <a:r>
              <a:rPr lang="ru-RU" b="1" i="1" dirty="0"/>
              <a:t>культивирования микроорганизмов.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ru-RU" b="1" i="1" dirty="0"/>
              <a:t>Системы культивирования микроорганизмов.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ru-RU" b="1" i="1" dirty="0"/>
              <a:t>Методы, используемые в биотехнологическом производстве.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5758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Способы культивирования микроорганизмов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Биотехнологические процессы воспроизводства микроорганизмов могут быть основаны на </a:t>
            </a:r>
            <a:r>
              <a:rPr lang="ru-RU" b="1" dirty="0"/>
              <a:t>периодическом или непрерывном культивировании.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4700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/>
              <a:t>Биореактор</a:t>
            </a:r>
            <a:r>
              <a:rPr lang="ru-RU" b="1" dirty="0" smtClean="0"/>
              <a:t>, ферментер или </a:t>
            </a:r>
            <a:r>
              <a:rPr lang="ru-RU" b="1" dirty="0" err="1" smtClean="0"/>
              <a:t>ферментатор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Биореактор</a:t>
            </a:r>
            <a:r>
              <a:rPr lang="ru-RU" b="1" dirty="0"/>
              <a:t>, ферментер или </a:t>
            </a:r>
            <a:r>
              <a:rPr lang="ru-RU" b="1" dirty="0" err="1"/>
              <a:t>ферментатор</a:t>
            </a:r>
            <a:r>
              <a:rPr lang="ru-RU" b="1" dirty="0"/>
              <a:t> </a:t>
            </a:r>
            <a:r>
              <a:rPr lang="ru-RU" dirty="0"/>
              <a:t>- это закрытая или открыта емкость, в которой при определенных условиях (давление, температура, концен­трация сухих веществ, рН среды и т.д.) протекает на клеточном или молекуляр­ном уровне контролируемая реакция, осуществляемая с помощью микроорганиз­мов.</a:t>
            </a:r>
          </a:p>
        </p:txBody>
      </p:sp>
    </p:spTree>
    <p:extLst>
      <p:ext uri="{BB962C8B-B14F-4D97-AF65-F5344CB8AC3E}">
        <p14:creationId xmlns:p14="http://schemas.microsoft.com/office/powerpoint/2010/main" val="654237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Периодический процесс включает: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</a:t>
            </a:r>
            <a:r>
              <a:rPr lang="ru-RU" dirty="0"/>
              <a:t>) стерилизацию сред, </a:t>
            </a:r>
            <a:r>
              <a:rPr lang="ru-RU" dirty="0" err="1"/>
              <a:t>биореакторов</a:t>
            </a:r>
            <a:r>
              <a:rPr lang="ru-RU" dirty="0"/>
              <a:t> и вспомогательного оборудования; б) загрузку аппарата питательной средой; в) внесение посевного материала (клеток, спор); г) рост </a:t>
            </a:r>
            <a:r>
              <a:rPr lang="ru-RU" u="sng" dirty="0">
                <a:hlinkClick r:id="rId2"/>
              </a:rPr>
              <a:t>культуры</a:t>
            </a:r>
            <a:r>
              <a:rPr lang="ru-RU" dirty="0"/>
              <a:t>, который может совпадать во времени со следующим этапом или предшествовать ему; д) синтез целевого продукта; е) отделение и очистку готового продукта. Речь идет о вре­менной последовательности этапов, по окончании последнего этапа проводится мойка </a:t>
            </a:r>
            <a:r>
              <a:rPr lang="ru-RU" dirty="0" err="1"/>
              <a:t>биореактора</a:t>
            </a:r>
            <a:r>
              <a:rPr lang="ru-RU" dirty="0"/>
              <a:t> и его подготовка к новому циклу.</a:t>
            </a:r>
          </a:p>
        </p:txBody>
      </p:sp>
    </p:spTree>
    <p:extLst>
      <p:ext uri="{BB962C8B-B14F-4D97-AF65-F5344CB8AC3E}">
        <p14:creationId xmlns:p14="http://schemas.microsoft.com/office/powerpoint/2010/main" val="724054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Существует также </a:t>
            </a:r>
            <a:r>
              <a:rPr lang="ru-RU" b="1" dirty="0" err="1"/>
              <a:t>отьемнодоливочное</a:t>
            </a:r>
            <a:r>
              <a:rPr lang="ru-RU" b="1" dirty="0"/>
              <a:t> культивирование, </a:t>
            </a:r>
            <a:r>
              <a:rPr lang="ru-RU" dirty="0"/>
              <a:t>когда часть объема из </a:t>
            </a:r>
            <a:r>
              <a:rPr lang="ru-RU" dirty="0" err="1"/>
              <a:t>биореактора</a:t>
            </a:r>
            <a:r>
              <a:rPr lang="ru-RU" dirty="0"/>
              <a:t> время от времени изымается при добавлении эквивалент­ною объема среды. Это приводит к регулярному омолаживанию культуры и к за­держке ее перехода к фазе отмирания. Такой режим культивирования в значи­тельной мере уподобляется непрерывному процессу, поэтому называется также </a:t>
            </a:r>
            <a:r>
              <a:rPr lang="ru-RU" b="1" dirty="0" err="1"/>
              <a:t>полунепрерывным</a:t>
            </a:r>
            <a:r>
              <a:rPr lang="ru-RU" b="1" dirty="0"/>
              <a:t> культивированием.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3027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В непрерывных процессах </a:t>
            </a:r>
            <a:r>
              <a:rPr lang="ru-RU" dirty="0"/>
              <a:t>биообъект постоянно поддерживается в экс­поненциальной фазе роста. Обеспечивается непрерывный приток свежей пита­тельной среды в </a:t>
            </a:r>
            <a:r>
              <a:rPr lang="ru-RU" dirty="0" err="1"/>
              <a:t>биореактор</a:t>
            </a:r>
            <a:r>
              <a:rPr lang="ru-RU" dirty="0"/>
              <a:t> и отток из него </a:t>
            </a:r>
            <a:r>
              <a:rPr lang="ru-RU" dirty="0" err="1"/>
              <a:t>культуральной</a:t>
            </a:r>
            <a:r>
              <a:rPr lang="ru-RU" dirty="0"/>
              <a:t> жидкости, содержа­щей клетки и продукты их жизнедеятельности. Фундаментальным принципом непрерывных процессов служит равновесие между приростом биомассы за счет деления клеток и их убылью в результате разбавления свежей средой. Различают </a:t>
            </a:r>
            <a:r>
              <a:rPr lang="ru-RU" dirty="0" err="1"/>
              <a:t>хемостатный</a:t>
            </a:r>
            <a:r>
              <a:rPr lang="ru-RU" dirty="0"/>
              <a:t> и </a:t>
            </a:r>
            <a:r>
              <a:rPr lang="ru-RU" dirty="0" err="1"/>
              <a:t>турбидостатный</a:t>
            </a:r>
            <a:r>
              <a:rPr lang="ru-RU" dirty="0"/>
              <a:t> режимы не­прерывного культивирования.</a:t>
            </a:r>
          </a:p>
        </p:txBody>
      </p:sp>
    </p:spTree>
    <p:extLst>
      <p:ext uri="{BB962C8B-B14F-4D97-AF65-F5344CB8AC3E}">
        <p14:creationId xmlns:p14="http://schemas.microsoft.com/office/powerpoint/2010/main" val="1167695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i="1" dirty="0" smtClean="0"/>
              <a:t>Глубинный метод культивирования продуцентов ферментов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Глубинный </a:t>
            </a:r>
            <a:r>
              <a:rPr lang="ru-RU" dirty="0"/>
              <a:t>метод культивирования заключается в выращивании микроорганизмов в жидкой питательной среде. Он технически более соверше­нен, чем поверхностный, так как легко поддается механизации и автоматизации.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Весь процесс должен проводиться в строго асептических условиях, что с одной стороны, является преимуществом метода, а с другой - составляет наи­большую техническую трудность, т.к. нарушение асептики часто приводит к прекращению образования фермента.</a:t>
            </a:r>
          </a:p>
        </p:txBody>
      </p:sp>
    </p:spTree>
    <p:extLst>
      <p:ext uri="{BB962C8B-B14F-4D97-AF65-F5344CB8AC3E}">
        <p14:creationId xmlns:p14="http://schemas.microsoft.com/office/powerpoint/2010/main" val="519420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Концентрация фермента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Концентрация фермента </a:t>
            </a:r>
            <a:r>
              <a:rPr lang="ru-RU" dirty="0"/>
              <a:t>в среде при глубинном культивировании обыч­но значительно ниже, чем в водных экстрактах поверхностной культуры. Фильт­раты </a:t>
            </a:r>
            <a:r>
              <a:rPr lang="ru-RU" dirty="0" err="1"/>
              <a:t>культуральных</a:t>
            </a:r>
            <a:r>
              <a:rPr lang="ru-RU" dirty="0"/>
              <a:t> жидкостей содержат не более 3% сухих веществ. Это вызы­вает необходимость предварительного концентрирования фильтратов перед тем, как выделять ферменты любым методом.</a:t>
            </a:r>
          </a:p>
        </p:txBody>
      </p:sp>
    </p:spTree>
    <p:extLst>
      <p:ext uri="{BB962C8B-B14F-4D97-AF65-F5344CB8AC3E}">
        <p14:creationId xmlns:p14="http://schemas.microsoft.com/office/powerpoint/2010/main" val="36503843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957</Words>
  <Application>Microsoft Office PowerPoint</Application>
  <PresentationFormat>Широкоэкранный</PresentationFormat>
  <Paragraphs>36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Тема Office</vt:lpstr>
      <vt:lpstr>Тема: Способы и системы культивирования микроорганизмов</vt:lpstr>
      <vt:lpstr>Вопросы лекции: </vt:lpstr>
      <vt:lpstr>Способы культивирования микроорганизмов</vt:lpstr>
      <vt:lpstr>Биореактор, ферментер или ферментатор</vt:lpstr>
      <vt:lpstr>Периодический процесс включает:</vt:lpstr>
      <vt:lpstr>Презентация PowerPoint</vt:lpstr>
      <vt:lpstr>Презентация PowerPoint</vt:lpstr>
      <vt:lpstr>Глубинный метод культивирования продуцентов ферментов </vt:lpstr>
      <vt:lpstr>Концентрация фермента</vt:lpstr>
      <vt:lpstr>Поверхностный метод культивирования продуцентов ферментов</vt:lpstr>
      <vt:lpstr>Презентация PowerPoint</vt:lpstr>
      <vt:lpstr>Вопрос 2. Системы культивирования микроорганизмов</vt:lpstr>
      <vt:lpstr>Презентация PowerPoint</vt:lpstr>
      <vt:lpstr>3. Методы, используемые в биотехнологическом производстве</vt:lpstr>
      <vt:lpstr>1. Лиофильное высушивание</vt:lpstr>
      <vt:lpstr>Выделение целевого продукта.</vt:lpstr>
      <vt:lpstr>Виды сепарации:</vt:lpstr>
      <vt:lpstr>Презентация PowerPoint</vt:lpstr>
      <vt:lpstr>Контрольные вопросы: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Способы и системы культивирования микроорганизмов</dc:title>
  <dc:creator>User</dc:creator>
  <cp:lastModifiedBy>User</cp:lastModifiedBy>
  <cp:revision>1</cp:revision>
  <dcterms:created xsi:type="dcterms:W3CDTF">2020-09-08T08:41:26Z</dcterms:created>
  <dcterms:modified xsi:type="dcterms:W3CDTF">2020-09-08T08:49:44Z</dcterms:modified>
</cp:coreProperties>
</file>