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5" r:id="rId2"/>
    <p:sldId id="281" r:id="rId3"/>
    <p:sldId id="332" r:id="rId4"/>
    <p:sldId id="282" r:id="rId5"/>
    <p:sldId id="262" r:id="rId6"/>
    <p:sldId id="271" r:id="rId7"/>
    <p:sldId id="288" r:id="rId8"/>
    <p:sldId id="272" r:id="rId9"/>
    <p:sldId id="261" r:id="rId10"/>
    <p:sldId id="266" r:id="rId11"/>
    <p:sldId id="269" r:id="rId12"/>
    <p:sldId id="284" r:id="rId13"/>
    <p:sldId id="363" r:id="rId14"/>
    <p:sldId id="317" r:id="rId15"/>
    <p:sldId id="270" r:id="rId16"/>
    <p:sldId id="283" r:id="rId17"/>
    <p:sldId id="339" r:id="rId18"/>
    <p:sldId id="340" r:id="rId19"/>
    <p:sldId id="366" r:id="rId20"/>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7D75"/>
    <a:srgbClr val="E2C4A4"/>
    <a:srgbClr val="ECEC78"/>
    <a:srgbClr val="CC9900"/>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59" autoAdjust="0"/>
    <p:restoredTop sz="85563" autoAdjust="0"/>
  </p:normalViewPr>
  <p:slideViewPr>
    <p:cSldViewPr>
      <p:cViewPr varScale="1">
        <p:scale>
          <a:sx n="63" d="100"/>
          <a:sy n="63" d="100"/>
        </p:scale>
        <p:origin x="-8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513F1-EEEC-4EBB-A93C-22C325DA2E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4737FA7-1131-4032-8436-FEBCB79EACB9}">
      <dgm:prSet phldrT="[Текст]" custT="1"/>
      <dgm:spPr>
        <a:solidFill>
          <a:schemeClr val="bg2">
            <a:lumMod val="20000"/>
            <a:lumOff val="80000"/>
          </a:schemeClr>
        </a:solidFill>
        <a:scene3d>
          <a:camera prst="orthographicFront"/>
          <a:lightRig rig="threePt" dir="t"/>
        </a:scene3d>
        <a:sp3d>
          <a:bevelT prst="slope"/>
        </a:sp3d>
      </dgm:spPr>
      <dgm:t>
        <a:bodyPr/>
        <a:lstStyle/>
        <a:p>
          <a:pPr>
            <a:lnSpc>
              <a:spcPct val="100000"/>
            </a:lnSpc>
            <a:spcAft>
              <a:spcPts val="0"/>
            </a:spcAft>
          </a:pPr>
          <a:r>
            <a:rPr lang="en-US" sz="2800" b="1" i="1" dirty="0" smtClean="0">
              <a:solidFill>
                <a:schemeClr val="tx1"/>
              </a:solidFill>
            </a:rPr>
            <a:t>“</a:t>
          </a:r>
          <a:r>
            <a:rPr lang="ru-RU" sz="2800" b="1" i="1" dirty="0" err="1" smtClean="0">
              <a:solidFill>
                <a:schemeClr val="tx1"/>
              </a:solidFill>
            </a:rPr>
            <a:t>Заворовская</a:t>
          </a:r>
          <a:r>
            <a:rPr lang="en-US" sz="2800" b="1" i="1" dirty="0" smtClean="0">
              <a:solidFill>
                <a:schemeClr val="tx1"/>
              </a:solidFill>
            </a:rPr>
            <a:t>”</a:t>
          </a:r>
          <a:endParaRPr lang="ru-RU" sz="2800" b="1" i="1" dirty="0" smtClean="0">
            <a:solidFill>
              <a:schemeClr val="tx1"/>
            </a:solidFill>
          </a:endParaRPr>
        </a:p>
        <a:p>
          <a:pPr>
            <a:lnSpc>
              <a:spcPct val="100000"/>
            </a:lnSpc>
            <a:spcAft>
              <a:spcPts val="0"/>
            </a:spcAft>
          </a:pPr>
          <a:r>
            <a:rPr lang="ru-RU" sz="2000" i="0" dirty="0" smtClean="0">
              <a:solidFill>
                <a:schemeClr val="tx1"/>
              </a:solidFill>
            </a:rPr>
            <a:t>Гребни с междурядьями 70 см</a:t>
          </a:r>
          <a:endParaRPr lang="ru-RU" sz="1400" i="0" dirty="0">
            <a:solidFill>
              <a:schemeClr val="tx1"/>
            </a:solidFill>
          </a:endParaRPr>
        </a:p>
      </dgm:t>
    </dgm:pt>
    <dgm:pt modelId="{B9D29C49-9206-496C-B539-A9B61997D453}" type="parTrans" cxnId="{E0548404-ED05-4329-A23F-F8019C3A2993}">
      <dgm:prSet/>
      <dgm:spPr/>
      <dgm:t>
        <a:bodyPr/>
        <a:lstStyle/>
        <a:p>
          <a:endParaRPr lang="ru-RU"/>
        </a:p>
      </dgm:t>
    </dgm:pt>
    <dgm:pt modelId="{2D8FD6EA-9CCA-4BC3-B306-78CE1E3FA3A2}" type="sibTrans" cxnId="{E0548404-ED05-4329-A23F-F8019C3A2993}">
      <dgm:prSet/>
      <dgm:spPr/>
      <dgm:t>
        <a:bodyPr/>
        <a:lstStyle/>
        <a:p>
          <a:endParaRPr lang="ru-RU"/>
        </a:p>
      </dgm:t>
    </dgm:pt>
    <dgm:pt modelId="{718DDDDA-00DD-42B8-BA64-9234CACC6D2D}">
      <dgm:prSet phldrT="[Текст]" custT="1"/>
      <dgm:spPr>
        <a:solidFill>
          <a:schemeClr val="bg2">
            <a:lumMod val="20000"/>
            <a:lumOff val="80000"/>
          </a:schemeClr>
        </a:solidFill>
        <a:scene3d>
          <a:camera prst="orthographicFront"/>
          <a:lightRig rig="threePt" dir="t"/>
        </a:scene3d>
        <a:sp3d>
          <a:bevelT prst="slope"/>
        </a:sp3d>
      </dgm:spPr>
      <dgm:t>
        <a:bodyPr/>
        <a:lstStyle/>
        <a:p>
          <a:pPr>
            <a:lnSpc>
              <a:spcPct val="100000"/>
            </a:lnSpc>
            <a:spcAft>
              <a:spcPts val="0"/>
            </a:spcAft>
          </a:pPr>
          <a:r>
            <a:rPr lang="ru-RU" sz="2800" b="1" i="1" dirty="0" smtClean="0">
              <a:solidFill>
                <a:schemeClr val="tx1"/>
              </a:solidFill>
            </a:rPr>
            <a:t>Грядово-ленточная</a:t>
          </a:r>
          <a:endParaRPr lang="ru-RU" sz="2800" b="1" i="0" dirty="0" smtClean="0">
            <a:solidFill>
              <a:schemeClr val="tx1"/>
            </a:solidFill>
          </a:endParaRPr>
        </a:p>
        <a:p>
          <a:pPr>
            <a:lnSpc>
              <a:spcPct val="100000"/>
            </a:lnSpc>
            <a:spcAft>
              <a:spcPts val="0"/>
            </a:spcAft>
          </a:pPr>
          <a:r>
            <a:rPr lang="ru-RU" sz="2000" i="0" dirty="0" smtClean="0">
              <a:solidFill>
                <a:schemeClr val="tx1"/>
              </a:solidFill>
            </a:rPr>
            <a:t>Широкие гряды с междурядьями 110 + 30 см</a:t>
          </a:r>
          <a:endParaRPr lang="ru-RU" sz="2000" dirty="0">
            <a:solidFill>
              <a:schemeClr val="tx1"/>
            </a:solidFill>
          </a:endParaRPr>
        </a:p>
      </dgm:t>
    </dgm:pt>
    <dgm:pt modelId="{692A759C-2113-4E34-9C6E-4132B84321BE}" type="parTrans" cxnId="{3542A587-8751-43C9-B623-49DED0A3A72C}">
      <dgm:prSet/>
      <dgm:spPr/>
      <dgm:t>
        <a:bodyPr/>
        <a:lstStyle/>
        <a:p>
          <a:endParaRPr lang="ru-RU"/>
        </a:p>
      </dgm:t>
    </dgm:pt>
    <dgm:pt modelId="{54C98572-CDE5-4E5A-BF6F-57CBCDCA6321}" type="sibTrans" cxnId="{3542A587-8751-43C9-B623-49DED0A3A72C}">
      <dgm:prSet/>
      <dgm:spPr/>
      <dgm:t>
        <a:bodyPr/>
        <a:lstStyle/>
        <a:p>
          <a:endParaRPr lang="ru-RU"/>
        </a:p>
      </dgm:t>
    </dgm:pt>
    <dgm:pt modelId="{55A83471-B3EC-425E-9D09-E6E7C10E65D5}">
      <dgm:prSet phldrT="[Текст]" custT="1"/>
      <dgm:spPr>
        <a:solidFill>
          <a:schemeClr val="bg2">
            <a:lumMod val="20000"/>
            <a:lumOff val="80000"/>
          </a:schemeClr>
        </a:solidFill>
        <a:scene3d>
          <a:camera prst="orthographicFront"/>
          <a:lightRig rig="threePt" dir="t"/>
        </a:scene3d>
        <a:sp3d>
          <a:bevelT prst="slope"/>
        </a:sp3d>
      </dgm:spPr>
      <dgm:t>
        <a:bodyPr/>
        <a:lstStyle/>
        <a:p>
          <a:r>
            <a:rPr lang="ru-RU" sz="2800" b="1" i="1" dirty="0" smtClean="0">
              <a:solidFill>
                <a:schemeClr val="tx1"/>
              </a:solidFill>
            </a:rPr>
            <a:t>С междурядьями 140 см</a:t>
          </a:r>
          <a:endParaRPr lang="ru-RU" sz="2800" b="1" dirty="0">
            <a:solidFill>
              <a:schemeClr val="tx1"/>
            </a:solidFill>
          </a:endParaRPr>
        </a:p>
      </dgm:t>
    </dgm:pt>
    <dgm:pt modelId="{A0AF8905-DBDE-4AAA-9D0F-9F40A94C59D4}" type="parTrans" cxnId="{20ABBFDF-A82C-4151-8C18-85530AED6D17}">
      <dgm:prSet/>
      <dgm:spPr/>
      <dgm:t>
        <a:bodyPr/>
        <a:lstStyle/>
        <a:p>
          <a:endParaRPr lang="ru-RU"/>
        </a:p>
      </dgm:t>
    </dgm:pt>
    <dgm:pt modelId="{94677F08-9C15-4CEF-9265-719748AAA824}" type="sibTrans" cxnId="{20ABBFDF-A82C-4151-8C18-85530AED6D17}">
      <dgm:prSet/>
      <dgm:spPr/>
      <dgm:t>
        <a:bodyPr/>
        <a:lstStyle/>
        <a:p>
          <a:endParaRPr lang="ru-RU"/>
        </a:p>
      </dgm:t>
    </dgm:pt>
    <dgm:pt modelId="{0C60F6DC-CE3C-4B55-89F7-91A0B0233D55}">
      <dgm:prSet phldrT="[Текст]" custT="1"/>
      <dgm:spPr>
        <a:solidFill>
          <a:schemeClr val="bg2">
            <a:lumMod val="20000"/>
            <a:lumOff val="80000"/>
          </a:schemeClr>
        </a:solidFill>
        <a:scene3d>
          <a:camera prst="orthographicFront"/>
          <a:lightRig rig="threePt" dir="t"/>
        </a:scene3d>
        <a:sp3d>
          <a:bevelT prst="slope"/>
        </a:sp3d>
      </dgm:spPr>
      <dgm:t>
        <a:bodyPr/>
        <a:lstStyle/>
        <a:p>
          <a:r>
            <a:rPr lang="ru-RU" sz="2800" b="1" i="1" dirty="0" smtClean="0">
              <a:solidFill>
                <a:schemeClr val="tx1"/>
              </a:solidFill>
            </a:rPr>
            <a:t>С междурядьями 90 см</a:t>
          </a:r>
          <a:endParaRPr lang="ru-RU" sz="2800" b="1" dirty="0">
            <a:solidFill>
              <a:schemeClr val="tx1"/>
            </a:solidFill>
          </a:endParaRPr>
        </a:p>
      </dgm:t>
    </dgm:pt>
    <dgm:pt modelId="{53860722-966C-4893-AB27-88E0294EF130}" type="parTrans" cxnId="{387830DD-1702-4141-BD12-156B3D1F0C25}">
      <dgm:prSet/>
      <dgm:spPr/>
      <dgm:t>
        <a:bodyPr/>
        <a:lstStyle/>
        <a:p>
          <a:endParaRPr lang="ru-RU"/>
        </a:p>
      </dgm:t>
    </dgm:pt>
    <dgm:pt modelId="{2AB384C4-4170-4D73-B2E2-F1FA4C4B398D}" type="sibTrans" cxnId="{387830DD-1702-4141-BD12-156B3D1F0C25}">
      <dgm:prSet/>
      <dgm:spPr/>
      <dgm:t>
        <a:bodyPr/>
        <a:lstStyle/>
        <a:p>
          <a:endParaRPr lang="ru-RU"/>
        </a:p>
      </dgm:t>
    </dgm:pt>
    <dgm:pt modelId="{EA85CA77-4B6F-46C3-A7D1-1541CE8FE7F4}">
      <dgm:prSet custT="1"/>
      <dgm:spPr>
        <a:solidFill>
          <a:schemeClr val="bg2">
            <a:lumMod val="20000"/>
            <a:lumOff val="80000"/>
          </a:schemeClr>
        </a:solidFill>
        <a:scene3d>
          <a:camera prst="orthographicFront"/>
          <a:lightRig rig="threePt" dir="t"/>
        </a:scene3d>
        <a:sp3d>
          <a:bevelT prst="slope"/>
        </a:sp3d>
      </dgm:spPr>
      <dgm:t>
        <a:bodyPr/>
        <a:lstStyle/>
        <a:p>
          <a:pPr>
            <a:lnSpc>
              <a:spcPct val="100000"/>
            </a:lnSpc>
            <a:spcAft>
              <a:spcPts val="0"/>
            </a:spcAft>
          </a:pPr>
          <a:r>
            <a:rPr lang="en-US" sz="2800" b="1" i="1" dirty="0" smtClean="0">
              <a:solidFill>
                <a:schemeClr val="tx1"/>
              </a:solidFill>
            </a:rPr>
            <a:t>“</a:t>
          </a:r>
          <a:r>
            <a:rPr lang="ru-RU" sz="2800" b="1" i="1" dirty="0" smtClean="0">
              <a:solidFill>
                <a:schemeClr val="tx1"/>
              </a:solidFill>
            </a:rPr>
            <a:t>Голландская</a:t>
          </a:r>
          <a:r>
            <a:rPr lang="en-US" sz="2800" b="1" i="1" dirty="0" smtClean="0">
              <a:solidFill>
                <a:schemeClr val="tx1"/>
              </a:solidFill>
            </a:rPr>
            <a:t>”</a:t>
          </a:r>
          <a:endParaRPr lang="ru-RU" sz="2800" b="1" i="1" dirty="0" smtClean="0">
            <a:solidFill>
              <a:schemeClr val="tx1"/>
            </a:solidFill>
          </a:endParaRPr>
        </a:p>
        <a:p>
          <a:pPr>
            <a:lnSpc>
              <a:spcPct val="100000"/>
            </a:lnSpc>
            <a:spcAft>
              <a:spcPts val="0"/>
            </a:spcAft>
          </a:pPr>
          <a:r>
            <a:rPr lang="ru-RU" sz="2000" i="0" dirty="0" smtClean="0">
              <a:solidFill>
                <a:schemeClr val="tx1"/>
              </a:solidFill>
            </a:rPr>
            <a:t>Гребни с междурядьями 75 см</a:t>
          </a:r>
        </a:p>
      </dgm:t>
    </dgm:pt>
    <dgm:pt modelId="{B981F09C-39C0-4F61-AA18-53A6361D5FB1}" type="parTrans" cxnId="{03A4D0D8-664D-48BB-9564-D2B25A5AF0CB}">
      <dgm:prSet/>
      <dgm:spPr/>
      <dgm:t>
        <a:bodyPr/>
        <a:lstStyle/>
        <a:p>
          <a:endParaRPr lang="ru-RU"/>
        </a:p>
      </dgm:t>
    </dgm:pt>
    <dgm:pt modelId="{F48A44AD-B743-4C0B-AE39-732373915664}" type="sibTrans" cxnId="{03A4D0D8-664D-48BB-9564-D2B25A5AF0CB}">
      <dgm:prSet/>
      <dgm:spPr/>
      <dgm:t>
        <a:bodyPr/>
        <a:lstStyle/>
        <a:p>
          <a:endParaRPr lang="ru-RU"/>
        </a:p>
      </dgm:t>
    </dgm:pt>
    <dgm:pt modelId="{09F00FFA-E899-4BBB-BA94-96085C48A9B0}" type="pres">
      <dgm:prSet presAssocID="{FA1513F1-EEEC-4EBB-A93C-22C325DA2E95}" presName="linear" presStyleCnt="0">
        <dgm:presLayoutVars>
          <dgm:dir/>
          <dgm:animLvl val="lvl"/>
          <dgm:resizeHandles val="exact"/>
        </dgm:presLayoutVars>
      </dgm:prSet>
      <dgm:spPr/>
      <dgm:t>
        <a:bodyPr/>
        <a:lstStyle/>
        <a:p>
          <a:endParaRPr lang="ru-RU"/>
        </a:p>
      </dgm:t>
    </dgm:pt>
    <dgm:pt modelId="{C3A0A2A7-E657-4D51-A6D7-6701E80B9A74}" type="pres">
      <dgm:prSet presAssocID="{34737FA7-1131-4032-8436-FEBCB79EACB9}" presName="parentLin" presStyleCnt="0"/>
      <dgm:spPr/>
    </dgm:pt>
    <dgm:pt modelId="{FDB36818-B6BC-4C3F-9398-5E5F6EA339DF}" type="pres">
      <dgm:prSet presAssocID="{34737FA7-1131-4032-8436-FEBCB79EACB9}" presName="parentLeftMargin" presStyleLbl="node1" presStyleIdx="0" presStyleCnt="5"/>
      <dgm:spPr/>
      <dgm:t>
        <a:bodyPr/>
        <a:lstStyle/>
        <a:p>
          <a:endParaRPr lang="ru-RU"/>
        </a:p>
      </dgm:t>
    </dgm:pt>
    <dgm:pt modelId="{11B2F0ED-4806-4A67-BCA7-C89042821AAC}" type="pres">
      <dgm:prSet presAssocID="{34737FA7-1131-4032-8436-FEBCB79EACB9}" presName="parentText" presStyleLbl="node1" presStyleIdx="0" presStyleCnt="5" custScaleX="134312">
        <dgm:presLayoutVars>
          <dgm:chMax val="0"/>
          <dgm:bulletEnabled val="1"/>
        </dgm:presLayoutVars>
      </dgm:prSet>
      <dgm:spPr/>
      <dgm:t>
        <a:bodyPr/>
        <a:lstStyle/>
        <a:p>
          <a:endParaRPr lang="ru-RU"/>
        </a:p>
      </dgm:t>
    </dgm:pt>
    <dgm:pt modelId="{05AEC72B-3AA7-45D6-85CB-13B7A14A0032}" type="pres">
      <dgm:prSet presAssocID="{34737FA7-1131-4032-8436-FEBCB79EACB9}" presName="negativeSpace" presStyleCnt="0"/>
      <dgm:spPr/>
    </dgm:pt>
    <dgm:pt modelId="{02B3A3BB-07F0-4916-AB5E-EEDB361E896D}" type="pres">
      <dgm:prSet presAssocID="{34737FA7-1131-4032-8436-FEBCB79EACB9}" presName="childText" presStyleLbl="conFgAcc1" presStyleIdx="0" presStyleCnt="5" custScaleX="92857" custLinFactNeighborX="2381" custLinFactNeighborY="-1309">
        <dgm:presLayoutVars>
          <dgm:bulletEnabled val="1"/>
        </dgm:presLayoutVars>
        <dgm:style>
          <a:lnRef idx="1">
            <a:schemeClr val="accent1"/>
          </a:lnRef>
          <a:fillRef idx="3">
            <a:schemeClr val="accent1"/>
          </a:fillRef>
          <a:effectRef idx="2">
            <a:schemeClr val="accent1"/>
          </a:effectRef>
          <a:fontRef idx="minor">
            <a:schemeClr val="lt1"/>
          </a:fontRef>
        </dgm:style>
      </dgm:prSet>
      <dgm:spPr>
        <a:ln/>
      </dgm:spPr>
      <dgm:t>
        <a:bodyPr/>
        <a:lstStyle/>
        <a:p>
          <a:endParaRPr lang="ru-RU"/>
        </a:p>
      </dgm:t>
    </dgm:pt>
    <dgm:pt modelId="{C15541A8-291C-48DB-8E57-B48088839A19}" type="pres">
      <dgm:prSet presAssocID="{2D8FD6EA-9CCA-4BC3-B306-78CE1E3FA3A2}" presName="spaceBetweenRectangles" presStyleCnt="0"/>
      <dgm:spPr/>
    </dgm:pt>
    <dgm:pt modelId="{0EFD4029-19CF-4385-9FDE-D1F21D3C4815}" type="pres">
      <dgm:prSet presAssocID="{718DDDDA-00DD-42B8-BA64-9234CACC6D2D}" presName="parentLin" presStyleCnt="0"/>
      <dgm:spPr/>
    </dgm:pt>
    <dgm:pt modelId="{F7F0BEEB-AF62-47BA-9DE3-EF67F0D17156}" type="pres">
      <dgm:prSet presAssocID="{718DDDDA-00DD-42B8-BA64-9234CACC6D2D}" presName="parentLeftMargin" presStyleLbl="node1" presStyleIdx="0" presStyleCnt="5"/>
      <dgm:spPr/>
      <dgm:t>
        <a:bodyPr/>
        <a:lstStyle/>
        <a:p>
          <a:endParaRPr lang="ru-RU"/>
        </a:p>
      </dgm:t>
    </dgm:pt>
    <dgm:pt modelId="{7D09EBF2-B2B6-4BBF-8AD7-5AF50B4C4845}" type="pres">
      <dgm:prSet presAssocID="{718DDDDA-00DD-42B8-BA64-9234CACC6D2D}" presName="parentText" presStyleLbl="node1" presStyleIdx="1" presStyleCnt="5" custScaleX="134312">
        <dgm:presLayoutVars>
          <dgm:chMax val="0"/>
          <dgm:bulletEnabled val="1"/>
        </dgm:presLayoutVars>
      </dgm:prSet>
      <dgm:spPr/>
      <dgm:t>
        <a:bodyPr/>
        <a:lstStyle/>
        <a:p>
          <a:endParaRPr lang="ru-RU"/>
        </a:p>
      </dgm:t>
    </dgm:pt>
    <dgm:pt modelId="{4250A4FB-254F-4869-BBEA-161061E846E0}" type="pres">
      <dgm:prSet presAssocID="{718DDDDA-00DD-42B8-BA64-9234CACC6D2D}" presName="negativeSpace" presStyleCnt="0"/>
      <dgm:spPr/>
    </dgm:pt>
    <dgm:pt modelId="{39E02DA6-7D99-433A-B6A8-81E716E39D78}" type="pres">
      <dgm:prSet presAssocID="{718DDDDA-00DD-42B8-BA64-9234CACC6D2D}" presName="childText" presStyleLbl="conFgAcc1" presStyleIdx="1" presStyleCnt="5" custScaleX="92857" custLinFactNeighborX="2381" custLinFactNeighborY="-1309">
        <dgm:presLayoutVars>
          <dgm:bulletEnabled val="1"/>
        </dgm:presLayoutVars>
        <dgm:style>
          <a:lnRef idx="1">
            <a:schemeClr val="accent1"/>
          </a:lnRef>
          <a:fillRef idx="3">
            <a:schemeClr val="accent1"/>
          </a:fillRef>
          <a:effectRef idx="2">
            <a:schemeClr val="accent1"/>
          </a:effectRef>
          <a:fontRef idx="minor">
            <a:schemeClr val="lt1"/>
          </a:fontRef>
        </dgm:style>
      </dgm:prSet>
      <dgm:spPr>
        <a:ln/>
      </dgm:spPr>
      <dgm:t>
        <a:bodyPr/>
        <a:lstStyle/>
        <a:p>
          <a:endParaRPr lang="ru-RU"/>
        </a:p>
      </dgm:t>
    </dgm:pt>
    <dgm:pt modelId="{CC44FACE-2A73-4C1B-A931-54D0B02E79FE}" type="pres">
      <dgm:prSet presAssocID="{54C98572-CDE5-4E5A-BF6F-57CBCDCA6321}" presName="spaceBetweenRectangles" presStyleCnt="0"/>
      <dgm:spPr/>
    </dgm:pt>
    <dgm:pt modelId="{5D38FF81-34EC-4CA3-B10E-359A95E8130C}" type="pres">
      <dgm:prSet presAssocID="{55A83471-B3EC-425E-9D09-E6E7C10E65D5}" presName="parentLin" presStyleCnt="0"/>
      <dgm:spPr/>
    </dgm:pt>
    <dgm:pt modelId="{623A725A-9523-4C29-B7F1-A7ED6F056B3E}" type="pres">
      <dgm:prSet presAssocID="{55A83471-B3EC-425E-9D09-E6E7C10E65D5}" presName="parentLeftMargin" presStyleLbl="node1" presStyleIdx="1" presStyleCnt="5"/>
      <dgm:spPr/>
      <dgm:t>
        <a:bodyPr/>
        <a:lstStyle/>
        <a:p>
          <a:endParaRPr lang="ru-RU"/>
        </a:p>
      </dgm:t>
    </dgm:pt>
    <dgm:pt modelId="{42009E23-BFA7-4960-9FEE-4648C230BA5F}" type="pres">
      <dgm:prSet presAssocID="{55A83471-B3EC-425E-9D09-E6E7C10E65D5}" presName="parentText" presStyleLbl="node1" presStyleIdx="2" presStyleCnt="5" custScaleX="134312">
        <dgm:presLayoutVars>
          <dgm:chMax val="0"/>
          <dgm:bulletEnabled val="1"/>
        </dgm:presLayoutVars>
      </dgm:prSet>
      <dgm:spPr/>
      <dgm:t>
        <a:bodyPr/>
        <a:lstStyle/>
        <a:p>
          <a:endParaRPr lang="ru-RU"/>
        </a:p>
      </dgm:t>
    </dgm:pt>
    <dgm:pt modelId="{FDE58019-04AF-495E-A23D-2F913EF31600}" type="pres">
      <dgm:prSet presAssocID="{55A83471-B3EC-425E-9D09-E6E7C10E65D5}" presName="negativeSpace" presStyleCnt="0"/>
      <dgm:spPr/>
    </dgm:pt>
    <dgm:pt modelId="{E08CD846-C90F-42A9-9678-B1EDE6182D1A}" type="pres">
      <dgm:prSet presAssocID="{55A83471-B3EC-425E-9D09-E6E7C10E65D5}" presName="childText" presStyleLbl="conFgAcc1" presStyleIdx="2" presStyleCnt="5" custScaleX="92857" custLinFactNeighborX="2381" custLinFactNeighborY="-1309">
        <dgm:presLayoutVars>
          <dgm:bulletEnabled val="1"/>
        </dgm:presLayoutVars>
        <dgm:style>
          <a:lnRef idx="1">
            <a:schemeClr val="accent1"/>
          </a:lnRef>
          <a:fillRef idx="3">
            <a:schemeClr val="accent1"/>
          </a:fillRef>
          <a:effectRef idx="2">
            <a:schemeClr val="accent1"/>
          </a:effectRef>
          <a:fontRef idx="minor">
            <a:schemeClr val="lt1"/>
          </a:fontRef>
        </dgm:style>
      </dgm:prSet>
      <dgm:spPr>
        <a:ln/>
      </dgm:spPr>
      <dgm:t>
        <a:bodyPr/>
        <a:lstStyle/>
        <a:p>
          <a:endParaRPr lang="ru-RU"/>
        </a:p>
      </dgm:t>
    </dgm:pt>
    <dgm:pt modelId="{FBE43B05-6A44-4544-A32B-B06C23F0275B}" type="pres">
      <dgm:prSet presAssocID="{94677F08-9C15-4CEF-9265-719748AAA824}" presName="spaceBetweenRectangles" presStyleCnt="0"/>
      <dgm:spPr/>
    </dgm:pt>
    <dgm:pt modelId="{16501F3D-FC65-491F-B16B-001DC6B24DF0}" type="pres">
      <dgm:prSet presAssocID="{0C60F6DC-CE3C-4B55-89F7-91A0B0233D55}" presName="parentLin" presStyleCnt="0"/>
      <dgm:spPr/>
    </dgm:pt>
    <dgm:pt modelId="{7B70E1B6-D02D-480E-8322-884A1E863F1A}" type="pres">
      <dgm:prSet presAssocID="{0C60F6DC-CE3C-4B55-89F7-91A0B0233D55}" presName="parentLeftMargin" presStyleLbl="node1" presStyleIdx="2" presStyleCnt="5"/>
      <dgm:spPr/>
      <dgm:t>
        <a:bodyPr/>
        <a:lstStyle/>
        <a:p>
          <a:endParaRPr lang="ru-RU"/>
        </a:p>
      </dgm:t>
    </dgm:pt>
    <dgm:pt modelId="{59AB6284-093A-4334-8836-B76AA99DF625}" type="pres">
      <dgm:prSet presAssocID="{0C60F6DC-CE3C-4B55-89F7-91A0B0233D55}" presName="parentText" presStyleLbl="node1" presStyleIdx="3" presStyleCnt="5" custScaleX="134312">
        <dgm:presLayoutVars>
          <dgm:chMax val="0"/>
          <dgm:bulletEnabled val="1"/>
        </dgm:presLayoutVars>
      </dgm:prSet>
      <dgm:spPr/>
      <dgm:t>
        <a:bodyPr/>
        <a:lstStyle/>
        <a:p>
          <a:endParaRPr lang="ru-RU"/>
        </a:p>
      </dgm:t>
    </dgm:pt>
    <dgm:pt modelId="{139E7A62-CD5E-4F23-9200-9854FF4FFCCE}" type="pres">
      <dgm:prSet presAssocID="{0C60F6DC-CE3C-4B55-89F7-91A0B0233D55}" presName="negativeSpace" presStyleCnt="0"/>
      <dgm:spPr/>
    </dgm:pt>
    <dgm:pt modelId="{CF720221-92E3-44AC-AB92-34396E8260F1}" type="pres">
      <dgm:prSet presAssocID="{0C60F6DC-CE3C-4B55-89F7-91A0B0233D55}" presName="childText" presStyleLbl="conFgAcc1" presStyleIdx="3" presStyleCnt="5" custScaleX="92857" custLinFactNeighborX="2381" custLinFactNeighborY="-1309">
        <dgm:presLayoutVars>
          <dgm:bulletEnabled val="1"/>
        </dgm:presLayoutVars>
        <dgm:style>
          <a:lnRef idx="1">
            <a:schemeClr val="accent1"/>
          </a:lnRef>
          <a:fillRef idx="3">
            <a:schemeClr val="accent1"/>
          </a:fillRef>
          <a:effectRef idx="2">
            <a:schemeClr val="accent1"/>
          </a:effectRef>
          <a:fontRef idx="minor">
            <a:schemeClr val="lt1"/>
          </a:fontRef>
        </dgm:style>
      </dgm:prSet>
      <dgm:spPr>
        <a:ln/>
      </dgm:spPr>
      <dgm:t>
        <a:bodyPr/>
        <a:lstStyle/>
        <a:p>
          <a:endParaRPr lang="ru-RU"/>
        </a:p>
      </dgm:t>
    </dgm:pt>
    <dgm:pt modelId="{DEBA5575-F0A6-44C1-BE20-9BB3F6402762}" type="pres">
      <dgm:prSet presAssocID="{2AB384C4-4170-4D73-B2E2-F1FA4C4B398D}" presName="spaceBetweenRectangles" presStyleCnt="0"/>
      <dgm:spPr/>
    </dgm:pt>
    <dgm:pt modelId="{3B490980-9B7F-4E97-9BE5-BAFC2D5CEA28}" type="pres">
      <dgm:prSet presAssocID="{EA85CA77-4B6F-46C3-A7D1-1541CE8FE7F4}" presName="parentLin" presStyleCnt="0"/>
      <dgm:spPr/>
    </dgm:pt>
    <dgm:pt modelId="{ADE111AE-439A-4CE4-A288-F9BEEFB8EC14}" type="pres">
      <dgm:prSet presAssocID="{EA85CA77-4B6F-46C3-A7D1-1541CE8FE7F4}" presName="parentLeftMargin" presStyleLbl="node1" presStyleIdx="3" presStyleCnt="5"/>
      <dgm:spPr/>
      <dgm:t>
        <a:bodyPr/>
        <a:lstStyle/>
        <a:p>
          <a:endParaRPr lang="ru-RU"/>
        </a:p>
      </dgm:t>
    </dgm:pt>
    <dgm:pt modelId="{64E711F1-13A5-47FF-BF3F-C3084EBCEBEB}" type="pres">
      <dgm:prSet presAssocID="{EA85CA77-4B6F-46C3-A7D1-1541CE8FE7F4}" presName="parentText" presStyleLbl="node1" presStyleIdx="4" presStyleCnt="5" custScaleX="134312">
        <dgm:presLayoutVars>
          <dgm:chMax val="0"/>
          <dgm:bulletEnabled val="1"/>
        </dgm:presLayoutVars>
      </dgm:prSet>
      <dgm:spPr/>
      <dgm:t>
        <a:bodyPr/>
        <a:lstStyle/>
        <a:p>
          <a:endParaRPr lang="ru-RU"/>
        </a:p>
      </dgm:t>
    </dgm:pt>
    <dgm:pt modelId="{1C02032D-DB95-43A3-A9AE-C8DA869BC150}" type="pres">
      <dgm:prSet presAssocID="{EA85CA77-4B6F-46C3-A7D1-1541CE8FE7F4}" presName="negativeSpace" presStyleCnt="0"/>
      <dgm:spPr/>
    </dgm:pt>
    <dgm:pt modelId="{B066755C-1A78-4403-BF09-0FBF3D51979E}" type="pres">
      <dgm:prSet presAssocID="{EA85CA77-4B6F-46C3-A7D1-1541CE8FE7F4}" presName="childText" presStyleLbl="conFgAcc1" presStyleIdx="4" presStyleCnt="5" custScaleX="92857" custLinFactNeighborX="2381" custLinFactNeighborY="-479">
        <dgm:presLayoutVars>
          <dgm:bulletEnabled val="1"/>
        </dgm:presLayoutVars>
        <dgm:style>
          <a:lnRef idx="1">
            <a:schemeClr val="accent1"/>
          </a:lnRef>
          <a:fillRef idx="3">
            <a:schemeClr val="accent1"/>
          </a:fillRef>
          <a:effectRef idx="2">
            <a:schemeClr val="accent1"/>
          </a:effectRef>
          <a:fontRef idx="minor">
            <a:schemeClr val="lt1"/>
          </a:fontRef>
        </dgm:style>
      </dgm:prSet>
      <dgm:spPr>
        <a:ln/>
      </dgm:spPr>
      <dgm:t>
        <a:bodyPr/>
        <a:lstStyle/>
        <a:p>
          <a:endParaRPr lang="ru-RU"/>
        </a:p>
      </dgm:t>
    </dgm:pt>
  </dgm:ptLst>
  <dgm:cxnLst>
    <dgm:cxn modelId="{FF2F8A86-CF09-4811-BFFD-25A472F1432A}" type="presOf" srcId="{EA85CA77-4B6F-46C3-A7D1-1541CE8FE7F4}" destId="{64E711F1-13A5-47FF-BF3F-C3084EBCEBEB}" srcOrd="1" destOrd="0" presId="urn:microsoft.com/office/officeart/2005/8/layout/list1"/>
    <dgm:cxn modelId="{671E862E-7976-4479-9DAB-9889139B2BDD}" type="presOf" srcId="{55A83471-B3EC-425E-9D09-E6E7C10E65D5}" destId="{42009E23-BFA7-4960-9FEE-4648C230BA5F}" srcOrd="1" destOrd="0" presId="urn:microsoft.com/office/officeart/2005/8/layout/list1"/>
    <dgm:cxn modelId="{03A4D0D8-664D-48BB-9564-D2B25A5AF0CB}" srcId="{FA1513F1-EEEC-4EBB-A93C-22C325DA2E95}" destId="{EA85CA77-4B6F-46C3-A7D1-1541CE8FE7F4}" srcOrd="4" destOrd="0" parTransId="{B981F09C-39C0-4F61-AA18-53A6361D5FB1}" sibTransId="{F48A44AD-B743-4C0B-AE39-732373915664}"/>
    <dgm:cxn modelId="{3542A587-8751-43C9-B623-49DED0A3A72C}" srcId="{FA1513F1-EEEC-4EBB-A93C-22C325DA2E95}" destId="{718DDDDA-00DD-42B8-BA64-9234CACC6D2D}" srcOrd="1" destOrd="0" parTransId="{692A759C-2113-4E34-9C6E-4132B84321BE}" sibTransId="{54C98572-CDE5-4E5A-BF6F-57CBCDCA6321}"/>
    <dgm:cxn modelId="{1DD7E3D3-8B0B-4A46-8EF0-E1FCC9E54B45}" type="presOf" srcId="{EA85CA77-4B6F-46C3-A7D1-1541CE8FE7F4}" destId="{ADE111AE-439A-4CE4-A288-F9BEEFB8EC14}" srcOrd="0" destOrd="0" presId="urn:microsoft.com/office/officeart/2005/8/layout/list1"/>
    <dgm:cxn modelId="{A4E1A7EC-2876-4F76-970B-8C4D685641BA}" type="presOf" srcId="{55A83471-B3EC-425E-9D09-E6E7C10E65D5}" destId="{623A725A-9523-4C29-B7F1-A7ED6F056B3E}" srcOrd="0" destOrd="0" presId="urn:microsoft.com/office/officeart/2005/8/layout/list1"/>
    <dgm:cxn modelId="{6078A12A-CF0B-455F-8559-6188ABD976B9}" type="presOf" srcId="{FA1513F1-EEEC-4EBB-A93C-22C325DA2E95}" destId="{09F00FFA-E899-4BBB-BA94-96085C48A9B0}" srcOrd="0" destOrd="0" presId="urn:microsoft.com/office/officeart/2005/8/layout/list1"/>
    <dgm:cxn modelId="{20ABBFDF-A82C-4151-8C18-85530AED6D17}" srcId="{FA1513F1-EEEC-4EBB-A93C-22C325DA2E95}" destId="{55A83471-B3EC-425E-9D09-E6E7C10E65D5}" srcOrd="2" destOrd="0" parTransId="{A0AF8905-DBDE-4AAA-9D0F-9F40A94C59D4}" sibTransId="{94677F08-9C15-4CEF-9265-719748AAA824}"/>
    <dgm:cxn modelId="{E0548404-ED05-4329-A23F-F8019C3A2993}" srcId="{FA1513F1-EEEC-4EBB-A93C-22C325DA2E95}" destId="{34737FA7-1131-4032-8436-FEBCB79EACB9}" srcOrd="0" destOrd="0" parTransId="{B9D29C49-9206-496C-B539-A9B61997D453}" sibTransId="{2D8FD6EA-9CCA-4BC3-B306-78CE1E3FA3A2}"/>
    <dgm:cxn modelId="{CAEFBDEC-62FF-4D67-8369-9328443F15FB}" type="presOf" srcId="{0C60F6DC-CE3C-4B55-89F7-91A0B0233D55}" destId="{59AB6284-093A-4334-8836-B76AA99DF625}" srcOrd="1" destOrd="0" presId="urn:microsoft.com/office/officeart/2005/8/layout/list1"/>
    <dgm:cxn modelId="{76504A62-F4EE-4120-83FE-4D9A5F29589C}" type="presOf" srcId="{34737FA7-1131-4032-8436-FEBCB79EACB9}" destId="{FDB36818-B6BC-4C3F-9398-5E5F6EA339DF}" srcOrd="0" destOrd="0" presId="urn:microsoft.com/office/officeart/2005/8/layout/list1"/>
    <dgm:cxn modelId="{387830DD-1702-4141-BD12-156B3D1F0C25}" srcId="{FA1513F1-EEEC-4EBB-A93C-22C325DA2E95}" destId="{0C60F6DC-CE3C-4B55-89F7-91A0B0233D55}" srcOrd="3" destOrd="0" parTransId="{53860722-966C-4893-AB27-88E0294EF130}" sibTransId="{2AB384C4-4170-4D73-B2E2-F1FA4C4B398D}"/>
    <dgm:cxn modelId="{2E630553-BAF1-43EF-B963-FC059CC34BE3}" type="presOf" srcId="{718DDDDA-00DD-42B8-BA64-9234CACC6D2D}" destId="{7D09EBF2-B2B6-4BBF-8AD7-5AF50B4C4845}" srcOrd="1" destOrd="0" presId="urn:microsoft.com/office/officeart/2005/8/layout/list1"/>
    <dgm:cxn modelId="{A12B08A7-5D34-4A51-864A-39E8ACDC7B22}" type="presOf" srcId="{34737FA7-1131-4032-8436-FEBCB79EACB9}" destId="{11B2F0ED-4806-4A67-BCA7-C89042821AAC}" srcOrd="1" destOrd="0" presId="urn:microsoft.com/office/officeart/2005/8/layout/list1"/>
    <dgm:cxn modelId="{70AA1E85-CC7A-49DD-B2D4-AD36B28B4AA1}" type="presOf" srcId="{718DDDDA-00DD-42B8-BA64-9234CACC6D2D}" destId="{F7F0BEEB-AF62-47BA-9DE3-EF67F0D17156}" srcOrd="0" destOrd="0" presId="urn:microsoft.com/office/officeart/2005/8/layout/list1"/>
    <dgm:cxn modelId="{E637951C-4771-4159-870F-E6268B2CA1AE}" type="presOf" srcId="{0C60F6DC-CE3C-4B55-89F7-91A0B0233D55}" destId="{7B70E1B6-D02D-480E-8322-884A1E863F1A}" srcOrd="0" destOrd="0" presId="urn:microsoft.com/office/officeart/2005/8/layout/list1"/>
    <dgm:cxn modelId="{F7482A80-7289-4A2D-BCC8-DCAAA1195D65}" type="presParOf" srcId="{09F00FFA-E899-4BBB-BA94-96085C48A9B0}" destId="{C3A0A2A7-E657-4D51-A6D7-6701E80B9A74}" srcOrd="0" destOrd="0" presId="urn:microsoft.com/office/officeart/2005/8/layout/list1"/>
    <dgm:cxn modelId="{C6F7181E-4ED4-4709-8DB7-580F3527BE72}" type="presParOf" srcId="{C3A0A2A7-E657-4D51-A6D7-6701E80B9A74}" destId="{FDB36818-B6BC-4C3F-9398-5E5F6EA339DF}" srcOrd="0" destOrd="0" presId="urn:microsoft.com/office/officeart/2005/8/layout/list1"/>
    <dgm:cxn modelId="{F9572AC9-6904-4EA6-B379-CA233C50CAF5}" type="presParOf" srcId="{C3A0A2A7-E657-4D51-A6D7-6701E80B9A74}" destId="{11B2F0ED-4806-4A67-BCA7-C89042821AAC}" srcOrd="1" destOrd="0" presId="urn:microsoft.com/office/officeart/2005/8/layout/list1"/>
    <dgm:cxn modelId="{F0DB583A-A81F-4EAB-93AC-37D6571FDE83}" type="presParOf" srcId="{09F00FFA-E899-4BBB-BA94-96085C48A9B0}" destId="{05AEC72B-3AA7-45D6-85CB-13B7A14A0032}" srcOrd="1" destOrd="0" presId="urn:microsoft.com/office/officeart/2005/8/layout/list1"/>
    <dgm:cxn modelId="{8A272FC2-1C29-43E1-A692-027384391757}" type="presParOf" srcId="{09F00FFA-E899-4BBB-BA94-96085C48A9B0}" destId="{02B3A3BB-07F0-4916-AB5E-EEDB361E896D}" srcOrd="2" destOrd="0" presId="urn:microsoft.com/office/officeart/2005/8/layout/list1"/>
    <dgm:cxn modelId="{22116D37-AB52-464A-9051-4BF414AACDB9}" type="presParOf" srcId="{09F00FFA-E899-4BBB-BA94-96085C48A9B0}" destId="{C15541A8-291C-48DB-8E57-B48088839A19}" srcOrd="3" destOrd="0" presId="urn:microsoft.com/office/officeart/2005/8/layout/list1"/>
    <dgm:cxn modelId="{4AE70F9F-10B9-41F8-923A-5525F350055A}" type="presParOf" srcId="{09F00FFA-E899-4BBB-BA94-96085C48A9B0}" destId="{0EFD4029-19CF-4385-9FDE-D1F21D3C4815}" srcOrd="4" destOrd="0" presId="urn:microsoft.com/office/officeart/2005/8/layout/list1"/>
    <dgm:cxn modelId="{E6887EB9-5188-4E01-9DD4-811E55366859}" type="presParOf" srcId="{0EFD4029-19CF-4385-9FDE-D1F21D3C4815}" destId="{F7F0BEEB-AF62-47BA-9DE3-EF67F0D17156}" srcOrd="0" destOrd="0" presId="urn:microsoft.com/office/officeart/2005/8/layout/list1"/>
    <dgm:cxn modelId="{88544A59-8787-4B0F-8859-B3ACC2E5DD2C}" type="presParOf" srcId="{0EFD4029-19CF-4385-9FDE-D1F21D3C4815}" destId="{7D09EBF2-B2B6-4BBF-8AD7-5AF50B4C4845}" srcOrd="1" destOrd="0" presId="urn:microsoft.com/office/officeart/2005/8/layout/list1"/>
    <dgm:cxn modelId="{9BB32206-6C2D-48BF-ABC3-AFB1912AC2FE}" type="presParOf" srcId="{09F00FFA-E899-4BBB-BA94-96085C48A9B0}" destId="{4250A4FB-254F-4869-BBEA-161061E846E0}" srcOrd="5" destOrd="0" presId="urn:microsoft.com/office/officeart/2005/8/layout/list1"/>
    <dgm:cxn modelId="{BE274103-F4C5-4FCD-9866-8DBE634C2998}" type="presParOf" srcId="{09F00FFA-E899-4BBB-BA94-96085C48A9B0}" destId="{39E02DA6-7D99-433A-B6A8-81E716E39D78}" srcOrd="6" destOrd="0" presId="urn:microsoft.com/office/officeart/2005/8/layout/list1"/>
    <dgm:cxn modelId="{A75856C9-BC02-4293-BBC8-388E40A45CA5}" type="presParOf" srcId="{09F00FFA-E899-4BBB-BA94-96085C48A9B0}" destId="{CC44FACE-2A73-4C1B-A931-54D0B02E79FE}" srcOrd="7" destOrd="0" presId="urn:microsoft.com/office/officeart/2005/8/layout/list1"/>
    <dgm:cxn modelId="{F2079A99-78E1-429D-A150-AFF48C402EDF}" type="presParOf" srcId="{09F00FFA-E899-4BBB-BA94-96085C48A9B0}" destId="{5D38FF81-34EC-4CA3-B10E-359A95E8130C}" srcOrd="8" destOrd="0" presId="urn:microsoft.com/office/officeart/2005/8/layout/list1"/>
    <dgm:cxn modelId="{AE2A882D-E649-475B-A16E-175B5AFE6B3D}" type="presParOf" srcId="{5D38FF81-34EC-4CA3-B10E-359A95E8130C}" destId="{623A725A-9523-4C29-B7F1-A7ED6F056B3E}" srcOrd="0" destOrd="0" presId="urn:microsoft.com/office/officeart/2005/8/layout/list1"/>
    <dgm:cxn modelId="{3E361BFB-E651-4A89-9F99-189ECA3CA599}" type="presParOf" srcId="{5D38FF81-34EC-4CA3-B10E-359A95E8130C}" destId="{42009E23-BFA7-4960-9FEE-4648C230BA5F}" srcOrd="1" destOrd="0" presId="urn:microsoft.com/office/officeart/2005/8/layout/list1"/>
    <dgm:cxn modelId="{00738885-40CD-4F9F-8071-55479B1F7119}" type="presParOf" srcId="{09F00FFA-E899-4BBB-BA94-96085C48A9B0}" destId="{FDE58019-04AF-495E-A23D-2F913EF31600}" srcOrd="9" destOrd="0" presId="urn:microsoft.com/office/officeart/2005/8/layout/list1"/>
    <dgm:cxn modelId="{8D4D9C23-C48B-4B01-B9C2-34F066DF02C4}" type="presParOf" srcId="{09F00FFA-E899-4BBB-BA94-96085C48A9B0}" destId="{E08CD846-C90F-42A9-9678-B1EDE6182D1A}" srcOrd="10" destOrd="0" presId="urn:microsoft.com/office/officeart/2005/8/layout/list1"/>
    <dgm:cxn modelId="{AC52C0A1-B80D-4784-ABC2-2412C70BB7A8}" type="presParOf" srcId="{09F00FFA-E899-4BBB-BA94-96085C48A9B0}" destId="{FBE43B05-6A44-4544-A32B-B06C23F0275B}" srcOrd="11" destOrd="0" presId="urn:microsoft.com/office/officeart/2005/8/layout/list1"/>
    <dgm:cxn modelId="{138C5F7E-54F7-4C19-85F9-FF77C4C87F1F}" type="presParOf" srcId="{09F00FFA-E899-4BBB-BA94-96085C48A9B0}" destId="{16501F3D-FC65-491F-B16B-001DC6B24DF0}" srcOrd="12" destOrd="0" presId="urn:microsoft.com/office/officeart/2005/8/layout/list1"/>
    <dgm:cxn modelId="{7BB3C1DD-4096-4D44-8EE7-2821D117AB5F}" type="presParOf" srcId="{16501F3D-FC65-491F-B16B-001DC6B24DF0}" destId="{7B70E1B6-D02D-480E-8322-884A1E863F1A}" srcOrd="0" destOrd="0" presId="urn:microsoft.com/office/officeart/2005/8/layout/list1"/>
    <dgm:cxn modelId="{45C79484-18A6-41D4-8410-E5E1C5FB7BA5}" type="presParOf" srcId="{16501F3D-FC65-491F-B16B-001DC6B24DF0}" destId="{59AB6284-093A-4334-8836-B76AA99DF625}" srcOrd="1" destOrd="0" presId="urn:microsoft.com/office/officeart/2005/8/layout/list1"/>
    <dgm:cxn modelId="{FB08491D-E750-4905-825F-C47D1DA557F2}" type="presParOf" srcId="{09F00FFA-E899-4BBB-BA94-96085C48A9B0}" destId="{139E7A62-CD5E-4F23-9200-9854FF4FFCCE}" srcOrd="13" destOrd="0" presId="urn:microsoft.com/office/officeart/2005/8/layout/list1"/>
    <dgm:cxn modelId="{EFC48B67-34F1-4E51-93C7-E67E969A8B29}" type="presParOf" srcId="{09F00FFA-E899-4BBB-BA94-96085C48A9B0}" destId="{CF720221-92E3-44AC-AB92-34396E8260F1}" srcOrd="14" destOrd="0" presId="urn:microsoft.com/office/officeart/2005/8/layout/list1"/>
    <dgm:cxn modelId="{B4A967CD-1F46-4A62-AE4D-F7FA9FBE42DA}" type="presParOf" srcId="{09F00FFA-E899-4BBB-BA94-96085C48A9B0}" destId="{DEBA5575-F0A6-44C1-BE20-9BB3F6402762}" srcOrd="15" destOrd="0" presId="urn:microsoft.com/office/officeart/2005/8/layout/list1"/>
    <dgm:cxn modelId="{8CDD2450-B26F-4BB4-9CCA-57E1B8774604}" type="presParOf" srcId="{09F00FFA-E899-4BBB-BA94-96085C48A9B0}" destId="{3B490980-9B7F-4E97-9BE5-BAFC2D5CEA28}" srcOrd="16" destOrd="0" presId="urn:microsoft.com/office/officeart/2005/8/layout/list1"/>
    <dgm:cxn modelId="{E50585F4-06F9-4A8C-AD7A-B4871365608A}" type="presParOf" srcId="{3B490980-9B7F-4E97-9BE5-BAFC2D5CEA28}" destId="{ADE111AE-439A-4CE4-A288-F9BEEFB8EC14}" srcOrd="0" destOrd="0" presId="urn:microsoft.com/office/officeart/2005/8/layout/list1"/>
    <dgm:cxn modelId="{66CE5843-875F-4F75-A76E-2C9E3BCC8FE6}" type="presParOf" srcId="{3B490980-9B7F-4E97-9BE5-BAFC2D5CEA28}" destId="{64E711F1-13A5-47FF-BF3F-C3084EBCEBEB}" srcOrd="1" destOrd="0" presId="urn:microsoft.com/office/officeart/2005/8/layout/list1"/>
    <dgm:cxn modelId="{FDDECCBB-A7F1-43CD-A49F-17DE16F4D688}" type="presParOf" srcId="{09F00FFA-E899-4BBB-BA94-96085C48A9B0}" destId="{1C02032D-DB95-43A3-A9AE-C8DA869BC150}" srcOrd="17" destOrd="0" presId="urn:microsoft.com/office/officeart/2005/8/layout/list1"/>
    <dgm:cxn modelId="{28C43336-25BC-438B-AA0D-FD3745B03470}" type="presParOf" srcId="{09F00FFA-E899-4BBB-BA94-96085C48A9B0}" destId="{B066755C-1A78-4403-BF09-0FBF3D51979E}"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18449-084E-4366-905D-05EB3CB0E7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24C41B2-55BF-459D-BEDC-6F3CB9336312}">
      <dgm:prSet phldrT="[Текст]" custT="1">
        <dgm:style>
          <a:lnRef idx="1">
            <a:schemeClr val="accent4"/>
          </a:lnRef>
          <a:fillRef idx="2">
            <a:schemeClr val="accent4"/>
          </a:fillRef>
          <a:effectRef idx="1">
            <a:schemeClr val="accent4"/>
          </a:effectRef>
          <a:fontRef idx="minor">
            <a:schemeClr val="dk1"/>
          </a:fontRef>
        </dgm:style>
      </dgm:prSet>
      <dgm:spPr/>
      <dgm:t>
        <a:bodyPr/>
        <a:lstStyle/>
        <a:p>
          <a:pPr algn="ctr"/>
          <a:r>
            <a:rPr lang="ru-RU" sz="2400" b="1" dirty="0" smtClean="0">
              <a:solidFill>
                <a:schemeClr val="tx1"/>
              </a:solidFill>
            </a:rPr>
            <a:t>Требования к технологии посадки</a:t>
          </a:r>
          <a:endParaRPr lang="ru-RU" sz="2400" dirty="0">
            <a:solidFill>
              <a:schemeClr val="tx1"/>
            </a:solidFill>
          </a:endParaRPr>
        </a:p>
      </dgm:t>
    </dgm:pt>
    <dgm:pt modelId="{2CD9045B-7C88-4647-BB69-D37DC8C7F174}" type="parTrans" cxnId="{26AD181A-B422-4D13-BDC7-6591A361DB57}">
      <dgm:prSet/>
      <dgm:spPr/>
      <dgm:t>
        <a:bodyPr/>
        <a:lstStyle/>
        <a:p>
          <a:endParaRPr lang="ru-RU"/>
        </a:p>
      </dgm:t>
    </dgm:pt>
    <dgm:pt modelId="{3A087ACB-2411-4B0D-8077-31FDA74129EB}" type="sibTrans" cxnId="{26AD181A-B422-4D13-BDC7-6591A361DB57}">
      <dgm:prSet/>
      <dgm:spPr/>
      <dgm:t>
        <a:bodyPr/>
        <a:lstStyle/>
        <a:p>
          <a:endParaRPr lang="ru-RU"/>
        </a:p>
      </dgm:t>
    </dgm:pt>
    <dgm:pt modelId="{302318B1-A906-46F7-9ADA-B9074274796C}">
      <dgm:prSet phldrT="[Текст]" custT="1"/>
      <dgm:spPr/>
      <dgm:t>
        <a:bodyPr/>
        <a:lstStyle/>
        <a:p>
          <a:r>
            <a:rPr lang="ru-RU" sz="2000" dirty="0" smtClean="0"/>
            <a:t>Отклонение фактических значений от заданной нормы посадки 10%;</a:t>
          </a:r>
          <a:endParaRPr lang="ru-RU" sz="2000" dirty="0"/>
        </a:p>
      </dgm:t>
    </dgm:pt>
    <dgm:pt modelId="{E83E8840-6ACD-4B9C-9D13-EDAD817EAF15}" type="parTrans" cxnId="{58754E08-DE5B-48CF-B4E4-7A63914FD3FD}">
      <dgm:prSet/>
      <dgm:spPr/>
      <dgm:t>
        <a:bodyPr/>
        <a:lstStyle/>
        <a:p>
          <a:endParaRPr lang="ru-RU"/>
        </a:p>
      </dgm:t>
    </dgm:pt>
    <dgm:pt modelId="{796B96CC-1232-485E-B306-C6035820A31C}" type="sibTrans" cxnId="{58754E08-DE5B-48CF-B4E4-7A63914FD3FD}">
      <dgm:prSet/>
      <dgm:spPr/>
      <dgm:t>
        <a:bodyPr/>
        <a:lstStyle/>
        <a:p>
          <a:endParaRPr lang="ru-RU"/>
        </a:p>
      </dgm:t>
    </dgm:pt>
    <dgm:pt modelId="{14B57565-D109-4C85-A4FD-DFF59913130D}">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2400" b="1" dirty="0" smtClean="0">
              <a:solidFill>
                <a:schemeClr val="tx1"/>
              </a:solidFill>
            </a:rPr>
            <a:t>Требования к качеству посадочного материала</a:t>
          </a:r>
          <a:endParaRPr lang="ru-RU" sz="2400" dirty="0">
            <a:solidFill>
              <a:schemeClr val="tx1"/>
            </a:solidFill>
          </a:endParaRPr>
        </a:p>
      </dgm:t>
    </dgm:pt>
    <dgm:pt modelId="{48F891B7-DE9A-4028-9BDF-0727D56C516C}" type="parTrans" cxnId="{113201C7-1F90-48F5-87B2-AC2255AED074}">
      <dgm:prSet/>
      <dgm:spPr/>
      <dgm:t>
        <a:bodyPr/>
        <a:lstStyle/>
        <a:p>
          <a:endParaRPr lang="ru-RU"/>
        </a:p>
      </dgm:t>
    </dgm:pt>
    <dgm:pt modelId="{38AE32AA-1FA3-456B-854C-C03B5AAD8ED7}" type="sibTrans" cxnId="{113201C7-1F90-48F5-87B2-AC2255AED074}">
      <dgm:prSet/>
      <dgm:spPr/>
      <dgm:t>
        <a:bodyPr/>
        <a:lstStyle/>
        <a:p>
          <a:endParaRPr lang="ru-RU"/>
        </a:p>
      </dgm:t>
    </dgm:pt>
    <dgm:pt modelId="{78354E93-A194-409C-B9BB-A2778BB915AD}">
      <dgm:prSet phldrT="[Текст]" custT="1"/>
      <dgm:spPr/>
      <dgm:t>
        <a:bodyPr/>
        <a:lstStyle/>
        <a:p>
          <a:r>
            <a:rPr lang="ru-RU" sz="2000" dirty="0" smtClean="0"/>
            <a:t>Число дефектных клубней не должно превышать 5%;</a:t>
          </a:r>
          <a:endParaRPr lang="ru-RU" sz="2000" dirty="0"/>
        </a:p>
      </dgm:t>
    </dgm:pt>
    <dgm:pt modelId="{2981746D-C339-4905-AADC-09F5AF46E767}" type="parTrans" cxnId="{905317F8-F108-487E-8128-F4B531A3ACE4}">
      <dgm:prSet/>
      <dgm:spPr/>
      <dgm:t>
        <a:bodyPr/>
        <a:lstStyle/>
        <a:p>
          <a:endParaRPr lang="ru-RU"/>
        </a:p>
      </dgm:t>
    </dgm:pt>
    <dgm:pt modelId="{48D37137-EB3B-4F5C-87E1-004BD9E1286A}" type="sibTrans" cxnId="{905317F8-F108-487E-8128-F4B531A3ACE4}">
      <dgm:prSet/>
      <dgm:spPr/>
      <dgm:t>
        <a:bodyPr/>
        <a:lstStyle/>
        <a:p>
          <a:endParaRPr lang="ru-RU"/>
        </a:p>
      </dgm:t>
    </dgm:pt>
    <dgm:pt modelId="{45471B0C-BCD0-41E5-ABD6-19475DD39825}">
      <dgm:prSet phldrT="[Текст]" custT="1"/>
      <dgm:spPr/>
      <dgm:t>
        <a:bodyPr/>
        <a:lstStyle/>
        <a:p>
          <a:r>
            <a:rPr lang="ru-RU" sz="2000" dirty="0" smtClean="0"/>
            <a:t>Отклонение глубины заделки клубней ±4 см;</a:t>
          </a:r>
          <a:endParaRPr lang="ru-RU" sz="2000" dirty="0"/>
        </a:p>
      </dgm:t>
    </dgm:pt>
    <dgm:pt modelId="{1098ECBB-2CFB-46B2-B4C9-1387B7B74092}" type="parTrans" cxnId="{8A8A47E8-7E25-4EEC-BC9A-EB79BB66D962}">
      <dgm:prSet/>
      <dgm:spPr/>
      <dgm:t>
        <a:bodyPr/>
        <a:lstStyle/>
        <a:p>
          <a:endParaRPr lang="ru-RU"/>
        </a:p>
      </dgm:t>
    </dgm:pt>
    <dgm:pt modelId="{B3533B80-B6D4-4955-9D36-B6559263EDD3}" type="sibTrans" cxnId="{8A8A47E8-7E25-4EEC-BC9A-EB79BB66D962}">
      <dgm:prSet/>
      <dgm:spPr/>
      <dgm:t>
        <a:bodyPr/>
        <a:lstStyle/>
        <a:p>
          <a:endParaRPr lang="ru-RU"/>
        </a:p>
      </dgm:t>
    </dgm:pt>
    <dgm:pt modelId="{64954E58-4B52-4147-8DCB-732EA624208B}">
      <dgm:prSet phldrT="[Текст]" custT="1"/>
      <dgm:spPr/>
      <dgm:t>
        <a:bodyPr/>
        <a:lstStyle/>
        <a:p>
          <a:r>
            <a:rPr lang="ru-RU" sz="2000" dirty="0" smtClean="0"/>
            <a:t>Отклонение нормы внесения удобрений ±10%;</a:t>
          </a:r>
          <a:endParaRPr lang="ru-RU" sz="2000" dirty="0"/>
        </a:p>
      </dgm:t>
    </dgm:pt>
    <dgm:pt modelId="{0DB28024-4C6F-4A2F-843E-42D6AAC8FC43}" type="parTrans" cxnId="{CAB21ADD-F9B2-4175-BD53-4AD2158E52E7}">
      <dgm:prSet/>
      <dgm:spPr/>
      <dgm:t>
        <a:bodyPr/>
        <a:lstStyle/>
        <a:p>
          <a:endParaRPr lang="ru-RU"/>
        </a:p>
      </dgm:t>
    </dgm:pt>
    <dgm:pt modelId="{D0AE7ADE-38AB-4A49-8EB9-7933FCEB548A}" type="sibTrans" cxnId="{CAB21ADD-F9B2-4175-BD53-4AD2158E52E7}">
      <dgm:prSet/>
      <dgm:spPr/>
      <dgm:t>
        <a:bodyPr/>
        <a:lstStyle/>
        <a:p>
          <a:endParaRPr lang="ru-RU"/>
        </a:p>
      </dgm:t>
    </dgm:pt>
    <dgm:pt modelId="{FDAA08A8-29DF-44EE-84E3-B062A6313D2C}">
      <dgm:prSet phldrT="[Текст]" custT="1"/>
      <dgm:spPr/>
      <dgm:t>
        <a:bodyPr/>
        <a:lstStyle/>
        <a:p>
          <a:r>
            <a:rPr lang="ru-RU" sz="2000" dirty="0" smtClean="0"/>
            <a:t>Отклонение ширины основных междурядий ±4 см, стыковых междурядий ±5 см;</a:t>
          </a:r>
          <a:endParaRPr lang="ru-RU" sz="2000" dirty="0"/>
        </a:p>
      </dgm:t>
    </dgm:pt>
    <dgm:pt modelId="{685E1134-F056-4D9F-9DCB-9FDE22715BA1}" type="parTrans" cxnId="{57B3D88E-AF40-490B-9583-53841D227B17}">
      <dgm:prSet/>
      <dgm:spPr/>
      <dgm:t>
        <a:bodyPr/>
        <a:lstStyle/>
        <a:p>
          <a:endParaRPr lang="ru-RU"/>
        </a:p>
      </dgm:t>
    </dgm:pt>
    <dgm:pt modelId="{6D44A472-B3F2-4998-9791-82B9DDB0F8E9}" type="sibTrans" cxnId="{57B3D88E-AF40-490B-9583-53841D227B17}">
      <dgm:prSet/>
      <dgm:spPr/>
      <dgm:t>
        <a:bodyPr/>
        <a:lstStyle/>
        <a:p>
          <a:endParaRPr lang="ru-RU"/>
        </a:p>
      </dgm:t>
    </dgm:pt>
    <dgm:pt modelId="{A8BD521A-34A6-4368-8B5C-6548171B4381}">
      <dgm:prSet phldrT="[Текст]" custT="1"/>
      <dgm:spPr/>
      <dgm:t>
        <a:bodyPr/>
        <a:lstStyle/>
        <a:p>
          <a:r>
            <a:rPr lang="ru-RU" sz="2000" dirty="0" smtClean="0"/>
            <a:t>При посадке средних клубней допускается не более 3% пропусков</a:t>
          </a:r>
          <a:r>
            <a:rPr lang="en-US" sz="2000" dirty="0" smtClean="0"/>
            <a:t> </a:t>
          </a:r>
          <a:r>
            <a:rPr lang="ru-RU" sz="2000" dirty="0" smtClean="0"/>
            <a:t>или двойников;</a:t>
          </a:r>
          <a:endParaRPr lang="ru-RU" sz="2000" dirty="0"/>
        </a:p>
      </dgm:t>
    </dgm:pt>
    <dgm:pt modelId="{970317B1-8B41-4A35-BB42-B3B2A9A00EBE}" type="parTrans" cxnId="{112FF58A-5A30-4417-B633-1F23D48EBB83}">
      <dgm:prSet/>
      <dgm:spPr/>
      <dgm:t>
        <a:bodyPr/>
        <a:lstStyle/>
        <a:p>
          <a:endParaRPr lang="ru-RU"/>
        </a:p>
      </dgm:t>
    </dgm:pt>
    <dgm:pt modelId="{07187EDA-4AAB-4305-AB7E-1E1823717074}" type="sibTrans" cxnId="{112FF58A-5A30-4417-B633-1F23D48EBB83}">
      <dgm:prSet/>
      <dgm:spPr/>
      <dgm:t>
        <a:bodyPr/>
        <a:lstStyle/>
        <a:p>
          <a:endParaRPr lang="ru-RU"/>
        </a:p>
      </dgm:t>
    </dgm:pt>
    <dgm:pt modelId="{DA65D0DF-2ADD-41C6-9D42-CC7F6B178725}">
      <dgm:prSet phldrT="[Текст]" custT="1"/>
      <dgm:spPr/>
      <dgm:t>
        <a:bodyPr/>
        <a:lstStyle/>
        <a:p>
          <a:r>
            <a:rPr lang="ru-RU" sz="2000" dirty="0" smtClean="0"/>
            <a:t>Механические повреждения клубней механизмами сажалки не должны превышать более 0,5%</a:t>
          </a:r>
          <a:endParaRPr lang="ru-RU" sz="2000" dirty="0"/>
        </a:p>
      </dgm:t>
    </dgm:pt>
    <dgm:pt modelId="{D7CE700E-EF9D-4613-8D7F-48E59C8537B7}" type="parTrans" cxnId="{E8052B39-50AF-4E2B-98A9-EB6F64C54943}">
      <dgm:prSet/>
      <dgm:spPr/>
      <dgm:t>
        <a:bodyPr/>
        <a:lstStyle/>
        <a:p>
          <a:endParaRPr lang="ru-RU"/>
        </a:p>
      </dgm:t>
    </dgm:pt>
    <dgm:pt modelId="{50433FD6-3584-4595-A809-F06596F7CED1}" type="sibTrans" cxnId="{E8052B39-50AF-4E2B-98A9-EB6F64C54943}">
      <dgm:prSet/>
      <dgm:spPr/>
      <dgm:t>
        <a:bodyPr/>
        <a:lstStyle/>
        <a:p>
          <a:endParaRPr lang="ru-RU"/>
        </a:p>
      </dgm:t>
    </dgm:pt>
    <dgm:pt modelId="{808F1780-2057-40CC-8B7D-D0BE65440E16}">
      <dgm:prSet phldrT="[Текст]" custT="1"/>
      <dgm:spPr/>
      <dgm:t>
        <a:bodyPr/>
        <a:lstStyle/>
        <a:p>
          <a:r>
            <a:rPr lang="ru-RU" sz="2000" dirty="0" smtClean="0"/>
            <a:t>Примесей других фракций должно быть не более 10%;</a:t>
          </a:r>
          <a:endParaRPr lang="ru-RU" sz="2000" dirty="0"/>
        </a:p>
      </dgm:t>
    </dgm:pt>
    <dgm:pt modelId="{6698EC60-97E4-4E45-B79B-7E1108EFB1CC}" type="parTrans" cxnId="{A6F6DE96-4DFF-4C3D-923F-F6D0F586D702}">
      <dgm:prSet/>
      <dgm:spPr/>
      <dgm:t>
        <a:bodyPr/>
        <a:lstStyle/>
        <a:p>
          <a:endParaRPr lang="ru-RU"/>
        </a:p>
      </dgm:t>
    </dgm:pt>
    <dgm:pt modelId="{E0740DC0-5A00-4025-A1DB-FA5B5E018AE6}" type="sibTrans" cxnId="{A6F6DE96-4DFF-4C3D-923F-F6D0F586D702}">
      <dgm:prSet/>
      <dgm:spPr/>
      <dgm:t>
        <a:bodyPr/>
        <a:lstStyle/>
        <a:p>
          <a:endParaRPr lang="ru-RU"/>
        </a:p>
      </dgm:t>
    </dgm:pt>
    <dgm:pt modelId="{FAD4ED22-A261-4159-9271-DFE7865DAB64}">
      <dgm:prSet phldrT="[Текст]" custT="1"/>
      <dgm:spPr/>
      <dgm:t>
        <a:bodyPr/>
        <a:lstStyle/>
        <a:p>
          <a:endParaRPr lang="ru-RU" sz="2000" dirty="0"/>
        </a:p>
      </dgm:t>
    </dgm:pt>
    <dgm:pt modelId="{4DBB5F85-7252-4BCC-8E36-F880A9362E1E}" type="parTrans" cxnId="{3E8CBDD4-5E17-4493-93DB-50AAC9C0E067}">
      <dgm:prSet/>
      <dgm:spPr/>
      <dgm:t>
        <a:bodyPr/>
        <a:lstStyle/>
        <a:p>
          <a:endParaRPr lang="ru-RU"/>
        </a:p>
      </dgm:t>
    </dgm:pt>
    <dgm:pt modelId="{E944ABA1-24D1-464B-AB2A-9369820CFEF7}" type="sibTrans" cxnId="{3E8CBDD4-5E17-4493-93DB-50AAC9C0E067}">
      <dgm:prSet/>
      <dgm:spPr/>
      <dgm:t>
        <a:bodyPr/>
        <a:lstStyle/>
        <a:p>
          <a:endParaRPr lang="ru-RU"/>
        </a:p>
      </dgm:t>
    </dgm:pt>
    <dgm:pt modelId="{31CCA12F-17DA-4B66-A046-13844C999A73}">
      <dgm:prSet phldrT="[Текст]" custT="1"/>
      <dgm:spPr/>
      <dgm:t>
        <a:bodyPr/>
        <a:lstStyle/>
        <a:p>
          <a:r>
            <a:rPr lang="ru-RU" sz="2000" dirty="0" smtClean="0"/>
            <a:t>Посадку резаных клубней проводят в смеси с целыми в соотношении 1:3. Части резаного клубня должны иметь не менее двух наклюнувшихся ростков. Ростки пророщенных клубней не должны превышать 2 см.</a:t>
          </a:r>
          <a:endParaRPr lang="ru-RU" sz="2000" dirty="0"/>
        </a:p>
      </dgm:t>
    </dgm:pt>
    <dgm:pt modelId="{0DCB5563-DF4A-4062-870B-1D8B10C92A7F}" type="parTrans" cxnId="{B4EBB43B-8AF2-4BC8-B988-901397481782}">
      <dgm:prSet/>
      <dgm:spPr/>
      <dgm:t>
        <a:bodyPr/>
        <a:lstStyle/>
        <a:p>
          <a:endParaRPr lang="ru-RU"/>
        </a:p>
      </dgm:t>
    </dgm:pt>
    <dgm:pt modelId="{D9866C3A-6873-41B0-BD19-DD7FE49596DF}" type="sibTrans" cxnId="{B4EBB43B-8AF2-4BC8-B988-901397481782}">
      <dgm:prSet/>
      <dgm:spPr/>
      <dgm:t>
        <a:bodyPr/>
        <a:lstStyle/>
        <a:p>
          <a:endParaRPr lang="ru-RU"/>
        </a:p>
      </dgm:t>
    </dgm:pt>
    <dgm:pt modelId="{8D217CD2-E423-45FE-8231-F95FC25CD92C}" type="pres">
      <dgm:prSet presAssocID="{0A918449-084E-4366-905D-05EB3CB0E729}" presName="linear" presStyleCnt="0">
        <dgm:presLayoutVars>
          <dgm:animLvl val="lvl"/>
          <dgm:resizeHandles val="exact"/>
        </dgm:presLayoutVars>
      </dgm:prSet>
      <dgm:spPr/>
      <dgm:t>
        <a:bodyPr/>
        <a:lstStyle/>
        <a:p>
          <a:endParaRPr lang="ru-RU"/>
        </a:p>
      </dgm:t>
    </dgm:pt>
    <dgm:pt modelId="{984EA527-873F-4B6B-9B56-0C7945B4F28C}" type="pres">
      <dgm:prSet presAssocID="{624C41B2-55BF-459D-BEDC-6F3CB9336312}" presName="parentText" presStyleLbl="node1" presStyleIdx="0" presStyleCnt="2" custScaleY="45183">
        <dgm:presLayoutVars>
          <dgm:chMax val="0"/>
          <dgm:bulletEnabled val="1"/>
        </dgm:presLayoutVars>
      </dgm:prSet>
      <dgm:spPr/>
      <dgm:t>
        <a:bodyPr/>
        <a:lstStyle/>
        <a:p>
          <a:endParaRPr lang="ru-RU"/>
        </a:p>
      </dgm:t>
    </dgm:pt>
    <dgm:pt modelId="{D4728DEF-520F-49C5-A691-D4D796909673}" type="pres">
      <dgm:prSet presAssocID="{624C41B2-55BF-459D-BEDC-6F3CB9336312}" presName="childText" presStyleLbl="revTx" presStyleIdx="0" presStyleCnt="2" custScaleY="113605">
        <dgm:presLayoutVars>
          <dgm:bulletEnabled val="1"/>
        </dgm:presLayoutVars>
      </dgm:prSet>
      <dgm:spPr/>
      <dgm:t>
        <a:bodyPr/>
        <a:lstStyle/>
        <a:p>
          <a:endParaRPr lang="ru-RU"/>
        </a:p>
      </dgm:t>
    </dgm:pt>
    <dgm:pt modelId="{A34EC27F-4C67-4442-8093-5FEC78FDD1AD}" type="pres">
      <dgm:prSet presAssocID="{14B57565-D109-4C85-A4FD-DFF59913130D}" presName="parentText" presStyleLbl="node1" presStyleIdx="1" presStyleCnt="2" custScaleY="46725" custLinFactNeighborY="-2040">
        <dgm:presLayoutVars>
          <dgm:chMax val="0"/>
          <dgm:bulletEnabled val="1"/>
        </dgm:presLayoutVars>
      </dgm:prSet>
      <dgm:spPr/>
      <dgm:t>
        <a:bodyPr/>
        <a:lstStyle/>
        <a:p>
          <a:endParaRPr lang="ru-RU"/>
        </a:p>
      </dgm:t>
    </dgm:pt>
    <dgm:pt modelId="{93C41FFC-CE01-4EF0-B3B1-556D1A1C3267}" type="pres">
      <dgm:prSet presAssocID="{14B57565-D109-4C85-A4FD-DFF59913130D}" presName="childText" presStyleLbl="revTx" presStyleIdx="1" presStyleCnt="2">
        <dgm:presLayoutVars>
          <dgm:bulletEnabled val="1"/>
        </dgm:presLayoutVars>
      </dgm:prSet>
      <dgm:spPr/>
      <dgm:t>
        <a:bodyPr/>
        <a:lstStyle/>
        <a:p>
          <a:endParaRPr lang="ru-RU"/>
        </a:p>
      </dgm:t>
    </dgm:pt>
  </dgm:ptLst>
  <dgm:cxnLst>
    <dgm:cxn modelId="{CB9941C4-8573-4AAC-9402-2DCB634ADE4E}" type="presOf" srcId="{FAD4ED22-A261-4159-9271-DFE7865DAB64}" destId="{93C41FFC-CE01-4EF0-B3B1-556D1A1C3267}" srcOrd="0" destOrd="3" presId="urn:microsoft.com/office/officeart/2005/8/layout/vList2"/>
    <dgm:cxn modelId="{87B8F2EB-9E9F-4641-B8AC-7D327D969847}" type="presOf" srcId="{808F1780-2057-40CC-8B7D-D0BE65440E16}" destId="{93C41FFC-CE01-4EF0-B3B1-556D1A1C3267}" srcOrd="0" destOrd="1" presId="urn:microsoft.com/office/officeart/2005/8/layout/vList2"/>
    <dgm:cxn modelId="{26AD181A-B422-4D13-BDC7-6591A361DB57}" srcId="{0A918449-084E-4366-905D-05EB3CB0E729}" destId="{624C41B2-55BF-459D-BEDC-6F3CB9336312}" srcOrd="0" destOrd="0" parTransId="{2CD9045B-7C88-4647-BB69-D37DC8C7F174}" sibTransId="{3A087ACB-2411-4B0D-8077-31FDA74129EB}"/>
    <dgm:cxn modelId="{905317F8-F108-487E-8128-F4B531A3ACE4}" srcId="{14B57565-D109-4C85-A4FD-DFF59913130D}" destId="{78354E93-A194-409C-B9BB-A2778BB915AD}" srcOrd="0" destOrd="0" parTransId="{2981746D-C339-4905-AADC-09F5AF46E767}" sibTransId="{48D37137-EB3B-4F5C-87E1-004BD9E1286A}"/>
    <dgm:cxn modelId="{112FF58A-5A30-4417-B633-1F23D48EBB83}" srcId="{624C41B2-55BF-459D-BEDC-6F3CB9336312}" destId="{A8BD521A-34A6-4368-8B5C-6548171B4381}" srcOrd="4" destOrd="0" parTransId="{970317B1-8B41-4A35-BB42-B3B2A9A00EBE}" sibTransId="{07187EDA-4AAB-4305-AB7E-1E1823717074}"/>
    <dgm:cxn modelId="{E021F198-743E-4C40-927D-DB5C64DE164F}" type="presOf" srcId="{624C41B2-55BF-459D-BEDC-6F3CB9336312}" destId="{984EA527-873F-4B6B-9B56-0C7945B4F28C}" srcOrd="0" destOrd="0" presId="urn:microsoft.com/office/officeart/2005/8/layout/vList2"/>
    <dgm:cxn modelId="{8A8A47E8-7E25-4EEC-BC9A-EB79BB66D962}" srcId="{624C41B2-55BF-459D-BEDC-6F3CB9336312}" destId="{45471B0C-BCD0-41E5-ABD6-19475DD39825}" srcOrd="1" destOrd="0" parTransId="{1098ECBB-2CFB-46B2-B4C9-1387B7B74092}" sibTransId="{B3533B80-B6D4-4955-9D36-B6559263EDD3}"/>
    <dgm:cxn modelId="{5E5F52CF-075A-4B98-B55C-6A01A5CCD46A}" type="presOf" srcId="{45471B0C-BCD0-41E5-ABD6-19475DD39825}" destId="{D4728DEF-520F-49C5-A691-D4D796909673}" srcOrd="0" destOrd="1" presId="urn:microsoft.com/office/officeart/2005/8/layout/vList2"/>
    <dgm:cxn modelId="{56D220C9-946F-4CF7-AD0F-A674199B8E04}" type="presOf" srcId="{78354E93-A194-409C-B9BB-A2778BB915AD}" destId="{93C41FFC-CE01-4EF0-B3B1-556D1A1C3267}" srcOrd="0" destOrd="0" presId="urn:microsoft.com/office/officeart/2005/8/layout/vList2"/>
    <dgm:cxn modelId="{FE2FD30B-687A-4623-A5BF-46FF7B4B8E08}" type="presOf" srcId="{A8BD521A-34A6-4368-8B5C-6548171B4381}" destId="{D4728DEF-520F-49C5-A691-D4D796909673}" srcOrd="0" destOrd="4" presId="urn:microsoft.com/office/officeart/2005/8/layout/vList2"/>
    <dgm:cxn modelId="{28A506A5-7407-4EB6-832E-BB5AA2349CDE}" type="presOf" srcId="{14B57565-D109-4C85-A4FD-DFF59913130D}" destId="{A34EC27F-4C67-4442-8093-5FEC78FDD1AD}" srcOrd="0" destOrd="0" presId="urn:microsoft.com/office/officeart/2005/8/layout/vList2"/>
    <dgm:cxn modelId="{51B8B791-4317-45B9-8849-AD14F79637C0}" type="presOf" srcId="{DA65D0DF-2ADD-41C6-9D42-CC7F6B178725}" destId="{D4728DEF-520F-49C5-A691-D4D796909673}" srcOrd="0" destOrd="5" presId="urn:microsoft.com/office/officeart/2005/8/layout/vList2"/>
    <dgm:cxn modelId="{A6F6DE96-4DFF-4C3D-923F-F6D0F586D702}" srcId="{14B57565-D109-4C85-A4FD-DFF59913130D}" destId="{808F1780-2057-40CC-8B7D-D0BE65440E16}" srcOrd="1" destOrd="0" parTransId="{6698EC60-97E4-4E45-B79B-7E1108EFB1CC}" sibTransId="{E0740DC0-5A00-4025-A1DB-FA5B5E018AE6}"/>
    <dgm:cxn modelId="{E8052B39-50AF-4E2B-98A9-EB6F64C54943}" srcId="{624C41B2-55BF-459D-BEDC-6F3CB9336312}" destId="{DA65D0DF-2ADD-41C6-9D42-CC7F6B178725}" srcOrd="5" destOrd="0" parTransId="{D7CE700E-EF9D-4613-8D7F-48E59C8537B7}" sibTransId="{50433FD6-3584-4595-A809-F06596F7CED1}"/>
    <dgm:cxn modelId="{113201C7-1F90-48F5-87B2-AC2255AED074}" srcId="{0A918449-084E-4366-905D-05EB3CB0E729}" destId="{14B57565-D109-4C85-A4FD-DFF59913130D}" srcOrd="1" destOrd="0" parTransId="{48F891B7-DE9A-4028-9BDF-0727D56C516C}" sibTransId="{38AE32AA-1FA3-456B-854C-C03B5AAD8ED7}"/>
    <dgm:cxn modelId="{57B3D88E-AF40-490B-9583-53841D227B17}" srcId="{624C41B2-55BF-459D-BEDC-6F3CB9336312}" destId="{FDAA08A8-29DF-44EE-84E3-B062A6313D2C}" srcOrd="3" destOrd="0" parTransId="{685E1134-F056-4D9F-9DCB-9FDE22715BA1}" sibTransId="{6D44A472-B3F2-4998-9791-82B9DDB0F8E9}"/>
    <dgm:cxn modelId="{CAB21ADD-F9B2-4175-BD53-4AD2158E52E7}" srcId="{624C41B2-55BF-459D-BEDC-6F3CB9336312}" destId="{64954E58-4B52-4147-8DCB-732EA624208B}" srcOrd="2" destOrd="0" parTransId="{0DB28024-4C6F-4A2F-843E-42D6AAC8FC43}" sibTransId="{D0AE7ADE-38AB-4A49-8EB9-7933FCEB548A}"/>
    <dgm:cxn modelId="{B4EBB43B-8AF2-4BC8-B988-901397481782}" srcId="{14B57565-D109-4C85-A4FD-DFF59913130D}" destId="{31CCA12F-17DA-4B66-A046-13844C999A73}" srcOrd="2" destOrd="0" parTransId="{0DCB5563-DF4A-4062-870B-1D8B10C92A7F}" sibTransId="{D9866C3A-6873-41B0-BD19-DD7FE49596DF}"/>
    <dgm:cxn modelId="{41D73675-40B9-480F-B50F-DCDAE328EDFF}" type="presOf" srcId="{FDAA08A8-29DF-44EE-84E3-B062A6313D2C}" destId="{D4728DEF-520F-49C5-A691-D4D796909673}" srcOrd="0" destOrd="3" presId="urn:microsoft.com/office/officeart/2005/8/layout/vList2"/>
    <dgm:cxn modelId="{045E3954-A2BF-499E-8679-221E3EE403B1}" type="presOf" srcId="{31CCA12F-17DA-4B66-A046-13844C999A73}" destId="{93C41FFC-CE01-4EF0-B3B1-556D1A1C3267}" srcOrd="0" destOrd="2" presId="urn:microsoft.com/office/officeart/2005/8/layout/vList2"/>
    <dgm:cxn modelId="{5D23B69D-0218-447D-8E01-8C8354F6663B}" type="presOf" srcId="{0A918449-084E-4366-905D-05EB3CB0E729}" destId="{8D217CD2-E423-45FE-8231-F95FC25CD92C}" srcOrd="0" destOrd="0" presId="urn:microsoft.com/office/officeart/2005/8/layout/vList2"/>
    <dgm:cxn modelId="{3E8CBDD4-5E17-4493-93DB-50AAC9C0E067}" srcId="{14B57565-D109-4C85-A4FD-DFF59913130D}" destId="{FAD4ED22-A261-4159-9271-DFE7865DAB64}" srcOrd="3" destOrd="0" parTransId="{4DBB5F85-7252-4BCC-8E36-F880A9362E1E}" sibTransId="{E944ABA1-24D1-464B-AB2A-9369820CFEF7}"/>
    <dgm:cxn modelId="{42A42224-10EB-4572-95E4-C8B755476B14}" type="presOf" srcId="{64954E58-4B52-4147-8DCB-732EA624208B}" destId="{D4728DEF-520F-49C5-A691-D4D796909673}" srcOrd="0" destOrd="2" presId="urn:microsoft.com/office/officeart/2005/8/layout/vList2"/>
    <dgm:cxn modelId="{58754E08-DE5B-48CF-B4E4-7A63914FD3FD}" srcId="{624C41B2-55BF-459D-BEDC-6F3CB9336312}" destId="{302318B1-A906-46F7-9ADA-B9074274796C}" srcOrd="0" destOrd="0" parTransId="{E83E8840-6ACD-4B9C-9D13-EDAD817EAF15}" sibTransId="{796B96CC-1232-485E-B306-C6035820A31C}"/>
    <dgm:cxn modelId="{3E6975D3-E196-4171-9308-39FA3F77BAAC}" type="presOf" srcId="{302318B1-A906-46F7-9ADA-B9074274796C}" destId="{D4728DEF-520F-49C5-A691-D4D796909673}" srcOrd="0" destOrd="0" presId="urn:microsoft.com/office/officeart/2005/8/layout/vList2"/>
    <dgm:cxn modelId="{EDD4357B-D63D-4D7B-8638-0C691940B1FD}" type="presParOf" srcId="{8D217CD2-E423-45FE-8231-F95FC25CD92C}" destId="{984EA527-873F-4B6B-9B56-0C7945B4F28C}" srcOrd="0" destOrd="0" presId="urn:microsoft.com/office/officeart/2005/8/layout/vList2"/>
    <dgm:cxn modelId="{3AD27240-A10D-474C-A7F0-A9DF00712803}" type="presParOf" srcId="{8D217CD2-E423-45FE-8231-F95FC25CD92C}" destId="{D4728DEF-520F-49C5-A691-D4D796909673}" srcOrd="1" destOrd="0" presId="urn:microsoft.com/office/officeart/2005/8/layout/vList2"/>
    <dgm:cxn modelId="{0221FF16-A023-4174-9CE3-82DF8CEA0FB3}" type="presParOf" srcId="{8D217CD2-E423-45FE-8231-F95FC25CD92C}" destId="{A34EC27F-4C67-4442-8093-5FEC78FDD1AD}" srcOrd="2" destOrd="0" presId="urn:microsoft.com/office/officeart/2005/8/layout/vList2"/>
    <dgm:cxn modelId="{CFE6D87A-BDCC-428E-AF24-D7DC34B22C2A}" type="presParOf" srcId="{8D217CD2-E423-45FE-8231-F95FC25CD92C}" destId="{93C41FFC-CE01-4EF0-B3B1-556D1A1C3267}"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1603E-967A-4D9D-A6E1-E8C58766070E}" type="doc">
      <dgm:prSet loTypeId="urn:microsoft.com/office/officeart/2005/8/layout/process2" loCatId="process" qsTypeId="urn:microsoft.com/office/officeart/2005/8/quickstyle/simple5" qsCatId="simple" csTypeId="urn:microsoft.com/office/officeart/2005/8/colors/accent2_2" csCatId="accent2" phldr="1"/>
      <dgm:spPr/>
    </dgm:pt>
    <dgm:pt modelId="{0117914F-5CF6-4E74-A4F1-74E237068E3C}">
      <dgm:prSet phldrT="[Текст]"/>
      <dgm:spPr/>
      <dgm:t>
        <a:bodyPr/>
        <a:lstStyle/>
        <a:p>
          <a:r>
            <a:rPr lang="ru-RU" b="1" dirty="0" smtClean="0">
              <a:solidFill>
                <a:srgbClr val="FFFF00"/>
              </a:solidFill>
              <a:latin typeface="Arial" pitchFamily="34" charset="0"/>
              <a:cs typeface="Arial" pitchFamily="34" charset="0"/>
            </a:rPr>
            <a:t>1. Глубину посадки </a:t>
          </a:r>
          <a:r>
            <a:rPr lang="ru-RU" dirty="0" smtClean="0">
              <a:solidFill>
                <a:srgbClr val="FFFF00"/>
              </a:solidFill>
              <a:latin typeface="Arial" pitchFamily="34" charset="0"/>
              <a:cs typeface="Arial" pitchFamily="34" charset="0"/>
            </a:rPr>
            <a:t>– копирующими колесами сошников и опорными колесами сажалки </a:t>
          </a:r>
          <a:endParaRPr lang="ru-RU" dirty="0">
            <a:solidFill>
              <a:srgbClr val="FFFF00"/>
            </a:solidFill>
            <a:latin typeface="Arial" pitchFamily="34" charset="0"/>
            <a:cs typeface="Arial" pitchFamily="34" charset="0"/>
          </a:endParaRPr>
        </a:p>
      </dgm:t>
    </dgm:pt>
    <dgm:pt modelId="{643705AC-1E68-4815-BDDA-0384E6CB7608}" type="parTrans" cxnId="{821C6DD2-6554-40C4-B909-8A71A26D0186}">
      <dgm:prSet/>
      <dgm:spPr/>
      <dgm:t>
        <a:bodyPr/>
        <a:lstStyle/>
        <a:p>
          <a:endParaRPr lang="ru-RU">
            <a:solidFill>
              <a:srgbClr val="FFFF00"/>
            </a:solidFill>
            <a:latin typeface="Arial" pitchFamily="34" charset="0"/>
            <a:cs typeface="Arial" pitchFamily="34" charset="0"/>
          </a:endParaRPr>
        </a:p>
      </dgm:t>
    </dgm:pt>
    <dgm:pt modelId="{5A3B5ED4-0B6E-4246-8D51-FE43EA09BEDA}" type="sibTrans" cxnId="{821C6DD2-6554-40C4-B909-8A71A26D0186}">
      <dgm:prSet/>
      <dgm:spPr/>
      <dgm:t>
        <a:bodyPr/>
        <a:lstStyle/>
        <a:p>
          <a:endParaRPr lang="ru-RU">
            <a:solidFill>
              <a:srgbClr val="FFFF00"/>
            </a:solidFill>
            <a:latin typeface="Arial" pitchFamily="34" charset="0"/>
            <a:cs typeface="Arial" pitchFamily="34" charset="0"/>
          </a:endParaRPr>
        </a:p>
      </dgm:t>
    </dgm:pt>
    <dgm:pt modelId="{EB99BAEF-3C06-4D2C-AB31-83219C12354E}">
      <dgm:prSet phldrT="[Текст]"/>
      <dgm:spPr/>
      <dgm:t>
        <a:bodyPr/>
        <a:lstStyle/>
        <a:p>
          <a:r>
            <a:rPr lang="ru-RU" b="1" dirty="0" smtClean="0">
              <a:solidFill>
                <a:srgbClr val="FFFF00"/>
              </a:solidFill>
              <a:latin typeface="Arial" pitchFamily="34" charset="0"/>
              <a:cs typeface="Arial" pitchFamily="34" charset="0"/>
            </a:rPr>
            <a:t>2. Положение боковин </a:t>
          </a:r>
          <a:r>
            <a:rPr lang="ru-RU" dirty="0" smtClean="0">
              <a:solidFill>
                <a:srgbClr val="FFFF00"/>
              </a:solidFill>
              <a:latin typeface="Arial" pitchFamily="34" charset="0"/>
              <a:cs typeface="Arial" pitchFamily="34" charset="0"/>
            </a:rPr>
            <a:t>высаживающего </a:t>
          </a:r>
          <a:r>
            <a:rPr lang="ru-RU" smtClean="0">
              <a:solidFill>
                <a:srgbClr val="FFFF00"/>
              </a:solidFill>
              <a:latin typeface="Arial" pitchFamily="34" charset="0"/>
              <a:cs typeface="Arial" pitchFamily="34" charset="0"/>
            </a:rPr>
            <a:t>аппарата – </a:t>
          </a:r>
          <a:r>
            <a:rPr lang="ru-RU" dirty="0" smtClean="0">
              <a:solidFill>
                <a:srgbClr val="FFFF00"/>
              </a:solidFill>
              <a:latin typeface="Arial" pitchFamily="34" charset="0"/>
              <a:cs typeface="Arial" pitchFamily="34" charset="0"/>
            </a:rPr>
            <a:t>для крупных клубней боковины от ложечек отодвигают, для </a:t>
          </a:r>
          <a:r>
            <a:rPr lang="ru-RU" smtClean="0">
              <a:solidFill>
                <a:srgbClr val="FFFF00"/>
              </a:solidFill>
              <a:latin typeface="Arial" pitchFamily="34" charset="0"/>
              <a:cs typeface="Arial" pitchFamily="34" charset="0"/>
            </a:rPr>
            <a:t>мелких – </a:t>
          </a:r>
          <a:r>
            <a:rPr lang="ru-RU" dirty="0" smtClean="0">
              <a:solidFill>
                <a:srgbClr val="FFFF00"/>
              </a:solidFill>
              <a:latin typeface="Arial" pitchFamily="34" charset="0"/>
              <a:cs typeface="Arial" pitchFamily="34" charset="0"/>
            </a:rPr>
            <a:t>придвигают.</a:t>
          </a:r>
          <a:endParaRPr lang="ru-RU" dirty="0">
            <a:solidFill>
              <a:srgbClr val="FFFF00"/>
            </a:solidFill>
            <a:latin typeface="Arial" pitchFamily="34" charset="0"/>
            <a:cs typeface="Arial" pitchFamily="34" charset="0"/>
          </a:endParaRPr>
        </a:p>
      </dgm:t>
    </dgm:pt>
    <dgm:pt modelId="{2E4DB204-74EB-4416-ABC9-37673BDA38DE}" type="parTrans" cxnId="{F2150CBC-812A-419C-87A2-B4D4B44A7FC4}">
      <dgm:prSet/>
      <dgm:spPr/>
      <dgm:t>
        <a:bodyPr/>
        <a:lstStyle/>
        <a:p>
          <a:endParaRPr lang="ru-RU">
            <a:solidFill>
              <a:srgbClr val="FFFF00"/>
            </a:solidFill>
            <a:latin typeface="Arial" pitchFamily="34" charset="0"/>
            <a:cs typeface="Arial" pitchFamily="34" charset="0"/>
          </a:endParaRPr>
        </a:p>
      </dgm:t>
    </dgm:pt>
    <dgm:pt modelId="{2CF227F9-142E-4C3B-A37F-C561D30D5803}" type="sibTrans" cxnId="{F2150CBC-812A-419C-87A2-B4D4B44A7FC4}">
      <dgm:prSet/>
      <dgm:spPr/>
      <dgm:t>
        <a:bodyPr/>
        <a:lstStyle/>
        <a:p>
          <a:endParaRPr lang="ru-RU">
            <a:solidFill>
              <a:srgbClr val="FFFF00"/>
            </a:solidFill>
            <a:latin typeface="Arial" pitchFamily="34" charset="0"/>
            <a:cs typeface="Arial" pitchFamily="34" charset="0"/>
          </a:endParaRPr>
        </a:p>
      </dgm:t>
    </dgm:pt>
    <dgm:pt modelId="{454426D6-F3FA-40FD-8DAC-706C084A4531}">
      <dgm:prSet phldrT="[Текст]"/>
      <dgm:spPr/>
      <dgm:t>
        <a:bodyPr/>
        <a:lstStyle/>
        <a:p>
          <a:r>
            <a:rPr lang="ru-RU" b="1" dirty="0" smtClean="0">
              <a:solidFill>
                <a:srgbClr val="FFFF00"/>
              </a:solidFill>
              <a:latin typeface="Arial" pitchFamily="34" charset="0"/>
              <a:cs typeface="Arial" pitchFamily="34" charset="0"/>
            </a:rPr>
            <a:t>3. Норму посадки </a:t>
          </a:r>
          <a:r>
            <a:rPr lang="ru-RU" b="1" smtClean="0">
              <a:solidFill>
                <a:srgbClr val="FFFF00"/>
              </a:solidFill>
              <a:latin typeface="Arial" pitchFamily="34" charset="0"/>
              <a:cs typeface="Arial" pitchFamily="34" charset="0"/>
            </a:rPr>
            <a:t>клубней </a:t>
          </a:r>
          <a:r>
            <a:rPr lang="ru-RU" smtClean="0">
              <a:solidFill>
                <a:srgbClr val="FFFF00"/>
              </a:solidFill>
              <a:latin typeface="Arial" pitchFamily="34" charset="0"/>
              <a:cs typeface="Arial" pitchFamily="34" charset="0"/>
            </a:rPr>
            <a:t>– </a:t>
          </a:r>
          <a:r>
            <a:rPr lang="ru-RU" dirty="0" smtClean="0">
              <a:solidFill>
                <a:srgbClr val="FFFF00"/>
              </a:solidFill>
              <a:latin typeface="Arial" pitchFamily="34" charset="0"/>
              <a:cs typeface="Arial" pitchFamily="34" charset="0"/>
            </a:rPr>
            <a:t>подбором сменных звездочек привода высаживающего аппарата</a:t>
          </a:r>
          <a:endParaRPr lang="ru-RU" dirty="0">
            <a:solidFill>
              <a:srgbClr val="FFFF00"/>
            </a:solidFill>
            <a:latin typeface="Arial" pitchFamily="34" charset="0"/>
            <a:cs typeface="Arial" pitchFamily="34" charset="0"/>
          </a:endParaRPr>
        </a:p>
      </dgm:t>
    </dgm:pt>
    <dgm:pt modelId="{42A945E3-C8A9-43B7-8A74-63D66EEF6F04}" type="parTrans" cxnId="{364D2514-2F40-4502-B728-4DB49DBD489D}">
      <dgm:prSet/>
      <dgm:spPr/>
      <dgm:t>
        <a:bodyPr/>
        <a:lstStyle/>
        <a:p>
          <a:endParaRPr lang="ru-RU">
            <a:solidFill>
              <a:srgbClr val="FFFF00"/>
            </a:solidFill>
            <a:latin typeface="Arial" pitchFamily="34" charset="0"/>
            <a:cs typeface="Arial" pitchFamily="34" charset="0"/>
          </a:endParaRPr>
        </a:p>
      </dgm:t>
    </dgm:pt>
    <dgm:pt modelId="{8944082B-9FE0-447D-B2D7-A155BBF0B701}" type="sibTrans" cxnId="{364D2514-2F40-4502-B728-4DB49DBD489D}">
      <dgm:prSet/>
      <dgm:spPr/>
      <dgm:t>
        <a:bodyPr/>
        <a:lstStyle/>
        <a:p>
          <a:endParaRPr lang="ru-RU">
            <a:solidFill>
              <a:srgbClr val="FFFF00"/>
            </a:solidFill>
            <a:latin typeface="Arial" pitchFamily="34" charset="0"/>
            <a:cs typeface="Arial" pitchFamily="34" charset="0"/>
          </a:endParaRPr>
        </a:p>
      </dgm:t>
    </dgm:pt>
    <dgm:pt modelId="{2C762E9A-0163-4F62-9E9D-B86FEEEDB0D2}">
      <dgm:prSet phldrT="[Текст]"/>
      <dgm:spPr/>
      <dgm:t>
        <a:bodyPr/>
        <a:lstStyle/>
        <a:p>
          <a:r>
            <a:rPr lang="ru-RU" b="1" smtClean="0">
              <a:solidFill>
                <a:srgbClr val="FFFF00"/>
              </a:solidFill>
              <a:latin typeface="Arial" pitchFamily="34" charset="0"/>
              <a:cs typeface="Arial" pitchFamily="34" charset="0"/>
            </a:rPr>
            <a:t>4. Форму гребня</a:t>
          </a:r>
          <a:r>
            <a:rPr lang="ru-RU" smtClean="0">
              <a:solidFill>
                <a:srgbClr val="FFFF00"/>
              </a:solidFill>
              <a:latin typeface="Arial" pitchFamily="34" charset="0"/>
              <a:cs typeface="Arial" pitchFamily="34" charset="0"/>
            </a:rPr>
            <a:t> изменяют  поворотом косынок полуосей заделывающих дисков</a:t>
          </a:r>
          <a:endParaRPr lang="ru-RU" dirty="0">
            <a:solidFill>
              <a:srgbClr val="FFFF00"/>
            </a:solidFill>
            <a:latin typeface="Arial" pitchFamily="34" charset="0"/>
            <a:cs typeface="Arial" pitchFamily="34" charset="0"/>
          </a:endParaRPr>
        </a:p>
      </dgm:t>
    </dgm:pt>
    <dgm:pt modelId="{2582A5F9-A610-45BF-BEB6-5F5138CF1F49}" type="parTrans" cxnId="{0B15996B-EFDA-437E-BF70-89FD7AE248FA}">
      <dgm:prSet/>
      <dgm:spPr/>
      <dgm:t>
        <a:bodyPr/>
        <a:lstStyle/>
        <a:p>
          <a:endParaRPr lang="ru-RU">
            <a:solidFill>
              <a:srgbClr val="FFFF00"/>
            </a:solidFill>
          </a:endParaRPr>
        </a:p>
      </dgm:t>
    </dgm:pt>
    <dgm:pt modelId="{A23D63CE-E366-4C28-9658-EB9BC6CE454C}" type="sibTrans" cxnId="{0B15996B-EFDA-437E-BF70-89FD7AE248FA}">
      <dgm:prSet/>
      <dgm:spPr/>
      <dgm:t>
        <a:bodyPr/>
        <a:lstStyle/>
        <a:p>
          <a:endParaRPr lang="ru-RU">
            <a:solidFill>
              <a:srgbClr val="FFFF00"/>
            </a:solidFill>
          </a:endParaRPr>
        </a:p>
      </dgm:t>
    </dgm:pt>
    <dgm:pt modelId="{5052B0D6-0052-49B6-9277-21B6091FF16C}">
      <dgm:prSet phldrT="[Текст]"/>
      <dgm:spPr/>
      <dgm:t>
        <a:bodyPr/>
        <a:lstStyle/>
        <a:p>
          <a:r>
            <a:rPr lang="ru-RU" b="1" dirty="0" smtClean="0">
              <a:solidFill>
                <a:srgbClr val="FFFF00"/>
              </a:solidFill>
              <a:latin typeface="Arial" pitchFamily="34" charset="0"/>
              <a:cs typeface="Arial" pitchFamily="34" charset="0"/>
            </a:rPr>
            <a:t>5. Вылет маркеров</a:t>
          </a:r>
          <a:r>
            <a:rPr lang="ru-RU" dirty="0" smtClean="0">
              <a:solidFill>
                <a:srgbClr val="FFFF00"/>
              </a:solidFill>
              <a:latin typeface="Arial" pitchFamily="34" charset="0"/>
              <a:cs typeface="Arial" pitchFamily="34" charset="0"/>
            </a:rPr>
            <a:t> – для ориентирования при вождении агрегата по правому колесу трактора</a:t>
          </a:r>
          <a:endParaRPr lang="ru-RU" dirty="0">
            <a:solidFill>
              <a:srgbClr val="FFFF00"/>
            </a:solidFill>
            <a:latin typeface="Arial" pitchFamily="34" charset="0"/>
            <a:cs typeface="Arial" pitchFamily="34" charset="0"/>
          </a:endParaRPr>
        </a:p>
      </dgm:t>
    </dgm:pt>
    <dgm:pt modelId="{BC162F55-C94D-4DAE-8B26-66DABFBDDD09}" type="parTrans" cxnId="{EE7056C7-D4F1-4E1B-93C5-A7AD64A29848}">
      <dgm:prSet/>
      <dgm:spPr/>
      <dgm:t>
        <a:bodyPr/>
        <a:lstStyle/>
        <a:p>
          <a:endParaRPr lang="ru-RU">
            <a:solidFill>
              <a:srgbClr val="FFFF00"/>
            </a:solidFill>
          </a:endParaRPr>
        </a:p>
      </dgm:t>
    </dgm:pt>
    <dgm:pt modelId="{F60737D8-5F41-43B1-99F8-0E5C4B12544D}" type="sibTrans" cxnId="{EE7056C7-D4F1-4E1B-93C5-A7AD64A29848}">
      <dgm:prSet/>
      <dgm:spPr/>
      <dgm:t>
        <a:bodyPr/>
        <a:lstStyle/>
        <a:p>
          <a:endParaRPr lang="ru-RU">
            <a:solidFill>
              <a:srgbClr val="FFFF00"/>
            </a:solidFill>
          </a:endParaRPr>
        </a:p>
      </dgm:t>
    </dgm:pt>
    <dgm:pt modelId="{2D579B75-FEB0-40EB-989C-7116D401C234}" type="pres">
      <dgm:prSet presAssocID="{DD21603E-967A-4D9D-A6E1-E8C58766070E}" presName="linearFlow" presStyleCnt="0">
        <dgm:presLayoutVars>
          <dgm:resizeHandles val="exact"/>
        </dgm:presLayoutVars>
      </dgm:prSet>
      <dgm:spPr/>
    </dgm:pt>
    <dgm:pt modelId="{EC396214-65DB-4314-B68A-33DA9D31454A}" type="pres">
      <dgm:prSet presAssocID="{0117914F-5CF6-4E74-A4F1-74E237068E3C}" presName="node" presStyleLbl="node1" presStyleIdx="0" presStyleCnt="5" custScaleX="413432">
        <dgm:presLayoutVars>
          <dgm:bulletEnabled val="1"/>
        </dgm:presLayoutVars>
      </dgm:prSet>
      <dgm:spPr/>
      <dgm:t>
        <a:bodyPr/>
        <a:lstStyle/>
        <a:p>
          <a:endParaRPr lang="ru-RU"/>
        </a:p>
      </dgm:t>
    </dgm:pt>
    <dgm:pt modelId="{35D43D26-50AF-4586-A4ED-A8A0E0101937}" type="pres">
      <dgm:prSet presAssocID="{5A3B5ED4-0B6E-4246-8D51-FE43EA09BEDA}" presName="sibTrans" presStyleLbl="sibTrans2D1" presStyleIdx="0" presStyleCnt="4"/>
      <dgm:spPr/>
      <dgm:t>
        <a:bodyPr/>
        <a:lstStyle/>
        <a:p>
          <a:endParaRPr lang="ru-RU"/>
        </a:p>
      </dgm:t>
    </dgm:pt>
    <dgm:pt modelId="{FE3E66B5-BFF3-4307-8938-DA5F979533C4}" type="pres">
      <dgm:prSet presAssocID="{5A3B5ED4-0B6E-4246-8D51-FE43EA09BEDA}" presName="connectorText" presStyleLbl="sibTrans2D1" presStyleIdx="0" presStyleCnt="4"/>
      <dgm:spPr/>
      <dgm:t>
        <a:bodyPr/>
        <a:lstStyle/>
        <a:p>
          <a:endParaRPr lang="ru-RU"/>
        </a:p>
      </dgm:t>
    </dgm:pt>
    <dgm:pt modelId="{36B2DEF3-4C9F-4883-8308-DC892770C643}" type="pres">
      <dgm:prSet presAssocID="{EB99BAEF-3C06-4D2C-AB31-83219C12354E}" presName="node" presStyleLbl="node1" presStyleIdx="1" presStyleCnt="5" custScaleX="413432">
        <dgm:presLayoutVars>
          <dgm:bulletEnabled val="1"/>
        </dgm:presLayoutVars>
      </dgm:prSet>
      <dgm:spPr/>
      <dgm:t>
        <a:bodyPr/>
        <a:lstStyle/>
        <a:p>
          <a:endParaRPr lang="ru-RU"/>
        </a:p>
      </dgm:t>
    </dgm:pt>
    <dgm:pt modelId="{BB3EA39B-2117-4920-B032-A615DAD4919D}" type="pres">
      <dgm:prSet presAssocID="{2CF227F9-142E-4C3B-A37F-C561D30D5803}" presName="sibTrans" presStyleLbl="sibTrans2D1" presStyleIdx="1" presStyleCnt="4"/>
      <dgm:spPr/>
      <dgm:t>
        <a:bodyPr/>
        <a:lstStyle/>
        <a:p>
          <a:endParaRPr lang="ru-RU"/>
        </a:p>
      </dgm:t>
    </dgm:pt>
    <dgm:pt modelId="{568CA293-752E-4D7C-8F11-8CDB24C32F5C}" type="pres">
      <dgm:prSet presAssocID="{2CF227F9-142E-4C3B-A37F-C561D30D5803}" presName="connectorText" presStyleLbl="sibTrans2D1" presStyleIdx="1" presStyleCnt="4"/>
      <dgm:spPr/>
      <dgm:t>
        <a:bodyPr/>
        <a:lstStyle/>
        <a:p>
          <a:endParaRPr lang="ru-RU"/>
        </a:p>
      </dgm:t>
    </dgm:pt>
    <dgm:pt modelId="{C6E159B1-8824-4409-B1B7-FAE02681F6FB}" type="pres">
      <dgm:prSet presAssocID="{454426D6-F3FA-40FD-8DAC-706C084A4531}" presName="node" presStyleLbl="node1" presStyleIdx="2" presStyleCnt="5" custScaleX="413432">
        <dgm:presLayoutVars>
          <dgm:bulletEnabled val="1"/>
        </dgm:presLayoutVars>
      </dgm:prSet>
      <dgm:spPr/>
      <dgm:t>
        <a:bodyPr/>
        <a:lstStyle/>
        <a:p>
          <a:endParaRPr lang="ru-RU"/>
        </a:p>
      </dgm:t>
    </dgm:pt>
    <dgm:pt modelId="{26ECEDAA-1B57-49E8-AC9E-54ADB4770349}" type="pres">
      <dgm:prSet presAssocID="{8944082B-9FE0-447D-B2D7-A155BBF0B701}" presName="sibTrans" presStyleLbl="sibTrans2D1" presStyleIdx="2" presStyleCnt="4"/>
      <dgm:spPr/>
      <dgm:t>
        <a:bodyPr/>
        <a:lstStyle/>
        <a:p>
          <a:endParaRPr lang="ru-RU"/>
        </a:p>
      </dgm:t>
    </dgm:pt>
    <dgm:pt modelId="{998A0855-7646-4433-B102-7B66F643A1D0}" type="pres">
      <dgm:prSet presAssocID="{8944082B-9FE0-447D-B2D7-A155BBF0B701}" presName="connectorText" presStyleLbl="sibTrans2D1" presStyleIdx="2" presStyleCnt="4"/>
      <dgm:spPr/>
      <dgm:t>
        <a:bodyPr/>
        <a:lstStyle/>
        <a:p>
          <a:endParaRPr lang="ru-RU"/>
        </a:p>
      </dgm:t>
    </dgm:pt>
    <dgm:pt modelId="{B5BB1015-10B5-4A29-BB41-45D5A2234C30}" type="pres">
      <dgm:prSet presAssocID="{2C762E9A-0163-4F62-9E9D-B86FEEEDB0D2}" presName="node" presStyleLbl="node1" presStyleIdx="3" presStyleCnt="5" custScaleX="413432">
        <dgm:presLayoutVars>
          <dgm:bulletEnabled val="1"/>
        </dgm:presLayoutVars>
      </dgm:prSet>
      <dgm:spPr/>
      <dgm:t>
        <a:bodyPr/>
        <a:lstStyle/>
        <a:p>
          <a:endParaRPr lang="ru-RU"/>
        </a:p>
      </dgm:t>
    </dgm:pt>
    <dgm:pt modelId="{C46D7D58-EA39-4C84-B86A-5523F3F09FC3}" type="pres">
      <dgm:prSet presAssocID="{A23D63CE-E366-4C28-9658-EB9BC6CE454C}" presName="sibTrans" presStyleLbl="sibTrans2D1" presStyleIdx="3" presStyleCnt="4"/>
      <dgm:spPr/>
      <dgm:t>
        <a:bodyPr/>
        <a:lstStyle/>
        <a:p>
          <a:endParaRPr lang="ru-RU"/>
        </a:p>
      </dgm:t>
    </dgm:pt>
    <dgm:pt modelId="{7D3F0222-07ED-406A-B7FE-5F96B7309C39}" type="pres">
      <dgm:prSet presAssocID="{A23D63CE-E366-4C28-9658-EB9BC6CE454C}" presName="connectorText" presStyleLbl="sibTrans2D1" presStyleIdx="3" presStyleCnt="4"/>
      <dgm:spPr/>
      <dgm:t>
        <a:bodyPr/>
        <a:lstStyle/>
        <a:p>
          <a:endParaRPr lang="ru-RU"/>
        </a:p>
      </dgm:t>
    </dgm:pt>
    <dgm:pt modelId="{F7F93789-0780-4D2F-AC77-CB4A51E078E2}" type="pres">
      <dgm:prSet presAssocID="{5052B0D6-0052-49B6-9277-21B6091FF16C}" presName="node" presStyleLbl="node1" presStyleIdx="4" presStyleCnt="5" custScaleX="413432">
        <dgm:presLayoutVars>
          <dgm:bulletEnabled val="1"/>
        </dgm:presLayoutVars>
      </dgm:prSet>
      <dgm:spPr/>
      <dgm:t>
        <a:bodyPr/>
        <a:lstStyle/>
        <a:p>
          <a:endParaRPr lang="ru-RU"/>
        </a:p>
      </dgm:t>
    </dgm:pt>
  </dgm:ptLst>
  <dgm:cxnLst>
    <dgm:cxn modelId="{4AD216BE-B30B-405B-A754-C318C1376042}" type="presOf" srcId="{454426D6-F3FA-40FD-8DAC-706C084A4531}" destId="{C6E159B1-8824-4409-B1B7-FAE02681F6FB}" srcOrd="0" destOrd="0" presId="urn:microsoft.com/office/officeart/2005/8/layout/process2"/>
    <dgm:cxn modelId="{1759F86B-50B8-47C1-B10C-B01157D06AF2}" type="presOf" srcId="{5A3B5ED4-0B6E-4246-8D51-FE43EA09BEDA}" destId="{FE3E66B5-BFF3-4307-8938-DA5F979533C4}" srcOrd="1" destOrd="0" presId="urn:microsoft.com/office/officeart/2005/8/layout/process2"/>
    <dgm:cxn modelId="{F2150CBC-812A-419C-87A2-B4D4B44A7FC4}" srcId="{DD21603E-967A-4D9D-A6E1-E8C58766070E}" destId="{EB99BAEF-3C06-4D2C-AB31-83219C12354E}" srcOrd="1" destOrd="0" parTransId="{2E4DB204-74EB-4416-ABC9-37673BDA38DE}" sibTransId="{2CF227F9-142E-4C3B-A37F-C561D30D5803}"/>
    <dgm:cxn modelId="{17FFD606-56ED-43A9-8F3B-F226A528CE6E}" type="presOf" srcId="{0117914F-5CF6-4E74-A4F1-74E237068E3C}" destId="{EC396214-65DB-4314-B68A-33DA9D31454A}" srcOrd="0" destOrd="0" presId="urn:microsoft.com/office/officeart/2005/8/layout/process2"/>
    <dgm:cxn modelId="{34D4CC31-881B-4016-8470-FECCC0FB3797}" type="presOf" srcId="{2CF227F9-142E-4C3B-A37F-C561D30D5803}" destId="{568CA293-752E-4D7C-8F11-8CDB24C32F5C}" srcOrd="1" destOrd="0" presId="urn:microsoft.com/office/officeart/2005/8/layout/process2"/>
    <dgm:cxn modelId="{364D2514-2F40-4502-B728-4DB49DBD489D}" srcId="{DD21603E-967A-4D9D-A6E1-E8C58766070E}" destId="{454426D6-F3FA-40FD-8DAC-706C084A4531}" srcOrd="2" destOrd="0" parTransId="{42A945E3-C8A9-43B7-8A74-63D66EEF6F04}" sibTransId="{8944082B-9FE0-447D-B2D7-A155BBF0B701}"/>
    <dgm:cxn modelId="{30924ABA-C9D5-46C7-9367-4801F86469B1}" type="presOf" srcId="{8944082B-9FE0-447D-B2D7-A155BBF0B701}" destId="{998A0855-7646-4433-B102-7B66F643A1D0}" srcOrd="1" destOrd="0" presId="urn:microsoft.com/office/officeart/2005/8/layout/process2"/>
    <dgm:cxn modelId="{CB4F5C03-AB5B-4949-ABA7-830829B38DAA}" type="presOf" srcId="{A23D63CE-E366-4C28-9658-EB9BC6CE454C}" destId="{7D3F0222-07ED-406A-B7FE-5F96B7309C39}" srcOrd="1" destOrd="0" presId="urn:microsoft.com/office/officeart/2005/8/layout/process2"/>
    <dgm:cxn modelId="{05DD9795-AC31-4454-A56E-3B3282B85FA1}" type="presOf" srcId="{EB99BAEF-3C06-4D2C-AB31-83219C12354E}" destId="{36B2DEF3-4C9F-4883-8308-DC892770C643}" srcOrd="0" destOrd="0" presId="urn:microsoft.com/office/officeart/2005/8/layout/process2"/>
    <dgm:cxn modelId="{0B15996B-EFDA-437E-BF70-89FD7AE248FA}" srcId="{DD21603E-967A-4D9D-A6E1-E8C58766070E}" destId="{2C762E9A-0163-4F62-9E9D-B86FEEEDB0D2}" srcOrd="3" destOrd="0" parTransId="{2582A5F9-A610-45BF-BEB6-5F5138CF1F49}" sibTransId="{A23D63CE-E366-4C28-9658-EB9BC6CE454C}"/>
    <dgm:cxn modelId="{A8421339-80CD-4C01-B14F-F6D066B32B6F}" type="presOf" srcId="{2C762E9A-0163-4F62-9E9D-B86FEEEDB0D2}" destId="{B5BB1015-10B5-4A29-BB41-45D5A2234C30}" srcOrd="0" destOrd="0" presId="urn:microsoft.com/office/officeart/2005/8/layout/process2"/>
    <dgm:cxn modelId="{5C4A1B95-3B98-424D-9BA9-94EFA8E16109}" type="presOf" srcId="{DD21603E-967A-4D9D-A6E1-E8C58766070E}" destId="{2D579B75-FEB0-40EB-989C-7116D401C234}" srcOrd="0" destOrd="0" presId="urn:microsoft.com/office/officeart/2005/8/layout/process2"/>
    <dgm:cxn modelId="{F0B6D76D-2916-4CFC-B554-D27712A58AAB}" type="presOf" srcId="{A23D63CE-E366-4C28-9658-EB9BC6CE454C}" destId="{C46D7D58-EA39-4C84-B86A-5523F3F09FC3}" srcOrd="0" destOrd="0" presId="urn:microsoft.com/office/officeart/2005/8/layout/process2"/>
    <dgm:cxn modelId="{E2B381B6-57B0-4707-A7E9-8451CEC1BA4A}" type="presOf" srcId="{8944082B-9FE0-447D-B2D7-A155BBF0B701}" destId="{26ECEDAA-1B57-49E8-AC9E-54ADB4770349}" srcOrd="0" destOrd="0" presId="urn:microsoft.com/office/officeart/2005/8/layout/process2"/>
    <dgm:cxn modelId="{5F262058-CA2D-4D18-916F-168E1B164286}" type="presOf" srcId="{5052B0D6-0052-49B6-9277-21B6091FF16C}" destId="{F7F93789-0780-4D2F-AC77-CB4A51E078E2}" srcOrd="0" destOrd="0" presId="urn:microsoft.com/office/officeart/2005/8/layout/process2"/>
    <dgm:cxn modelId="{821C6DD2-6554-40C4-B909-8A71A26D0186}" srcId="{DD21603E-967A-4D9D-A6E1-E8C58766070E}" destId="{0117914F-5CF6-4E74-A4F1-74E237068E3C}" srcOrd="0" destOrd="0" parTransId="{643705AC-1E68-4815-BDDA-0384E6CB7608}" sibTransId="{5A3B5ED4-0B6E-4246-8D51-FE43EA09BEDA}"/>
    <dgm:cxn modelId="{EE7056C7-D4F1-4E1B-93C5-A7AD64A29848}" srcId="{DD21603E-967A-4D9D-A6E1-E8C58766070E}" destId="{5052B0D6-0052-49B6-9277-21B6091FF16C}" srcOrd="4" destOrd="0" parTransId="{BC162F55-C94D-4DAE-8B26-66DABFBDDD09}" sibTransId="{F60737D8-5F41-43B1-99F8-0E5C4B12544D}"/>
    <dgm:cxn modelId="{D9A04AA1-8BF5-414A-BB69-C7EE73236DC6}" type="presOf" srcId="{2CF227F9-142E-4C3B-A37F-C561D30D5803}" destId="{BB3EA39B-2117-4920-B032-A615DAD4919D}" srcOrd="0" destOrd="0" presId="urn:microsoft.com/office/officeart/2005/8/layout/process2"/>
    <dgm:cxn modelId="{B6068EE9-2BC1-4D3D-9B60-084D86980719}" type="presOf" srcId="{5A3B5ED4-0B6E-4246-8D51-FE43EA09BEDA}" destId="{35D43D26-50AF-4586-A4ED-A8A0E0101937}" srcOrd="0" destOrd="0" presId="urn:microsoft.com/office/officeart/2005/8/layout/process2"/>
    <dgm:cxn modelId="{66E701C4-8338-403D-9B55-9387A14C5456}" type="presParOf" srcId="{2D579B75-FEB0-40EB-989C-7116D401C234}" destId="{EC396214-65DB-4314-B68A-33DA9D31454A}" srcOrd="0" destOrd="0" presId="urn:microsoft.com/office/officeart/2005/8/layout/process2"/>
    <dgm:cxn modelId="{74BF9ED8-186E-4893-B55F-6B1C9113F404}" type="presParOf" srcId="{2D579B75-FEB0-40EB-989C-7116D401C234}" destId="{35D43D26-50AF-4586-A4ED-A8A0E0101937}" srcOrd="1" destOrd="0" presId="urn:microsoft.com/office/officeart/2005/8/layout/process2"/>
    <dgm:cxn modelId="{415C8A50-1A28-4C6B-9DE8-D8D03B8D0D51}" type="presParOf" srcId="{35D43D26-50AF-4586-A4ED-A8A0E0101937}" destId="{FE3E66B5-BFF3-4307-8938-DA5F979533C4}" srcOrd="0" destOrd="0" presId="urn:microsoft.com/office/officeart/2005/8/layout/process2"/>
    <dgm:cxn modelId="{9B636063-915D-4BEB-99F8-F3018FE67DEE}" type="presParOf" srcId="{2D579B75-FEB0-40EB-989C-7116D401C234}" destId="{36B2DEF3-4C9F-4883-8308-DC892770C643}" srcOrd="2" destOrd="0" presId="urn:microsoft.com/office/officeart/2005/8/layout/process2"/>
    <dgm:cxn modelId="{E8189618-5833-4EA3-92F1-30DD89FA9885}" type="presParOf" srcId="{2D579B75-FEB0-40EB-989C-7116D401C234}" destId="{BB3EA39B-2117-4920-B032-A615DAD4919D}" srcOrd="3" destOrd="0" presId="urn:microsoft.com/office/officeart/2005/8/layout/process2"/>
    <dgm:cxn modelId="{1C5A8614-C243-40D6-BE15-5385EBEA71BF}" type="presParOf" srcId="{BB3EA39B-2117-4920-B032-A615DAD4919D}" destId="{568CA293-752E-4D7C-8F11-8CDB24C32F5C}" srcOrd="0" destOrd="0" presId="urn:microsoft.com/office/officeart/2005/8/layout/process2"/>
    <dgm:cxn modelId="{50FCEF4D-1585-47EE-B180-4900F981A234}" type="presParOf" srcId="{2D579B75-FEB0-40EB-989C-7116D401C234}" destId="{C6E159B1-8824-4409-B1B7-FAE02681F6FB}" srcOrd="4" destOrd="0" presId="urn:microsoft.com/office/officeart/2005/8/layout/process2"/>
    <dgm:cxn modelId="{A009C11C-BC21-4044-843D-774715958BDB}" type="presParOf" srcId="{2D579B75-FEB0-40EB-989C-7116D401C234}" destId="{26ECEDAA-1B57-49E8-AC9E-54ADB4770349}" srcOrd="5" destOrd="0" presId="urn:microsoft.com/office/officeart/2005/8/layout/process2"/>
    <dgm:cxn modelId="{D9DCE2F3-0B60-4146-9D2F-C49421ED1942}" type="presParOf" srcId="{26ECEDAA-1B57-49E8-AC9E-54ADB4770349}" destId="{998A0855-7646-4433-B102-7B66F643A1D0}" srcOrd="0" destOrd="0" presId="urn:microsoft.com/office/officeart/2005/8/layout/process2"/>
    <dgm:cxn modelId="{24091E0F-AC41-4344-8615-DD6F9A6DB0A2}" type="presParOf" srcId="{2D579B75-FEB0-40EB-989C-7116D401C234}" destId="{B5BB1015-10B5-4A29-BB41-45D5A2234C30}" srcOrd="6" destOrd="0" presId="urn:microsoft.com/office/officeart/2005/8/layout/process2"/>
    <dgm:cxn modelId="{248C470D-C054-4192-89CA-1765A64991F2}" type="presParOf" srcId="{2D579B75-FEB0-40EB-989C-7116D401C234}" destId="{C46D7D58-EA39-4C84-B86A-5523F3F09FC3}" srcOrd="7" destOrd="0" presId="urn:microsoft.com/office/officeart/2005/8/layout/process2"/>
    <dgm:cxn modelId="{E16B5B69-F4B3-40F1-B8EE-E64844BD5A9B}" type="presParOf" srcId="{C46D7D58-EA39-4C84-B86A-5523F3F09FC3}" destId="{7D3F0222-07ED-406A-B7FE-5F96B7309C39}" srcOrd="0" destOrd="0" presId="urn:microsoft.com/office/officeart/2005/8/layout/process2"/>
    <dgm:cxn modelId="{8DFAF7DE-3DF4-4A17-B82D-1C189DA750E5}" type="presParOf" srcId="{2D579B75-FEB0-40EB-989C-7116D401C234}" destId="{F7F93789-0780-4D2F-AC77-CB4A51E078E2}"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1195D-DC24-484C-9295-FA1AF507E539}"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ru-RU"/>
        </a:p>
      </dgm:t>
    </dgm:pt>
    <dgm:pt modelId="{266F9FD9-8FBA-499C-B1AC-A5D195F05436}">
      <dgm:prSet custT="1"/>
      <dgm:spPr/>
      <dgm:t>
        <a:bodyPr/>
        <a:lstStyle/>
        <a:p>
          <a:pPr rtl="0"/>
          <a:r>
            <a:rPr lang="ru-RU" sz="5400" b="1" dirty="0" smtClean="0">
              <a:solidFill>
                <a:srgbClr val="FF0000"/>
              </a:solidFill>
            </a:rPr>
            <a:t>Спасибо </a:t>
          </a:r>
          <a:br>
            <a:rPr lang="ru-RU" sz="5400" b="1" dirty="0" smtClean="0">
              <a:solidFill>
                <a:srgbClr val="FF0000"/>
              </a:solidFill>
            </a:rPr>
          </a:br>
          <a:r>
            <a:rPr lang="ru-RU" sz="5400" b="1" dirty="0" smtClean="0">
              <a:solidFill>
                <a:srgbClr val="FF0000"/>
              </a:solidFill>
            </a:rPr>
            <a:t>за </a:t>
          </a:r>
          <a:br>
            <a:rPr lang="ru-RU" sz="5400" b="1" dirty="0" smtClean="0">
              <a:solidFill>
                <a:srgbClr val="FF0000"/>
              </a:solidFill>
            </a:rPr>
          </a:br>
          <a:r>
            <a:rPr lang="ru-RU" sz="5400" b="1" dirty="0" smtClean="0">
              <a:solidFill>
                <a:srgbClr val="FF0000"/>
              </a:solidFill>
            </a:rPr>
            <a:t>просмотр</a:t>
          </a:r>
          <a:endParaRPr lang="ru-RU" sz="5400" dirty="0">
            <a:solidFill>
              <a:srgbClr val="FF0000"/>
            </a:solidFill>
          </a:endParaRPr>
        </a:p>
      </dgm:t>
    </dgm:pt>
    <dgm:pt modelId="{6D8FC4FE-F7F1-4F81-BDE6-7A919FBE431C}" type="parTrans" cxnId="{A0D84F7E-9E76-434C-8C01-BC71FB3414A9}">
      <dgm:prSet/>
      <dgm:spPr/>
      <dgm:t>
        <a:bodyPr/>
        <a:lstStyle/>
        <a:p>
          <a:endParaRPr lang="ru-RU"/>
        </a:p>
      </dgm:t>
    </dgm:pt>
    <dgm:pt modelId="{32EEFE8D-221E-4C6F-8917-556CE5140434}" type="sibTrans" cxnId="{A0D84F7E-9E76-434C-8C01-BC71FB3414A9}">
      <dgm:prSet/>
      <dgm:spPr/>
      <dgm:t>
        <a:bodyPr/>
        <a:lstStyle/>
        <a:p>
          <a:endParaRPr lang="ru-RU"/>
        </a:p>
      </dgm:t>
    </dgm:pt>
    <dgm:pt modelId="{A606C870-DCA3-4E12-B7C3-4D8CAE6450AA}" type="pres">
      <dgm:prSet presAssocID="{3C91195D-DC24-484C-9295-FA1AF507E539}" presName="Name0" presStyleCnt="0">
        <dgm:presLayoutVars>
          <dgm:dir/>
          <dgm:resizeHandles val="exact"/>
        </dgm:presLayoutVars>
      </dgm:prSet>
      <dgm:spPr/>
      <dgm:t>
        <a:bodyPr/>
        <a:lstStyle/>
        <a:p>
          <a:endParaRPr lang="ru-RU"/>
        </a:p>
      </dgm:t>
    </dgm:pt>
    <dgm:pt modelId="{074AD5BC-71F6-4A3F-A463-30368399A53A}" type="pres">
      <dgm:prSet presAssocID="{3C91195D-DC24-484C-9295-FA1AF507E539}" presName="fgShape" presStyleLbl="fgShp" presStyleIdx="0" presStyleCnt="1"/>
      <dgm:spPr/>
    </dgm:pt>
    <dgm:pt modelId="{FEC5DB75-6614-40AD-9C15-4330CFAFEFB3}" type="pres">
      <dgm:prSet presAssocID="{3C91195D-DC24-484C-9295-FA1AF507E539}" presName="linComp" presStyleCnt="0"/>
      <dgm:spPr/>
    </dgm:pt>
    <dgm:pt modelId="{D83ECCF0-8B36-4629-B67D-13A4FBB213F9}" type="pres">
      <dgm:prSet presAssocID="{266F9FD9-8FBA-499C-B1AC-A5D195F05436}" presName="compNode" presStyleCnt="0"/>
      <dgm:spPr/>
    </dgm:pt>
    <dgm:pt modelId="{70FB71E2-C104-47A0-AA2D-2BA57FCE66AC}" type="pres">
      <dgm:prSet presAssocID="{266F9FD9-8FBA-499C-B1AC-A5D195F05436}" presName="bkgdShape" presStyleLbl="node1" presStyleIdx="0" presStyleCnt="1"/>
      <dgm:spPr/>
      <dgm:t>
        <a:bodyPr/>
        <a:lstStyle/>
        <a:p>
          <a:endParaRPr lang="ru-RU"/>
        </a:p>
      </dgm:t>
    </dgm:pt>
    <dgm:pt modelId="{7CA616EB-B32F-4D22-88BF-3471F2CFAF0A}" type="pres">
      <dgm:prSet presAssocID="{266F9FD9-8FBA-499C-B1AC-A5D195F05436}" presName="nodeTx" presStyleLbl="node1" presStyleIdx="0" presStyleCnt="1">
        <dgm:presLayoutVars>
          <dgm:bulletEnabled val="1"/>
        </dgm:presLayoutVars>
      </dgm:prSet>
      <dgm:spPr/>
      <dgm:t>
        <a:bodyPr/>
        <a:lstStyle/>
        <a:p>
          <a:endParaRPr lang="ru-RU"/>
        </a:p>
      </dgm:t>
    </dgm:pt>
    <dgm:pt modelId="{CFAE6AA3-C69A-4A89-87F3-AE8847C5D889}" type="pres">
      <dgm:prSet presAssocID="{266F9FD9-8FBA-499C-B1AC-A5D195F05436}" presName="invisiNode" presStyleLbl="node1" presStyleIdx="0" presStyleCnt="1"/>
      <dgm:spPr/>
    </dgm:pt>
    <dgm:pt modelId="{FF8DB325-477B-40DB-9DEF-435715A68759}" type="pres">
      <dgm:prSet presAssocID="{266F9FD9-8FBA-499C-B1AC-A5D195F05436}" presName="imagNode" presStyleLbl="fgImgPlace1" presStyleIdx="0" presStyleCnt="1"/>
      <dgm:spPr/>
    </dgm:pt>
  </dgm:ptLst>
  <dgm:cxnLst>
    <dgm:cxn modelId="{7DFA4D09-274C-48F8-8CF4-8FB6269AB608}" type="presOf" srcId="{3C91195D-DC24-484C-9295-FA1AF507E539}" destId="{A606C870-DCA3-4E12-B7C3-4D8CAE6450AA}" srcOrd="0" destOrd="0" presId="urn:microsoft.com/office/officeart/2005/8/layout/hList7"/>
    <dgm:cxn modelId="{A0D84F7E-9E76-434C-8C01-BC71FB3414A9}" srcId="{3C91195D-DC24-484C-9295-FA1AF507E539}" destId="{266F9FD9-8FBA-499C-B1AC-A5D195F05436}" srcOrd="0" destOrd="0" parTransId="{6D8FC4FE-F7F1-4F81-BDE6-7A919FBE431C}" sibTransId="{32EEFE8D-221E-4C6F-8917-556CE5140434}"/>
    <dgm:cxn modelId="{57238D1E-27FB-44DE-A624-48AECA9610AA}" type="presOf" srcId="{266F9FD9-8FBA-499C-B1AC-A5D195F05436}" destId="{70FB71E2-C104-47A0-AA2D-2BA57FCE66AC}" srcOrd="0" destOrd="0" presId="urn:microsoft.com/office/officeart/2005/8/layout/hList7"/>
    <dgm:cxn modelId="{2FAA45A6-6433-4F04-A414-437C37C7BC01}" type="presOf" srcId="{266F9FD9-8FBA-499C-B1AC-A5D195F05436}" destId="{7CA616EB-B32F-4D22-88BF-3471F2CFAF0A}" srcOrd="1" destOrd="0" presId="urn:microsoft.com/office/officeart/2005/8/layout/hList7"/>
    <dgm:cxn modelId="{D9C2663F-0E6D-40D0-AE1D-0CBCD1FA48BE}" type="presParOf" srcId="{A606C870-DCA3-4E12-B7C3-4D8CAE6450AA}" destId="{074AD5BC-71F6-4A3F-A463-30368399A53A}" srcOrd="0" destOrd="0" presId="urn:microsoft.com/office/officeart/2005/8/layout/hList7"/>
    <dgm:cxn modelId="{D4D479C8-C3D0-4E91-A19B-2D05E7190C48}" type="presParOf" srcId="{A606C870-DCA3-4E12-B7C3-4D8CAE6450AA}" destId="{FEC5DB75-6614-40AD-9C15-4330CFAFEFB3}" srcOrd="1" destOrd="0" presId="urn:microsoft.com/office/officeart/2005/8/layout/hList7"/>
    <dgm:cxn modelId="{F74F2FE1-F35D-4F27-BDD3-ADE28DA63A8C}" type="presParOf" srcId="{FEC5DB75-6614-40AD-9C15-4330CFAFEFB3}" destId="{D83ECCF0-8B36-4629-B67D-13A4FBB213F9}" srcOrd="0" destOrd="0" presId="urn:microsoft.com/office/officeart/2005/8/layout/hList7"/>
    <dgm:cxn modelId="{8BD1A3AD-2B80-4DD9-9D74-DCC99E2FC7FD}" type="presParOf" srcId="{D83ECCF0-8B36-4629-B67D-13A4FBB213F9}" destId="{70FB71E2-C104-47A0-AA2D-2BA57FCE66AC}" srcOrd="0" destOrd="0" presId="urn:microsoft.com/office/officeart/2005/8/layout/hList7"/>
    <dgm:cxn modelId="{79528BEE-953F-49B9-A1AB-241CD96A820D}" type="presParOf" srcId="{D83ECCF0-8B36-4629-B67D-13A4FBB213F9}" destId="{7CA616EB-B32F-4D22-88BF-3471F2CFAF0A}" srcOrd="1" destOrd="0" presId="urn:microsoft.com/office/officeart/2005/8/layout/hList7"/>
    <dgm:cxn modelId="{A94B5BA6-BDB2-411C-828C-F52A5464F2EE}" type="presParOf" srcId="{D83ECCF0-8B36-4629-B67D-13A4FBB213F9}" destId="{CFAE6AA3-C69A-4A89-87F3-AE8847C5D889}" srcOrd="2" destOrd="0" presId="urn:microsoft.com/office/officeart/2005/8/layout/hList7"/>
    <dgm:cxn modelId="{85359ABE-A2AB-4FC2-A578-7ED2A6525764}" type="presParOf" srcId="{D83ECCF0-8B36-4629-B67D-13A4FBB213F9}" destId="{FF8DB325-477B-40DB-9DEF-435715A68759}" srcOrd="3" destOrd="0" presId="urn:microsoft.com/office/officeart/2005/8/layout/hList7"/>
  </dgm:cxnLst>
  <dgm:bg/>
  <dgm:whole/>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B3A3BB-07F0-4916-AB5E-EEDB361E896D}">
      <dsp:nvSpPr>
        <dsp:cNvPr id="0" name=""/>
        <dsp:cNvSpPr/>
      </dsp:nvSpPr>
      <dsp:spPr>
        <a:xfrm>
          <a:off x="140589" y="432047"/>
          <a:ext cx="5482886" cy="604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11B2F0ED-4806-4A67-BCA7-C89042821AAC}">
      <dsp:nvSpPr>
        <dsp:cNvPr id="0" name=""/>
        <dsp:cNvSpPr/>
      </dsp:nvSpPr>
      <dsp:spPr>
        <a:xfrm>
          <a:off x="295232" y="79504"/>
          <a:ext cx="5551463" cy="70848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44600">
            <a:lnSpc>
              <a:spcPct val="100000"/>
            </a:lnSpc>
            <a:spcBef>
              <a:spcPct val="0"/>
            </a:spcBef>
            <a:spcAft>
              <a:spcPts val="0"/>
            </a:spcAft>
          </a:pPr>
          <a:r>
            <a:rPr lang="en-US" sz="2800" b="1" i="1" kern="1200" dirty="0" smtClean="0">
              <a:solidFill>
                <a:schemeClr val="tx1"/>
              </a:solidFill>
            </a:rPr>
            <a:t>“</a:t>
          </a:r>
          <a:r>
            <a:rPr lang="ru-RU" sz="2800" b="1" i="1" kern="1200" dirty="0" err="1" smtClean="0">
              <a:solidFill>
                <a:schemeClr val="tx1"/>
              </a:solidFill>
            </a:rPr>
            <a:t>Заворовская</a:t>
          </a:r>
          <a:r>
            <a:rPr lang="en-US" sz="2800" b="1" i="1" kern="1200" dirty="0" smtClean="0">
              <a:solidFill>
                <a:schemeClr val="tx1"/>
              </a:solidFill>
            </a:rPr>
            <a:t>”</a:t>
          </a:r>
          <a:endParaRPr lang="ru-RU" sz="2800" b="1" i="1" kern="1200" dirty="0" smtClean="0">
            <a:solidFill>
              <a:schemeClr val="tx1"/>
            </a:solidFill>
          </a:endParaRPr>
        </a:p>
        <a:p>
          <a:pPr lvl="0" algn="l" defTabSz="1244600">
            <a:lnSpc>
              <a:spcPct val="100000"/>
            </a:lnSpc>
            <a:spcBef>
              <a:spcPct val="0"/>
            </a:spcBef>
            <a:spcAft>
              <a:spcPts val="0"/>
            </a:spcAft>
          </a:pPr>
          <a:r>
            <a:rPr lang="ru-RU" sz="2000" i="0" kern="1200" dirty="0" smtClean="0">
              <a:solidFill>
                <a:schemeClr val="tx1"/>
              </a:solidFill>
            </a:rPr>
            <a:t>Гребни с междурядьями 70 см</a:t>
          </a:r>
          <a:endParaRPr lang="ru-RU" sz="1400" i="0" kern="1200" dirty="0">
            <a:solidFill>
              <a:schemeClr val="tx1"/>
            </a:solidFill>
          </a:endParaRPr>
        </a:p>
      </dsp:txBody>
      <dsp:txXfrm>
        <a:off x="295232" y="79504"/>
        <a:ext cx="5551463" cy="708480"/>
      </dsp:txXfrm>
    </dsp:sp>
    <dsp:sp modelId="{39E02DA6-7D99-433A-B6A8-81E716E39D78}">
      <dsp:nvSpPr>
        <dsp:cNvPr id="0" name=""/>
        <dsp:cNvSpPr/>
      </dsp:nvSpPr>
      <dsp:spPr>
        <a:xfrm>
          <a:off x="140589" y="1520687"/>
          <a:ext cx="5482886" cy="604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7D09EBF2-B2B6-4BBF-8AD7-5AF50B4C4845}">
      <dsp:nvSpPr>
        <dsp:cNvPr id="0" name=""/>
        <dsp:cNvSpPr/>
      </dsp:nvSpPr>
      <dsp:spPr>
        <a:xfrm>
          <a:off x="295232" y="1168144"/>
          <a:ext cx="5551463" cy="70848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44600">
            <a:lnSpc>
              <a:spcPct val="100000"/>
            </a:lnSpc>
            <a:spcBef>
              <a:spcPct val="0"/>
            </a:spcBef>
            <a:spcAft>
              <a:spcPts val="0"/>
            </a:spcAft>
          </a:pPr>
          <a:r>
            <a:rPr lang="ru-RU" sz="2800" b="1" i="1" kern="1200" dirty="0" smtClean="0">
              <a:solidFill>
                <a:schemeClr val="tx1"/>
              </a:solidFill>
            </a:rPr>
            <a:t>Грядово-ленточная</a:t>
          </a:r>
          <a:endParaRPr lang="ru-RU" sz="2800" b="1" i="0" kern="1200" dirty="0" smtClean="0">
            <a:solidFill>
              <a:schemeClr val="tx1"/>
            </a:solidFill>
          </a:endParaRPr>
        </a:p>
        <a:p>
          <a:pPr lvl="0" algn="l" defTabSz="1244600">
            <a:lnSpc>
              <a:spcPct val="100000"/>
            </a:lnSpc>
            <a:spcBef>
              <a:spcPct val="0"/>
            </a:spcBef>
            <a:spcAft>
              <a:spcPts val="0"/>
            </a:spcAft>
          </a:pPr>
          <a:r>
            <a:rPr lang="ru-RU" sz="2000" i="0" kern="1200" dirty="0" smtClean="0">
              <a:solidFill>
                <a:schemeClr val="tx1"/>
              </a:solidFill>
            </a:rPr>
            <a:t>Широкие гряды с междурядьями 110 + 30 см</a:t>
          </a:r>
          <a:endParaRPr lang="ru-RU" sz="2000" kern="1200" dirty="0">
            <a:solidFill>
              <a:schemeClr val="tx1"/>
            </a:solidFill>
          </a:endParaRPr>
        </a:p>
      </dsp:txBody>
      <dsp:txXfrm>
        <a:off x="295232" y="1168144"/>
        <a:ext cx="5551463" cy="708480"/>
      </dsp:txXfrm>
    </dsp:sp>
    <dsp:sp modelId="{E08CD846-C90F-42A9-9678-B1EDE6182D1A}">
      <dsp:nvSpPr>
        <dsp:cNvPr id="0" name=""/>
        <dsp:cNvSpPr/>
      </dsp:nvSpPr>
      <dsp:spPr>
        <a:xfrm>
          <a:off x="140589" y="2609327"/>
          <a:ext cx="5482886" cy="604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42009E23-BFA7-4960-9FEE-4648C230BA5F}">
      <dsp:nvSpPr>
        <dsp:cNvPr id="0" name=""/>
        <dsp:cNvSpPr/>
      </dsp:nvSpPr>
      <dsp:spPr>
        <a:xfrm>
          <a:off x="295232" y="2256784"/>
          <a:ext cx="5551463" cy="70848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44600">
            <a:lnSpc>
              <a:spcPct val="90000"/>
            </a:lnSpc>
            <a:spcBef>
              <a:spcPct val="0"/>
            </a:spcBef>
            <a:spcAft>
              <a:spcPct val="35000"/>
            </a:spcAft>
          </a:pPr>
          <a:r>
            <a:rPr lang="ru-RU" sz="2800" b="1" i="1" kern="1200" dirty="0" smtClean="0">
              <a:solidFill>
                <a:schemeClr val="tx1"/>
              </a:solidFill>
            </a:rPr>
            <a:t>С междурядьями 140 см</a:t>
          </a:r>
          <a:endParaRPr lang="ru-RU" sz="2800" b="1" kern="1200" dirty="0">
            <a:solidFill>
              <a:schemeClr val="tx1"/>
            </a:solidFill>
          </a:endParaRPr>
        </a:p>
      </dsp:txBody>
      <dsp:txXfrm>
        <a:off x="295232" y="2256784"/>
        <a:ext cx="5551463" cy="708480"/>
      </dsp:txXfrm>
    </dsp:sp>
    <dsp:sp modelId="{CF720221-92E3-44AC-AB92-34396E8260F1}">
      <dsp:nvSpPr>
        <dsp:cNvPr id="0" name=""/>
        <dsp:cNvSpPr/>
      </dsp:nvSpPr>
      <dsp:spPr>
        <a:xfrm>
          <a:off x="140589" y="3697967"/>
          <a:ext cx="5482886" cy="604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59AB6284-093A-4334-8836-B76AA99DF625}">
      <dsp:nvSpPr>
        <dsp:cNvPr id="0" name=""/>
        <dsp:cNvSpPr/>
      </dsp:nvSpPr>
      <dsp:spPr>
        <a:xfrm>
          <a:off x="295232" y="3345424"/>
          <a:ext cx="5551463" cy="70848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44600">
            <a:lnSpc>
              <a:spcPct val="90000"/>
            </a:lnSpc>
            <a:spcBef>
              <a:spcPct val="0"/>
            </a:spcBef>
            <a:spcAft>
              <a:spcPct val="35000"/>
            </a:spcAft>
          </a:pPr>
          <a:r>
            <a:rPr lang="ru-RU" sz="2800" b="1" i="1" kern="1200" dirty="0" smtClean="0">
              <a:solidFill>
                <a:schemeClr val="tx1"/>
              </a:solidFill>
            </a:rPr>
            <a:t>С междурядьями 90 см</a:t>
          </a:r>
          <a:endParaRPr lang="ru-RU" sz="2800" b="1" kern="1200" dirty="0">
            <a:solidFill>
              <a:schemeClr val="tx1"/>
            </a:solidFill>
          </a:endParaRPr>
        </a:p>
      </dsp:txBody>
      <dsp:txXfrm>
        <a:off x="295232" y="3345424"/>
        <a:ext cx="5551463" cy="708480"/>
      </dsp:txXfrm>
    </dsp:sp>
    <dsp:sp modelId="{B066755C-1A78-4403-BF09-0FBF3D51979E}">
      <dsp:nvSpPr>
        <dsp:cNvPr id="0" name=""/>
        <dsp:cNvSpPr/>
      </dsp:nvSpPr>
      <dsp:spPr>
        <a:xfrm>
          <a:off x="140589" y="4786607"/>
          <a:ext cx="5482886" cy="6048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64E711F1-13A5-47FF-BF3F-C3084EBCEBEB}">
      <dsp:nvSpPr>
        <dsp:cNvPr id="0" name=""/>
        <dsp:cNvSpPr/>
      </dsp:nvSpPr>
      <dsp:spPr>
        <a:xfrm>
          <a:off x="295232" y="4434063"/>
          <a:ext cx="5551463" cy="70848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44600">
            <a:lnSpc>
              <a:spcPct val="100000"/>
            </a:lnSpc>
            <a:spcBef>
              <a:spcPct val="0"/>
            </a:spcBef>
            <a:spcAft>
              <a:spcPts val="0"/>
            </a:spcAft>
          </a:pPr>
          <a:r>
            <a:rPr lang="en-US" sz="2800" b="1" i="1" kern="1200" dirty="0" smtClean="0">
              <a:solidFill>
                <a:schemeClr val="tx1"/>
              </a:solidFill>
            </a:rPr>
            <a:t>“</a:t>
          </a:r>
          <a:r>
            <a:rPr lang="ru-RU" sz="2800" b="1" i="1" kern="1200" dirty="0" smtClean="0">
              <a:solidFill>
                <a:schemeClr val="tx1"/>
              </a:solidFill>
            </a:rPr>
            <a:t>Голландская</a:t>
          </a:r>
          <a:r>
            <a:rPr lang="en-US" sz="2800" b="1" i="1" kern="1200" dirty="0" smtClean="0">
              <a:solidFill>
                <a:schemeClr val="tx1"/>
              </a:solidFill>
            </a:rPr>
            <a:t>”</a:t>
          </a:r>
          <a:endParaRPr lang="ru-RU" sz="2800" b="1" i="1" kern="1200" dirty="0" smtClean="0">
            <a:solidFill>
              <a:schemeClr val="tx1"/>
            </a:solidFill>
          </a:endParaRPr>
        </a:p>
        <a:p>
          <a:pPr lvl="0" algn="l" defTabSz="1244600">
            <a:lnSpc>
              <a:spcPct val="100000"/>
            </a:lnSpc>
            <a:spcBef>
              <a:spcPct val="0"/>
            </a:spcBef>
            <a:spcAft>
              <a:spcPts val="0"/>
            </a:spcAft>
          </a:pPr>
          <a:r>
            <a:rPr lang="ru-RU" sz="2000" i="0" kern="1200" dirty="0" smtClean="0">
              <a:solidFill>
                <a:schemeClr val="tx1"/>
              </a:solidFill>
            </a:rPr>
            <a:t>Гребни с междурядьями 75 см</a:t>
          </a:r>
        </a:p>
      </dsp:txBody>
      <dsp:txXfrm>
        <a:off x="295232" y="4434063"/>
        <a:ext cx="5551463" cy="708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4EA527-873F-4B6B-9B56-0C7945B4F28C}">
      <dsp:nvSpPr>
        <dsp:cNvPr id="0" name=""/>
        <dsp:cNvSpPr/>
      </dsp:nvSpPr>
      <dsp:spPr>
        <a:xfrm>
          <a:off x="0" y="1998"/>
          <a:ext cx="8677628" cy="479504"/>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Требования к технологии посадки</a:t>
          </a:r>
          <a:endParaRPr lang="ru-RU" sz="2400" kern="1200" dirty="0">
            <a:solidFill>
              <a:schemeClr val="tx1"/>
            </a:solidFill>
          </a:endParaRPr>
        </a:p>
      </dsp:txBody>
      <dsp:txXfrm>
        <a:off x="0" y="1998"/>
        <a:ext cx="8677628" cy="479504"/>
      </dsp:txXfrm>
    </dsp:sp>
    <dsp:sp modelId="{D4728DEF-520F-49C5-A691-D4D796909673}">
      <dsp:nvSpPr>
        <dsp:cNvPr id="0" name=""/>
        <dsp:cNvSpPr/>
      </dsp:nvSpPr>
      <dsp:spPr>
        <a:xfrm>
          <a:off x="0" y="481502"/>
          <a:ext cx="8677628" cy="274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5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t>Отклонение фактических значений от заданной нормы посадки 10%;</a:t>
          </a:r>
          <a:endParaRPr lang="ru-RU" sz="2000" kern="1200" dirty="0"/>
        </a:p>
        <a:p>
          <a:pPr marL="228600" lvl="1" indent="-228600" algn="l" defTabSz="889000">
            <a:lnSpc>
              <a:spcPct val="90000"/>
            </a:lnSpc>
            <a:spcBef>
              <a:spcPct val="0"/>
            </a:spcBef>
            <a:spcAft>
              <a:spcPct val="20000"/>
            </a:spcAft>
            <a:buChar char="••"/>
          </a:pPr>
          <a:r>
            <a:rPr lang="ru-RU" sz="2000" kern="1200" dirty="0" smtClean="0"/>
            <a:t>Отклонение глубины заделки клубней ±4 см;</a:t>
          </a:r>
          <a:endParaRPr lang="ru-RU" sz="2000" kern="1200" dirty="0"/>
        </a:p>
        <a:p>
          <a:pPr marL="228600" lvl="1" indent="-228600" algn="l" defTabSz="889000">
            <a:lnSpc>
              <a:spcPct val="90000"/>
            </a:lnSpc>
            <a:spcBef>
              <a:spcPct val="0"/>
            </a:spcBef>
            <a:spcAft>
              <a:spcPct val="20000"/>
            </a:spcAft>
            <a:buChar char="••"/>
          </a:pPr>
          <a:r>
            <a:rPr lang="ru-RU" sz="2000" kern="1200" dirty="0" smtClean="0"/>
            <a:t>Отклонение нормы внесения удобрений ±10%;</a:t>
          </a:r>
          <a:endParaRPr lang="ru-RU" sz="2000" kern="1200" dirty="0"/>
        </a:p>
        <a:p>
          <a:pPr marL="228600" lvl="1" indent="-228600" algn="l" defTabSz="889000">
            <a:lnSpc>
              <a:spcPct val="90000"/>
            </a:lnSpc>
            <a:spcBef>
              <a:spcPct val="0"/>
            </a:spcBef>
            <a:spcAft>
              <a:spcPct val="20000"/>
            </a:spcAft>
            <a:buChar char="••"/>
          </a:pPr>
          <a:r>
            <a:rPr lang="ru-RU" sz="2000" kern="1200" dirty="0" smtClean="0"/>
            <a:t>Отклонение ширины основных междурядий ±4 см, стыковых междурядий ±5 см;</a:t>
          </a:r>
          <a:endParaRPr lang="ru-RU" sz="2000" kern="1200" dirty="0"/>
        </a:p>
        <a:p>
          <a:pPr marL="228600" lvl="1" indent="-228600" algn="l" defTabSz="889000">
            <a:lnSpc>
              <a:spcPct val="90000"/>
            </a:lnSpc>
            <a:spcBef>
              <a:spcPct val="0"/>
            </a:spcBef>
            <a:spcAft>
              <a:spcPct val="20000"/>
            </a:spcAft>
            <a:buChar char="••"/>
          </a:pPr>
          <a:r>
            <a:rPr lang="ru-RU" sz="2000" kern="1200" dirty="0" smtClean="0"/>
            <a:t>При посадке средних клубней допускается не более 3% пропусков</a:t>
          </a:r>
          <a:r>
            <a:rPr lang="en-US" sz="2000" kern="1200" dirty="0" smtClean="0"/>
            <a:t> </a:t>
          </a:r>
          <a:r>
            <a:rPr lang="ru-RU" sz="2000" kern="1200" dirty="0" smtClean="0"/>
            <a:t>или двойников;</a:t>
          </a:r>
          <a:endParaRPr lang="ru-RU" sz="2000" kern="1200" dirty="0"/>
        </a:p>
        <a:p>
          <a:pPr marL="228600" lvl="1" indent="-228600" algn="l" defTabSz="889000">
            <a:lnSpc>
              <a:spcPct val="90000"/>
            </a:lnSpc>
            <a:spcBef>
              <a:spcPct val="0"/>
            </a:spcBef>
            <a:spcAft>
              <a:spcPct val="20000"/>
            </a:spcAft>
            <a:buChar char="••"/>
          </a:pPr>
          <a:r>
            <a:rPr lang="ru-RU" sz="2000" kern="1200" dirty="0" smtClean="0"/>
            <a:t>Механические повреждения клубней механизмами сажалки не должны превышать более 0,5%</a:t>
          </a:r>
          <a:endParaRPr lang="ru-RU" sz="2000" kern="1200" dirty="0"/>
        </a:p>
      </dsp:txBody>
      <dsp:txXfrm>
        <a:off x="0" y="481502"/>
        <a:ext cx="8677628" cy="2740826"/>
      </dsp:txXfrm>
    </dsp:sp>
    <dsp:sp modelId="{A34EC27F-4C67-4442-8093-5FEC78FDD1AD}">
      <dsp:nvSpPr>
        <dsp:cNvPr id="0" name=""/>
        <dsp:cNvSpPr/>
      </dsp:nvSpPr>
      <dsp:spPr>
        <a:xfrm>
          <a:off x="0" y="3189517"/>
          <a:ext cx="8677628" cy="49586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Требования к качеству посадочного материала</a:t>
          </a:r>
          <a:endParaRPr lang="ru-RU" sz="2400" kern="1200" dirty="0">
            <a:solidFill>
              <a:schemeClr val="tx1"/>
            </a:solidFill>
          </a:endParaRPr>
        </a:p>
      </dsp:txBody>
      <dsp:txXfrm>
        <a:off x="0" y="3189517"/>
        <a:ext cx="8677628" cy="495868"/>
      </dsp:txXfrm>
    </dsp:sp>
    <dsp:sp modelId="{93C41FFC-CE01-4EF0-B3B1-556D1A1C3267}">
      <dsp:nvSpPr>
        <dsp:cNvPr id="0" name=""/>
        <dsp:cNvSpPr/>
      </dsp:nvSpPr>
      <dsp:spPr>
        <a:xfrm>
          <a:off x="0" y="3718198"/>
          <a:ext cx="8677628" cy="160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5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t>Число дефектных клубней не должно превышать 5%;</a:t>
          </a:r>
          <a:endParaRPr lang="ru-RU" sz="2000" kern="1200" dirty="0"/>
        </a:p>
        <a:p>
          <a:pPr marL="228600" lvl="1" indent="-228600" algn="l" defTabSz="889000">
            <a:lnSpc>
              <a:spcPct val="90000"/>
            </a:lnSpc>
            <a:spcBef>
              <a:spcPct val="0"/>
            </a:spcBef>
            <a:spcAft>
              <a:spcPct val="20000"/>
            </a:spcAft>
            <a:buChar char="••"/>
          </a:pPr>
          <a:r>
            <a:rPr lang="ru-RU" sz="2000" kern="1200" dirty="0" smtClean="0"/>
            <a:t>Примесей других фракций должно быть не более 10%;</a:t>
          </a:r>
          <a:endParaRPr lang="ru-RU" sz="2000" kern="1200" dirty="0"/>
        </a:p>
        <a:p>
          <a:pPr marL="228600" lvl="1" indent="-228600" algn="l" defTabSz="889000">
            <a:lnSpc>
              <a:spcPct val="90000"/>
            </a:lnSpc>
            <a:spcBef>
              <a:spcPct val="0"/>
            </a:spcBef>
            <a:spcAft>
              <a:spcPct val="20000"/>
            </a:spcAft>
            <a:buChar char="••"/>
          </a:pPr>
          <a:r>
            <a:rPr lang="ru-RU" sz="2000" kern="1200" dirty="0" smtClean="0"/>
            <a:t>Посадку резаных клубней проводят в смеси с целыми в соотношении 1:3. Части резаного клубня должны иметь не менее двух наклюнувшихся ростков. Ростки пророщенных клубней не должны превышать 2 см.</a:t>
          </a:r>
          <a:endParaRPr lang="ru-RU" sz="2000" kern="1200" dirty="0"/>
        </a:p>
        <a:p>
          <a:pPr marL="228600" lvl="1" indent="-228600" algn="l" defTabSz="889000">
            <a:lnSpc>
              <a:spcPct val="90000"/>
            </a:lnSpc>
            <a:spcBef>
              <a:spcPct val="0"/>
            </a:spcBef>
            <a:spcAft>
              <a:spcPct val="20000"/>
            </a:spcAft>
            <a:buChar char="••"/>
          </a:pPr>
          <a:endParaRPr lang="ru-RU" sz="2000" kern="1200" dirty="0"/>
        </a:p>
      </dsp:txBody>
      <dsp:txXfrm>
        <a:off x="0" y="3718198"/>
        <a:ext cx="8677628" cy="16083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9C0B0-CC4D-450B-A5E4-8FBF0134940B}" type="datetimeFigureOut">
              <a:rPr lang="ru-RU" smtClean="0"/>
              <a:pPr/>
              <a:t>27.12.2022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4E999-E02D-4DF2-92BC-D94CD56609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ru-RU" sz="1200" kern="1200" dirty="0" smtClean="0">
                <a:solidFill>
                  <a:schemeClr val="tx1"/>
                </a:solidFill>
                <a:latin typeface="+mn-lt"/>
                <a:ea typeface="+mn-ea"/>
                <a:cs typeface="+mn-cs"/>
              </a:rPr>
              <a:t>Картофель лучше всего растет на легких плодородных почвах с </a:t>
            </a:r>
            <a:r>
              <a:rPr lang="ru-RU" sz="1200" kern="1200" dirty="0" err="1" smtClean="0">
                <a:solidFill>
                  <a:schemeClr val="tx1"/>
                </a:solidFill>
                <a:latin typeface="+mn-lt"/>
                <a:ea typeface="+mn-ea"/>
                <a:cs typeface="+mn-cs"/>
              </a:rPr>
              <a:t>мелкокомковатой</a:t>
            </a:r>
            <a:r>
              <a:rPr lang="ru-RU" sz="1200" kern="1200" dirty="0" smtClean="0">
                <a:solidFill>
                  <a:schemeClr val="tx1"/>
                </a:solidFill>
                <a:latin typeface="+mn-lt"/>
                <a:ea typeface="+mn-ea"/>
                <a:cs typeface="+mn-cs"/>
              </a:rPr>
              <a:t> структурой, сохраняющих влажность в течение всего периода вегетации. В европейской части России очень м</a:t>
            </a:r>
            <a:r>
              <a:rPr lang="en-US" sz="1200" kern="1200" dirty="0" err="1" smtClean="0">
                <a:solidFill>
                  <a:schemeClr val="tx1"/>
                </a:solidFill>
                <a:latin typeface="+mn-lt"/>
                <a:ea typeface="+mn-ea"/>
                <a:cs typeface="+mn-cs"/>
              </a:rPr>
              <a:t>ало</a:t>
            </a:r>
            <a:r>
              <a:rPr lang="ru-RU" sz="1200" kern="1200" dirty="0" smtClean="0">
                <a:solidFill>
                  <a:schemeClr val="tx1"/>
                </a:solidFill>
                <a:latin typeface="+mn-lt"/>
                <a:ea typeface="+mn-ea"/>
                <a:cs typeface="+mn-cs"/>
              </a:rPr>
              <a:t> таких почв. Разнообразие почвенно-климатических условий, в которых возделывается картофель, привело к разработке и применению большого числа технологий. Они базируются на использовании различной ширины междурядий (70; 90; 140; 60 + 80; 110 + 30; 90 + 50 см), разных рабочих органов и конструкций машин.</a:t>
            </a:r>
          </a:p>
          <a:p>
            <a:r>
              <a:rPr lang="ru-RU" sz="1200" b="1" kern="1200" dirty="0" smtClean="0">
                <a:solidFill>
                  <a:schemeClr val="tx1"/>
                </a:solidFill>
                <a:latin typeface="+mn-lt"/>
                <a:ea typeface="+mn-ea"/>
                <a:cs typeface="+mn-cs"/>
              </a:rPr>
              <a:t>Способы посадки картофеля. </a:t>
            </a:r>
            <a:r>
              <a:rPr lang="ru-RU" sz="1200" kern="1200" dirty="0" smtClean="0">
                <a:solidFill>
                  <a:schemeClr val="tx1"/>
                </a:solidFill>
                <a:latin typeface="+mn-lt"/>
                <a:ea typeface="+mn-ea"/>
                <a:cs typeface="+mn-cs"/>
              </a:rPr>
              <a:t>Существующие способы включают рядовой, квадратно-гнездовой и ленточный. Рядовая посадка может быть с постоянной шириной междурядий и с переменной. Фоны для посадки - </a:t>
            </a:r>
            <a:r>
              <a:rPr lang="ru-RU" sz="1200" i="1" kern="1200" dirty="0" smtClean="0">
                <a:solidFill>
                  <a:schemeClr val="tx1"/>
                </a:solidFill>
                <a:latin typeface="+mn-lt"/>
                <a:ea typeface="+mn-ea"/>
                <a:cs typeface="+mn-cs"/>
              </a:rPr>
              <a:t>ровная поверхность</a:t>
            </a:r>
            <a:r>
              <a:rPr lang="ru-RU" sz="1200" kern="1200" dirty="0" smtClean="0">
                <a:solidFill>
                  <a:schemeClr val="tx1"/>
                </a:solidFill>
                <a:latin typeface="+mn-lt"/>
                <a:ea typeface="+mn-ea"/>
                <a:cs typeface="+mn-cs"/>
              </a:rPr>
              <a:t> поля, предварительно нарезанные </a:t>
            </a:r>
            <a:r>
              <a:rPr lang="ru-RU" sz="1200" i="1" kern="1200" dirty="0" smtClean="0">
                <a:solidFill>
                  <a:schemeClr val="tx1"/>
                </a:solidFill>
                <a:latin typeface="+mn-lt"/>
                <a:ea typeface="+mn-ea"/>
                <a:cs typeface="+mn-cs"/>
              </a:rPr>
              <a:t>гребни</a:t>
            </a:r>
            <a:r>
              <a:rPr lang="ru-RU" sz="1200" kern="1200" dirty="0" smtClean="0">
                <a:solidFill>
                  <a:schemeClr val="tx1"/>
                </a:solidFill>
                <a:latin typeface="+mn-lt"/>
                <a:ea typeface="+mn-ea"/>
                <a:cs typeface="+mn-cs"/>
              </a:rPr>
              <a:t> или </a:t>
            </a:r>
            <a:r>
              <a:rPr lang="ru-RU" sz="1200" i="1" kern="1200" dirty="0" smtClean="0">
                <a:solidFill>
                  <a:schemeClr val="tx1"/>
                </a:solidFill>
                <a:latin typeface="+mn-lt"/>
                <a:ea typeface="+mn-ea"/>
                <a:cs typeface="+mn-cs"/>
              </a:rPr>
              <a:t>гряды</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По способу внесения удобрений посадка разделяется на посадку клубней с одновременным (локальным) внесением минеральных удобрений или </a:t>
            </a:r>
            <a:r>
              <a:rPr lang="ru-RU" sz="1200" kern="1200" dirty="0" err="1" smtClean="0">
                <a:solidFill>
                  <a:schemeClr val="tx1"/>
                </a:solidFill>
                <a:latin typeface="+mn-lt"/>
                <a:ea typeface="+mn-ea"/>
                <a:cs typeface="+mn-cs"/>
              </a:rPr>
              <a:t>органо-минеральных</a:t>
            </a:r>
            <a:r>
              <a:rPr lang="ru-RU" sz="1200" kern="1200" dirty="0" smtClean="0">
                <a:solidFill>
                  <a:schemeClr val="tx1"/>
                </a:solidFill>
                <a:latin typeface="+mn-lt"/>
                <a:ea typeface="+mn-ea"/>
                <a:cs typeface="+mn-cs"/>
              </a:rPr>
              <a:t> смесей и посадку без удобрений.</a:t>
            </a:r>
          </a:p>
          <a:p>
            <a:r>
              <a:rPr lang="ru-RU" sz="1200" kern="1200" dirty="0" smtClean="0">
                <a:solidFill>
                  <a:schemeClr val="tx1"/>
                </a:solidFill>
                <a:latin typeface="+mn-lt"/>
                <a:ea typeface="+mn-ea"/>
                <a:cs typeface="+mn-cs"/>
              </a:rPr>
              <a:t>В России используются следующие технологии производства картофеля </a:t>
            </a:r>
            <a:r>
              <a:rPr lang="ru-RU" sz="1200" b="1" kern="1200" dirty="0" smtClean="0">
                <a:solidFill>
                  <a:schemeClr val="tx1"/>
                </a:solidFill>
                <a:latin typeface="+mn-lt"/>
                <a:ea typeface="+mn-ea"/>
                <a:cs typeface="+mn-cs"/>
              </a:rPr>
              <a:t>(рис.1.1)</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заворовская</a:t>
            </a:r>
            <a:r>
              <a:rPr lang="ru-RU" sz="1200" kern="1200" dirty="0" smtClean="0">
                <a:solidFill>
                  <a:schemeClr val="tx1"/>
                </a:solidFill>
                <a:latin typeface="+mn-lt"/>
                <a:ea typeface="+mn-ea"/>
                <a:cs typeface="+mn-cs"/>
              </a:rPr>
              <a:t>»; технология с посадкой по схеме 110+30 см; технология с междурядьями 140 см; технология с междурядьями 90 см; «голландская» технология.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 </a:t>
            </a:r>
            <a:r>
              <a:rPr lang="ru-RU" sz="1200" i="1" kern="1200" dirty="0" smtClean="0">
                <a:solidFill>
                  <a:schemeClr val="tx1"/>
                </a:solidFill>
                <a:latin typeface="+mn-lt"/>
                <a:ea typeface="+mn-ea"/>
                <a:cs typeface="+mn-cs"/>
              </a:rPr>
              <a:t>«</a:t>
            </a:r>
            <a:r>
              <a:rPr lang="ru-RU" sz="1200" i="1" kern="1200" dirty="0" err="1" smtClean="0">
                <a:solidFill>
                  <a:schemeClr val="tx1"/>
                </a:solidFill>
                <a:latin typeface="+mn-lt"/>
                <a:ea typeface="+mn-ea"/>
                <a:cs typeface="+mn-cs"/>
              </a:rPr>
              <a:t>заворовской</a:t>
            </a:r>
            <a:r>
              <a:rPr lang="ru-RU" sz="1200" i="1" kern="1200" dirty="0" smtClean="0">
                <a:solidFill>
                  <a:schemeClr val="tx1"/>
                </a:solidFill>
                <a:latin typeface="+mn-lt"/>
                <a:ea typeface="+mn-ea"/>
                <a:cs typeface="+mn-cs"/>
              </a:rPr>
              <a:t>» технологии </a:t>
            </a:r>
            <a:r>
              <a:rPr lang="ru-RU" sz="1200" kern="1200" dirty="0" smtClean="0">
                <a:solidFill>
                  <a:schemeClr val="tx1"/>
                </a:solidFill>
                <a:latin typeface="+mn-lt"/>
                <a:ea typeface="+mn-ea"/>
                <a:cs typeface="+mn-cs"/>
              </a:rPr>
              <a:t>для улучшения качества подготовки почв к посадке используется предварительная нарезка гребней. На поле </a:t>
            </a:r>
            <a:r>
              <a:rPr lang="ru-RU" sz="1200" kern="1200" dirty="0" err="1" smtClean="0">
                <a:solidFill>
                  <a:schemeClr val="tx1"/>
                </a:solidFill>
                <a:latin typeface="+mn-lt"/>
                <a:ea typeface="+mn-ea"/>
                <a:cs typeface="+mn-cs"/>
              </a:rPr>
              <a:t>культиваторами-растениепитателями</a:t>
            </a:r>
            <a:r>
              <a:rPr lang="ru-RU" sz="1200" kern="1200" dirty="0" smtClean="0">
                <a:solidFill>
                  <a:schemeClr val="tx1"/>
                </a:solidFill>
                <a:latin typeface="+mn-lt"/>
                <a:ea typeface="+mn-ea"/>
                <a:cs typeface="+mn-cs"/>
              </a:rPr>
              <a:t>, оборудованными ярусными окучниками из стрельчатых лап, нарезают гребни с междурядьями 70 см. На юге и юго-востоке России предварительная нарезка гребней проводится с осени.</a:t>
            </a:r>
          </a:p>
          <a:p>
            <a:r>
              <a:rPr lang="ru-RU" sz="1200" i="1" kern="1200" dirty="0" smtClean="0">
                <a:solidFill>
                  <a:schemeClr val="tx1"/>
                </a:solidFill>
                <a:latin typeface="+mn-lt"/>
                <a:ea typeface="+mn-ea"/>
                <a:cs typeface="+mn-cs"/>
              </a:rPr>
              <a:t>Грядово-ленточная технология </a:t>
            </a:r>
            <a:r>
              <a:rPr lang="ru-RU" sz="1200" kern="1200" dirty="0" smtClean="0">
                <a:solidFill>
                  <a:schemeClr val="tx1"/>
                </a:solidFill>
                <a:latin typeface="+mn-lt"/>
                <a:ea typeface="+mn-ea"/>
                <a:cs typeface="+mn-cs"/>
              </a:rPr>
              <a:t>с посадкой картофеля по схеме 110 + 30 см применяется в условиях избыточного переувлажнения. Согласно этой технологии при предварительной нарезке гребней рабочие органы на культиваторе расставляются таким образом, что из двух гребней с междурядьем 70 см формируется одна гряда шириной 30 см. Расстояние между грядами составляет 110 см. Посадка производится переоборудованными картофелесажалками в две строчки. Клубни при этом раскладываются в шахматном порядке. Все последующие уходы за посадками картофеля проводятся </a:t>
            </a:r>
            <a:r>
              <a:rPr lang="ru-RU" sz="1200" kern="1200" dirty="0" err="1" smtClean="0">
                <a:solidFill>
                  <a:schemeClr val="tx1"/>
                </a:solidFill>
                <a:latin typeface="+mn-lt"/>
                <a:ea typeface="+mn-ea"/>
                <a:cs typeface="+mn-cs"/>
              </a:rPr>
              <a:t>культиваторами-растениепитателями</a:t>
            </a:r>
            <a:r>
              <a:rPr lang="ru-RU" sz="1200" kern="1200" dirty="0" smtClean="0">
                <a:solidFill>
                  <a:schemeClr val="tx1"/>
                </a:solidFill>
                <a:latin typeface="+mn-lt"/>
                <a:ea typeface="+mn-ea"/>
                <a:cs typeface="+mn-cs"/>
              </a:rPr>
              <a:t>, укомплектованными двух- или трехъярусными стрельчатыми лапами и расставленными на соответствующую ширину междурядий. Уборка проводится картофелеуборочными комбайнами или копателями. У комбайнов переоборудованию подвергается подкапывающий механизм.</a:t>
            </a:r>
          </a:p>
          <a:p>
            <a:r>
              <a:rPr lang="ru-RU" sz="1200" i="1" kern="1200" dirty="0" smtClean="0">
                <a:solidFill>
                  <a:schemeClr val="tx1"/>
                </a:solidFill>
                <a:latin typeface="+mn-lt"/>
                <a:ea typeface="+mn-ea"/>
                <a:cs typeface="+mn-cs"/>
              </a:rPr>
              <a:t>Технологию с междурядьем 140 см </a:t>
            </a:r>
            <a:r>
              <a:rPr lang="ru-RU" sz="1200" kern="1200" dirty="0" smtClean="0">
                <a:solidFill>
                  <a:schemeClr val="tx1"/>
                </a:solidFill>
                <a:latin typeface="+mn-lt"/>
                <a:ea typeface="+mn-ea"/>
                <a:cs typeface="+mn-cs"/>
              </a:rPr>
              <a:t>используют при выращивании картофеля в условиях избыточного увлажнения или в первичном семеноводстве, где требуется повышение коэффициента размножения клубней за счет увеличения площади питания растений. Для технологии выращивания картофеля с междурядьями 140 см и 110+30 см все машины переоборудуются в местных условиях, серийно выпускаемых машин нет.</a:t>
            </a:r>
          </a:p>
          <a:p>
            <a:r>
              <a:rPr lang="ru-RU" sz="1200" kern="1200" dirty="0" smtClean="0">
                <a:solidFill>
                  <a:schemeClr val="tx1"/>
                </a:solidFill>
                <a:latin typeface="+mn-lt"/>
                <a:ea typeface="+mn-ea"/>
                <a:cs typeface="+mn-cs"/>
              </a:rPr>
              <a:t>При </a:t>
            </a:r>
            <a:r>
              <a:rPr lang="ru-RU" sz="1200" i="1" kern="1200" dirty="0" smtClean="0">
                <a:solidFill>
                  <a:schemeClr val="tx1"/>
                </a:solidFill>
                <a:latin typeface="+mn-lt"/>
                <a:ea typeface="+mn-ea"/>
                <a:cs typeface="+mn-cs"/>
              </a:rPr>
              <a:t>технологии выращивания картофеля с междурядьями 90 см </a:t>
            </a:r>
            <a:r>
              <a:rPr lang="ru-RU" sz="1200" kern="1200" dirty="0" smtClean="0">
                <a:solidFill>
                  <a:schemeClr val="tx1"/>
                </a:solidFill>
                <a:latin typeface="+mn-lt"/>
                <a:ea typeface="+mn-ea"/>
                <a:cs typeface="+mn-cs"/>
              </a:rPr>
              <a:t>необходимо использовать специальные машины для посадки, междурядной обработки и уборки картофеля: </a:t>
            </a:r>
            <a:r>
              <a:rPr lang="ru-RU" sz="1200" kern="1200" dirty="0" err="1" smtClean="0">
                <a:solidFill>
                  <a:schemeClr val="tx1"/>
                </a:solidFill>
                <a:latin typeface="+mn-lt"/>
                <a:ea typeface="+mn-ea"/>
                <a:cs typeface="+mn-cs"/>
              </a:rPr>
              <a:t>гребнеобразователи</a:t>
            </a:r>
            <a:r>
              <a:rPr lang="ru-RU" sz="1200" kern="1200" dirty="0" smtClean="0">
                <a:solidFill>
                  <a:schemeClr val="tx1"/>
                </a:solidFill>
                <a:latin typeface="+mn-lt"/>
                <a:ea typeface="+mn-ea"/>
                <a:cs typeface="+mn-cs"/>
              </a:rPr>
              <a:t> с активными рабочими органами, картофелесажалки и </a:t>
            </a:r>
            <a:r>
              <a:rPr lang="ru-RU" sz="1200" kern="1200" dirty="0" err="1" smtClean="0">
                <a:solidFill>
                  <a:schemeClr val="tx1"/>
                </a:solidFill>
                <a:latin typeface="+mn-lt"/>
                <a:ea typeface="+mn-ea"/>
                <a:cs typeface="+mn-cs"/>
              </a:rPr>
              <a:t>ботвоудалители</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«Голландская» технология </a:t>
            </a:r>
            <a:r>
              <a:rPr lang="ru-RU" sz="1200" kern="1200" dirty="0" smtClean="0">
                <a:solidFill>
                  <a:schemeClr val="tx1"/>
                </a:solidFill>
                <a:latin typeface="+mn-lt"/>
                <a:ea typeface="+mn-ea"/>
                <a:cs typeface="+mn-cs"/>
              </a:rPr>
              <a:t>выращивания картофеля используется во многих странах. В этой технологии широко используют активные рабочие органы, минимальное количество междурядных обработок, междурядья - 75 см, для борьбы с сорной растительностью применяют гербициды.</a:t>
            </a:r>
          </a:p>
          <a:p>
            <a:r>
              <a:rPr lang="ru-RU" sz="1200" kern="1200" dirty="0" smtClean="0">
                <a:solidFill>
                  <a:schemeClr val="tx1"/>
                </a:solidFill>
                <a:latin typeface="+mn-lt"/>
                <a:ea typeface="+mn-ea"/>
                <a:cs typeface="+mn-cs"/>
              </a:rPr>
              <a:t>Зяблевую вспашку проводят оборотными плугами. Весеннее боронование зяби с целью закрытия влаги не проводят, что позволяет ускорить </a:t>
            </a:r>
            <a:r>
              <a:rPr lang="ru-RU" sz="1200" kern="1200" dirty="0" err="1" smtClean="0">
                <a:solidFill>
                  <a:schemeClr val="tx1"/>
                </a:solidFill>
                <a:latin typeface="+mn-lt"/>
                <a:ea typeface="+mn-ea"/>
                <a:cs typeface="+mn-cs"/>
              </a:rPr>
              <a:t>подсыхание</a:t>
            </a:r>
            <a:r>
              <a:rPr lang="ru-RU" sz="1200" kern="1200" dirty="0" smtClean="0">
                <a:solidFill>
                  <a:schemeClr val="tx1"/>
                </a:solidFill>
                <a:latin typeface="+mn-lt"/>
                <a:ea typeface="+mn-ea"/>
                <a:cs typeface="+mn-cs"/>
              </a:rPr>
              <a:t> верхнего слоя почвы. Далее почва обрабатывается фрезерными культиваторами с вертикальным вращением ножей на глубину 12... 14 см. Фрезерные культиваторы выполняют одновременно три операции: фрезерование, планировку и прикатывание почвы.</a:t>
            </a:r>
          </a:p>
          <a:p>
            <a:r>
              <a:rPr lang="ru-RU" sz="1200" kern="1200" dirty="0" smtClean="0">
                <a:solidFill>
                  <a:schemeClr val="tx1"/>
                </a:solidFill>
                <a:latin typeface="+mn-lt"/>
                <a:ea typeface="+mn-ea"/>
                <a:cs typeface="+mn-cs"/>
              </a:rPr>
              <a:t>Посадка картофеля осуществляется четырехрядными машинами с междурядьями 75 см. Не допускается разрыв во времени между подготовкой почвы и посадкой. При посадке заделывающие диски формируют гребень высотой 8...10 см, шириной в основании 30...35 см. Высаживающий аппарат картофелесажалок - ленточный с ложечками.</a:t>
            </a:r>
          </a:p>
          <a:p>
            <a:r>
              <a:rPr lang="ru-RU" sz="1200" kern="1200" dirty="0" smtClean="0">
                <a:solidFill>
                  <a:schemeClr val="tx1"/>
                </a:solidFill>
                <a:latin typeface="+mn-lt"/>
                <a:ea typeface="+mn-ea"/>
                <a:cs typeface="+mn-cs"/>
              </a:rPr>
              <a:t>Междурядная обработка проводится фрезерными </a:t>
            </a:r>
            <a:r>
              <a:rPr lang="ru-RU" sz="1200" kern="1200" dirty="0" err="1" smtClean="0">
                <a:solidFill>
                  <a:schemeClr val="tx1"/>
                </a:solidFill>
                <a:latin typeface="+mn-lt"/>
                <a:ea typeface="+mn-ea"/>
                <a:cs typeface="+mn-cs"/>
              </a:rPr>
              <a:t>культиваторами-гребнеобразователями</a:t>
            </a:r>
            <a:r>
              <a:rPr lang="ru-RU" sz="1200" kern="1200" dirty="0" smtClean="0">
                <a:solidFill>
                  <a:schemeClr val="tx1"/>
                </a:solidFill>
                <a:latin typeface="+mn-lt"/>
                <a:ea typeface="+mn-ea"/>
                <a:cs typeface="+mn-cs"/>
              </a:rPr>
              <a:t>. Фрезерованная почва из междурядий </a:t>
            </a:r>
            <a:r>
              <a:rPr lang="ru-RU" sz="1200" kern="1200" dirty="0" err="1" smtClean="0">
                <a:solidFill>
                  <a:schemeClr val="tx1"/>
                </a:solidFill>
                <a:latin typeface="+mn-lt"/>
                <a:ea typeface="+mn-ea"/>
                <a:cs typeface="+mn-cs"/>
              </a:rPr>
              <a:t>гребнеобразователями</a:t>
            </a:r>
            <a:r>
              <a:rPr lang="ru-RU" sz="1200" kern="1200" dirty="0" smtClean="0">
                <a:solidFill>
                  <a:schemeClr val="tx1"/>
                </a:solidFill>
                <a:latin typeface="+mn-lt"/>
                <a:ea typeface="+mn-ea"/>
                <a:cs typeface="+mn-cs"/>
              </a:rPr>
              <a:t> формируется в трапециевидный гребень с параметрами: высота - 23...25 см, ширина по основанию - 75 см, по верху - 15...17 см; площадь поперечного сечения гребня - 950...1000 см</a:t>
            </a:r>
            <a:r>
              <a:rPr lang="ru-RU" sz="1200" kern="1200" baseline="30000" dirty="0" smtClean="0">
                <a:solidFill>
                  <a:schemeClr val="tx1"/>
                </a:solidFill>
                <a:latin typeface="+mn-lt"/>
                <a:ea typeface="+mn-ea"/>
                <a:cs typeface="+mn-cs"/>
              </a:rPr>
              <a:t>2</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Верхний слой почвы на вершине и по бокам гребня уплотняется и приглаживается кожухом </a:t>
            </a:r>
            <a:r>
              <a:rPr lang="ru-RU" sz="1200" kern="1200" dirty="0" err="1" smtClean="0">
                <a:solidFill>
                  <a:schemeClr val="tx1"/>
                </a:solidFill>
                <a:latin typeface="+mn-lt"/>
                <a:ea typeface="+mn-ea"/>
                <a:cs typeface="+mn-cs"/>
              </a:rPr>
              <a:t>гребнеобразователя</a:t>
            </a:r>
            <a:r>
              <a:rPr lang="ru-RU" sz="1200" kern="1200" dirty="0" smtClean="0">
                <a:solidFill>
                  <a:schemeClr val="tx1"/>
                </a:solidFill>
                <a:latin typeface="+mn-lt"/>
                <a:ea typeface="+mn-ea"/>
                <a:cs typeface="+mn-cs"/>
              </a:rPr>
              <a:t>, чем создается устойчивая поверхность для гербицидной пленки. Объем почвы в гребне дает возможность продолжительное время сохранять оптимальный запас влаги даже в засушливые периоды, в то же время высота и форма гребня дают возможность избежать избытка влаги при переувлажнении.</a:t>
            </a:r>
          </a:p>
          <a:p>
            <a:r>
              <a:rPr lang="ru-RU" sz="1200" kern="1200" dirty="0" smtClean="0">
                <a:solidFill>
                  <a:schemeClr val="tx1"/>
                </a:solidFill>
                <a:latin typeface="+mn-lt"/>
                <a:ea typeface="+mn-ea"/>
                <a:cs typeface="+mn-cs"/>
              </a:rPr>
              <a:t>Сроки проведения междурядной обработки зависят от погодных условий и состояния почвы. Обычно междурядная обработка проводится на 14...18-й день после посадки. Однако в условиях сухой и жаркой погоды в весенний период или после ночных заморозков обработка может быть проведена через несколько дней после посадки. После </a:t>
            </a:r>
            <a:r>
              <a:rPr lang="ru-RU" sz="1200" kern="1200" dirty="0" err="1" smtClean="0">
                <a:solidFill>
                  <a:schemeClr val="tx1"/>
                </a:solidFill>
                <a:latin typeface="+mn-lt"/>
                <a:ea typeface="+mn-ea"/>
                <a:cs typeface="+mn-cs"/>
              </a:rPr>
              <a:t>гребнеобразования</a:t>
            </a:r>
            <a:r>
              <a:rPr lang="ru-RU" sz="1200" kern="1200" dirty="0" smtClean="0">
                <a:solidFill>
                  <a:schemeClr val="tx1"/>
                </a:solidFill>
                <a:latin typeface="+mn-lt"/>
                <a:ea typeface="+mn-ea"/>
                <a:cs typeface="+mn-cs"/>
              </a:rPr>
              <a:t> другие механические междурядные обработки не проводят. Применение гербицидов при такой технологии ухода становится необходимым приемом. Гербициды вносят широкозахватными штанговыми опрыскивателями до или в период появления всходов картофеля.</a:t>
            </a:r>
          </a:p>
          <a:p>
            <a:r>
              <a:rPr lang="ru-RU" sz="1200" kern="1200" dirty="0" smtClean="0">
                <a:solidFill>
                  <a:schemeClr val="tx1"/>
                </a:solidFill>
                <a:latin typeface="+mn-lt"/>
                <a:ea typeface="+mn-ea"/>
                <a:cs typeface="+mn-cs"/>
              </a:rPr>
              <a:t>Сокращение междурядных обработок уменьшает опасность повреждения корневой системы растений картофеля и клубней и вероятность переноса вирусной и другой инфекции рабочими органами орудий. Для борьбы с болезнями и вредителями используют фунгициды и инсектициды контактного и системного действия.</a:t>
            </a:r>
          </a:p>
          <a:p>
            <a:r>
              <a:rPr lang="ru-RU" sz="1200" kern="1200" dirty="0" smtClean="0">
                <a:solidFill>
                  <a:schemeClr val="tx1"/>
                </a:solidFill>
                <a:latin typeface="+mn-lt"/>
                <a:ea typeface="+mn-ea"/>
                <a:cs typeface="+mn-cs"/>
              </a:rPr>
              <a:t>Уборке картофеля предшествует уничтожение ботвы химическим (десикация), механическим способами или комбинированно. Через 10...14 дней после удаления ботвы картофель убирают двух-, четырехрядными комбайнами.</a:t>
            </a:r>
            <a:endParaRPr lang="ru-RU" sz="1200" kern="1200" dirty="0">
              <a:solidFill>
                <a:schemeClr val="tx1"/>
              </a:solidFill>
              <a:latin typeface="+mn-lt"/>
              <a:ea typeface="+mn-ea"/>
              <a:cs typeface="+mn-cs"/>
            </a:endParaRPr>
          </a:p>
          <a:p>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E4E999-E02D-4DF2-92BC-D94CD5660989}"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Полунавесные картофелесажалки</a:t>
            </a:r>
            <a:r>
              <a:rPr lang="ru-RU" sz="1200"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КСМ-4, КСМ-6 и КСМ-8 </a:t>
            </a:r>
            <a:r>
              <a:rPr lang="ru-RU" sz="1200" kern="1200" dirty="0" smtClean="0">
                <a:solidFill>
                  <a:schemeClr val="tx1"/>
                </a:solidFill>
                <a:latin typeface="+mn-lt"/>
                <a:ea typeface="+mn-ea"/>
                <a:cs typeface="+mn-cs"/>
              </a:rPr>
              <a:t>предназначены для гребневой и гладкой посадок </a:t>
            </a:r>
            <a:r>
              <a:rPr lang="ru-RU" sz="1200" kern="1200" dirty="0" err="1" smtClean="0">
                <a:solidFill>
                  <a:schemeClr val="tx1"/>
                </a:solidFill>
                <a:latin typeface="+mn-lt"/>
                <a:ea typeface="+mn-ea"/>
                <a:cs typeface="+mn-cs"/>
              </a:rPr>
              <a:t>непророщенных</a:t>
            </a:r>
            <a:r>
              <a:rPr lang="ru-RU" sz="1200" kern="1200" dirty="0" smtClean="0">
                <a:solidFill>
                  <a:schemeClr val="tx1"/>
                </a:solidFill>
                <a:latin typeface="+mn-lt"/>
                <a:ea typeface="+mn-ea"/>
                <a:cs typeface="+mn-cs"/>
              </a:rPr>
              <a:t> клубней соответственно в четыре, шесть и восемь рядков с междурядьями 70 см. Высаживающий аппарат, сошники и заделывающие органы такие же, как в сажалке СН-4Б. В отличие от сажалки СН-4Б ложечно-дисковый высаживающий аппарат </a:t>
            </a:r>
            <a:r>
              <a:rPr lang="ru-RU" sz="1200" i="1" kern="1200" dirty="0" smtClean="0">
                <a:solidFill>
                  <a:schemeClr val="tx1"/>
                </a:solidFill>
                <a:latin typeface="+mn-lt"/>
                <a:ea typeface="+mn-ea"/>
                <a:cs typeface="+mn-cs"/>
              </a:rPr>
              <a:t>3 </a:t>
            </a:r>
            <a:r>
              <a:rPr lang="ru-RU" sz="1200" b="0" kern="1200" dirty="0" smtClean="0">
                <a:solidFill>
                  <a:schemeClr val="tx1"/>
                </a:solidFill>
                <a:latin typeface="+mn-lt"/>
                <a:ea typeface="+mn-ea"/>
                <a:cs typeface="+mn-cs"/>
              </a:rPr>
              <a:t>(рис.)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сажалок КСМ вращается в противоположном направлении, а бункер размещен сзади и опирается через гидроцилиндр </a:t>
            </a:r>
            <a:r>
              <a:rPr lang="ru-RU" sz="1200" i="1" kern="1200" dirty="0" smtClean="0">
                <a:solidFill>
                  <a:schemeClr val="tx1"/>
                </a:solidFill>
                <a:latin typeface="+mn-lt"/>
                <a:ea typeface="+mn-ea"/>
                <a:cs typeface="+mn-cs"/>
              </a:rPr>
              <a:t>8 </a:t>
            </a:r>
            <a:r>
              <a:rPr lang="ru-RU" sz="1200" kern="1200" dirty="0" smtClean="0">
                <a:solidFill>
                  <a:schemeClr val="tx1"/>
                </a:solidFill>
                <a:latin typeface="+mn-lt"/>
                <a:ea typeface="+mn-ea"/>
                <a:cs typeface="+mn-cs"/>
              </a:rPr>
              <a:t>на задние опорно-ходовые колеса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Картофелесажалки типа КСМ приспособлены для механизированной перегрузки клубней в их бункер из универсальных транспортных средств, снабженных самосвальным кузовом. Для этого машины КСМ оборудованы дополнительным загрузочным бункером </a:t>
            </a:r>
            <a:r>
              <a:rPr lang="ru-RU" sz="1200" i="1" kern="1200" dirty="0" smtClean="0">
                <a:solidFill>
                  <a:schemeClr val="tx1"/>
                </a:solidFill>
                <a:latin typeface="+mn-lt"/>
                <a:ea typeface="+mn-ea"/>
                <a:cs typeface="+mn-cs"/>
              </a:rPr>
              <a:t>5</a:t>
            </a:r>
            <a:r>
              <a:rPr lang="ru-RU" sz="1200" kern="1200" dirty="0" smtClean="0">
                <a:solidFill>
                  <a:schemeClr val="tx1"/>
                </a:solidFill>
                <a:latin typeface="+mn-lt"/>
                <a:ea typeface="+mn-ea"/>
                <a:cs typeface="+mn-cs"/>
              </a:rPr>
              <a:t>. Для загрузки клубней бункер </a:t>
            </a:r>
            <a:r>
              <a:rPr lang="ru-RU" sz="1200" i="1" kern="1200" dirty="0" smtClean="0">
                <a:solidFill>
                  <a:schemeClr val="tx1"/>
                </a:solidFill>
                <a:latin typeface="+mn-lt"/>
                <a:ea typeface="+mn-ea"/>
                <a:cs typeface="+mn-cs"/>
              </a:rPr>
              <a:t>5 </a:t>
            </a:r>
            <a:r>
              <a:rPr lang="ru-RU" sz="1200" kern="1200" dirty="0" smtClean="0">
                <a:solidFill>
                  <a:schemeClr val="tx1"/>
                </a:solidFill>
                <a:latin typeface="+mn-lt"/>
                <a:ea typeface="+mn-ea"/>
                <a:cs typeface="+mn-cs"/>
              </a:rPr>
              <a:t>гидроцилиндрами </a:t>
            </a:r>
            <a:r>
              <a:rPr lang="ru-RU" sz="1200" i="1" kern="1200" dirty="0" smtClean="0">
                <a:solidFill>
                  <a:schemeClr val="tx1"/>
                </a:solidFill>
                <a:latin typeface="+mn-lt"/>
                <a:ea typeface="+mn-ea"/>
                <a:cs typeface="+mn-cs"/>
              </a:rPr>
              <a:t>9 </a:t>
            </a:r>
            <a:r>
              <a:rPr lang="ru-RU" sz="1200" kern="1200" dirty="0" smtClean="0">
                <a:solidFill>
                  <a:schemeClr val="tx1"/>
                </a:solidFill>
                <a:latin typeface="+mn-lt"/>
                <a:ea typeface="+mn-ea"/>
                <a:cs typeface="+mn-cs"/>
              </a:rPr>
              <a:t>переводят в положение </a:t>
            </a:r>
            <a:r>
              <a:rPr lang="ru-RU" sz="1200" i="1" kern="1200" dirty="0" smtClean="0">
                <a:solidFill>
                  <a:schemeClr val="tx1"/>
                </a:solidFill>
                <a:latin typeface="+mn-lt"/>
                <a:ea typeface="+mn-ea"/>
                <a:cs typeface="+mn-cs"/>
              </a:rPr>
              <a:t>Б </a:t>
            </a:r>
            <a:r>
              <a:rPr lang="ru-RU" sz="1200" kern="1200" dirty="0" smtClean="0">
                <a:solidFill>
                  <a:schemeClr val="tx1"/>
                </a:solidFill>
                <a:latin typeface="+mn-lt"/>
                <a:ea typeface="+mn-ea"/>
                <a:cs typeface="+mn-cs"/>
              </a:rPr>
              <a:t>и выгружают в него клубни из кузова </a:t>
            </a:r>
            <a:r>
              <a:rPr lang="ru-RU" sz="1200" i="1" kern="1200" dirty="0" smtClean="0">
                <a:solidFill>
                  <a:schemeClr val="tx1"/>
                </a:solidFill>
                <a:latin typeface="+mn-lt"/>
                <a:ea typeface="+mn-ea"/>
                <a:cs typeface="+mn-cs"/>
              </a:rPr>
              <a:t>6 </a:t>
            </a:r>
            <a:r>
              <a:rPr lang="ru-RU" sz="1200" kern="1200" dirty="0" smtClean="0">
                <a:solidFill>
                  <a:schemeClr val="tx1"/>
                </a:solidFill>
                <a:latin typeface="+mn-lt"/>
                <a:ea typeface="+mn-ea"/>
                <a:cs typeface="+mn-cs"/>
              </a:rPr>
              <a:t>самосвала. Затем гидроцилиндрами </a:t>
            </a:r>
            <a:r>
              <a:rPr lang="ru-RU" sz="1200" i="1" kern="1200" dirty="0" smtClean="0">
                <a:solidFill>
                  <a:schemeClr val="tx1"/>
                </a:solidFill>
                <a:latin typeface="+mn-lt"/>
                <a:ea typeface="+mn-ea"/>
                <a:cs typeface="+mn-cs"/>
              </a:rPr>
              <a:t>9 </a:t>
            </a:r>
            <a:r>
              <a:rPr lang="ru-RU" sz="1200" kern="1200" dirty="0" smtClean="0">
                <a:solidFill>
                  <a:schemeClr val="tx1"/>
                </a:solidFill>
                <a:latin typeface="+mn-lt"/>
                <a:ea typeface="+mn-ea"/>
                <a:cs typeface="+mn-cs"/>
              </a:rPr>
              <a:t>бункер </a:t>
            </a:r>
            <a:r>
              <a:rPr lang="ru-RU" sz="1200" i="1" kern="1200" dirty="0" smtClean="0">
                <a:solidFill>
                  <a:schemeClr val="tx1"/>
                </a:solidFill>
                <a:latin typeface="+mn-lt"/>
                <a:ea typeface="+mn-ea"/>
                <a:cs typeface="+mn-cs"/>
              </a:rPr>
              <a:t>5</a:t>
            </a:r>
            <a:r>
              <a:rPr lang="ru-RU" sz="1200" kern="1200" dirty="0" smtClean="0">
                <a:solidFill>
                  <a:schemeClr val="tx1"/>
                </a:solidFill>
                <a:latin typeface="+mn-lt"/>
                <a:ea typeface="+mn-ea"/>
                <a:cs typeface="+mn-cs"/>
              </a:rPr>
              <a:t> поднимают и переводят в положение </a:t>
            </a:r>
            <a:r>
              <a:rPr lang="ru-RU" sz="1200" i="1" kern="1200" dirty="0" smtClean="0">
                <a:solidFill>
                  <a:schemeClr val="tx1"/>
                </a:solidFill>
                <a:latin typeface="+mn-lt"/>
                <a:ea typeface="+mn-ea"/>
                <a:cs typeface="+mn-cs"/>
              </a:rPr>
              <a:t>А. </a:t>
            </a:r>
            <a:r>
              <a:rPr lang="ru-RU" sz="1200" kern="1200" dirty="0" smtClean="0">
                <a:solidFill>
                  <a:schemeClr val="tx1"/>
                </a:solidFill>
                <a:latin typeface="+mn-lt"/>
                <a:ea typeface="+mn-ea"/>
                <a:cs typeface="+mn-cs"/>
              </a:rPr>
              <a:t>При этом боковины бункера </a:t>
            </a:r>
            <a:r>
              <a:rPr lang="ru-RU" sz="1200" i="1" kern="1200" dirty="0" smtClean="0">
                <a:solidFill>
                  <a:schemeClr val="tx1"/>
                </a:solidFill>
                <a:latin typeface="+mn-lt"/>
                <a:ea typeface="+mn-ea"/>
                <a:cs typeface="+mn-cs"/>
              </a:rPr>
              <a:t>5 </a:t>
            </a:r>
            <a:r>
              <a:rPr lang="ru-RU" sz="1200" kern="1200" dirty="0" smtClean="0">
                <a:solidFill>
                  <a:schemeClr val="tx1"/>
                </a:solidFill>
                <a:latin typeface="+mn-lt"/>
                <a:ea typeface="+mn-ea"/>
                <a:cs typeface="+mn-cs"/>
              </a:rPr>
              <a:t>входят внутрь основного бункера </a:t>
            </a:r>
            <a:r>
              <a:rPr lang="ru-RU" sz="1200" i="1" kern="1200" dirty="0" smtClean="0">
                <a:solidFill>
                  <a:schemeClr val="tx1"/>
                </a:solidFill>
                <a:latin typeface="+mn-lt"/>
                <a:ea typeface="+mn-ea"/>
                <a:cs typeface="+mn-cs"/>
              </a:rPr>
              <a:t>4,</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рабочий объем которого заполняется клубнями.</a:t>
            </a:r>
          </a:p>
          <a:p>
            <a:r>
              <a:rPr lang="ru-RU" sz="1200" kern="1200" dirty="0" smtClean="0">
                <a:solidFill>
                  <a:schemeClr val="tx1"/>
                </a:solidFill>
                <a:latin typeface="+mn-lt"/>
                <a:ea typeface="+mn-ea"/>
                <a:cs typeface="+mn-cs"/>
              </a:rPr>
              <a:t>Картофелесажалки типа КСМ обеспечивают на 1 га посадку от 35 до 80 тыс. клубней и высев от 200 до 1000 кг удобрений. Вместимость бункера картофелесажалок КСМ-4, КСМ-6 и КСМ-8 составляет 2300, 3200 и 4500 кг клубней соответственно. Машину КСМ-4 </a:t>
            </a:r>
            <a:r>
              <a:rPr lang="ru-RU" sz="1200" kern="1200" dirty="0" err="1" smtClean="0">
                <a:solidFill>
                  <a:schemeClr val="tx1"/>
                </a:solidFill>
                <a:latin typeface="+mn-lt"/>
                <a:ea typeface="+mn-ea"/>
                <a:cs typeface="+mn-cs"/>
              </a:rPr>
              <a:t>агрегатируют</a:t>
            </a:r>
            <a:r>
              <a:rPr lang="ru-RU" sz="1200" kern="1200" dirty="0" smtClean="0">
                <a:solidFill>
                  <a:schemeClr val="tx1"/>
                </a:solidFill>
                <a:latin typeface="+mn-lt"/>
                <a:ea typeface="+mn-ea"/>
                <a:cs typeface="+mn-cs"/>
              </a:rPr>
              <a:t> с тракторами тягового класса 1,4 и 3, а КСМ-6 и КСМ-8 - с тракторами класса 3.</a:t>
            </a:r>
          </a:p>
          <a:p>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E4E999-E02D-4DF2-92BC-D94CD5660989}"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latin typeface="+mn-lt"/>
                <a:ea typeface="+mn-ea"/>
                <a:cs typeface="+mn-cs"/>
              </a:rPr>
              <a:t>Подготовка к работе сажалки с дисково-ложечным аппаратом</a:t>
            </a:r>
            <a:r>
              <a:rPr lang="ru-RU" sz="1200" kern="1200" dirty="0" smtClean="0">
                <a:solidFill>
                  <a:schemeClr val="tx1"/>
                </a:solidFill>
                <a:latin typeface="+mn-lt"/>
                <a:ea typeface="+mn-ea"/>
                <a:cs typeface="+mn-cs"/>
              </a:rPr>
              <a:t>. Перед регулировкой машину необходимо установить на ровной площадке, смонтировать маркеры и убедиться, что заделывающие диски легко вращаются на полуосях. Перед работой сажалку прокрутить вхолостую от ВОМ трактора 30 минут, подтянуть все болтовые соединения. При прокручивании встряхивающие створки должны плавно подниматься роликами-толкателями в верхнее положение и под действием пружин четко возвращаться в исходное положение. Пальцы </a:t>
            </a:r>
            <a:r>
              <a:rPr lang="ru-RU" sz="1200" kern="1200" dirty="0" err="1" smtClean="0">
                <a:solidFill>
                  <a:schemeClr val="tx1"/>
                </a:solidFill>
                <a:latin typeface="+mn-lt"/>
                <a:ea typeface="+mn-ea"/>
                <a:cs typeface="+mn-cs"/>
              </a:rPr>
              <a:t>ворошилок</a:t>
            </a:r>
            <a:r>
              <a:rPr lang="ru-RU" sz="1200" kern="1200" dirty="0" smtClean="0">
                <a:solidFill>
                  <a:schemeClr val="tx1"/>
                </a:solidFill>
                <a:latin typeface="+mn-lt"/>
                <a:ea typeface="+mn-ea"/>
                <a:cs typeface="+mn-cs"/>
              </a:rPr>
              <a:t> не должны задевать за гребенки. Концы рычагов зажимов должны без заеданий заходить на шины и отводить зажимы от ложечек. При выходе с шин зажимы должны под действием пружин четко возвращаться к ложечкам, не задевая за боковины. Ложечки не должны задевать за днище, фартук, боковины питающего ковша (</a:t>
            </a:r>
            <a:r>
              <a:rPr lang="ru-RU" sz="1200" b="0" kern="1200" dirty="0" smtClean="0">
                <a:solidFill>
                  <a:schemeClr val="tx1"/>
                </a:solidFill>
                <a:latin typeface="+mn-lt"/>
                <a:ea typeface="+mn-ea"/>
                <a:cs typeface="+mn-cs"/>
              </a:rPr>
              <a:t>рис.</a:t>
            </a:r>
            <a:r>
              <a:rPr lang="ru-RU" sz="1200" kern="1200" dirty="0" smtClean="0">
                <a:solidFill>
                  <a:schemeClr val="tx1"/>
                </a:solidFill>
                <a:latin typeface="+mn-lt"/>
                <a:ea typeface="+mn-ea"/>
                <a:cs typeface="+mn-cs"/>
              </a:rPr>
              <a:t>). Зазор, регулируемый растяжками между ложечками </a:t>
            </a:r>
            <a:r>
              <a:rPr lang="ru-RU" sz="1200" i="1" kern="1200" dirty="0" smtClean="0">
                <a:solidFill>
                  <a:schemeClr val="tx1"/>
                </a:solidFill>
                <a:latin typeface="+mn-lt"/>
                <a:ea typeface="+mn-ea"/>
                <a:cs typeface="+mn-cs"/>
              </a:rPr>
              <a:t>1</a:t>
            </a:r>
            <a:r>
              <a:rPr lang="ru-RU" sz="1200" kern="1200" dirty="0" smtClean="0">
                <a:solidFill>
                  <a:schemeClr val="tx1"/>
                </a:solidFill>
                <a:latin typeface="+mn-lt"/>
                <a:ea typeface="+mn-ea"/>
                <a:cs typeface="+mn-cs"/>
              </a:rPr>
              <a:t> и днищем, должен быть в пределах 2…7 мм. 3азор регулируют растяжками </a:t>
            </a:r>
            <a:r>
              <a:rPr lang="ru-RU" sz="1200" i="1" kern="12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изменяя положение боковины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болтами в продолговатых отверстиях при высеве клубней мелкой или крупной фракции.</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sz="1200" b="1" kern="1200" dirty="0" smtClean="0">
                <a:solidFill>
                  <a:schemeClr val="tx1"/>
                </a:solidFill>
                <a:latin typeface="+mn-lt"/>
                <a:ea typeface="+mn-ea"/>
                <a:cs typeface="+mn-cs"/>
              </a:rPr>
              <a:t>Полунавесная автоматизированная четырехрядная сажалка САЯ-4 (рис.2.7) </a:t>
            </a:r>
            <a:r>
              <a:rPr lang="ru-RU" sz="1200" kern="1200" dirty="0" smtClean="0">
                <a:solidFill>
                  <a:schemeClr val="tx1"/>
                </a:solidFill>
                <a:latin typeface="+mn-lt"/>
                <a:ea typeface="+mn-ea"/>
                <a:cs typeface="+mn-cs"/>
              </a:rPr>
              <a:t>служит для посадки яровизированных (пророщенных) и обычных клубней картофеля с междурядьями 70 см с внесением гранулированных удобрений.</a:t>
            </a:r>
          </a:p>
          <a:p>
            <a:r>
              <a:rPr lang="ru-RU" sz="1200" kern="1200" dirty="0" smtClean="0">
                <a:solidFill>
                  <a:schemeClr val="tx1"/>
                </a:solidFill>
                <a:latin typeface="+mn-lt"/>
                <a:ea typeface="+mn-ea"/>
                <a:cs typeface="+mn-cs"/>
              </a:rPr>
              <a:t>Сажалка состоит из бункера, питающего ковша </a:t>
            </a:r>
            <a:r>
              <a:rPr lang="ru-RU" sz="1200" i="1" kern="1200" dirty="0" smtClean="0">
                <a:solidFill>
                  <a:schemeClr val="tx1"/>
                </a:solidFill>
                <a:latin typeface="+mn-lt"/>
                <a:ea typeface="+mn-ea"/>
                <a:cs typeface="+mn-cs"/>
              </a:rPr>
              <a:t>5</a:t>
            </a:r>
            <a:r>
              <a:rPr lang="ru-RU" sz="1200" kern="1200" dirty="0" smtClean="0">
                <a:solidFill>
                  <a:schemeClr val="tx1"/>
                </a:solidFill>
                <a:latin typeface="+mn-lt"/>
                <a:ea typeface="+mn-ea"/>
                <a:cs typeface="+mn-cs"/>
              </a:rPr>
              <a:t>, четырех конвейерно-ложечных высаживающих аппаратов и сошниковых секций, туковысевающих аппаратов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стабилизатора </a:t>
            </a:r>
            <a:r>
              <a:rPr lang="ru-RU" sz="1200" i="1" kern="1200" dirty="0" smtClean="0">
                <a:solidFill>
                  <a:schemeClr val="tx1"/>
                </a:solidFill>
                <a:latin typeface="+mn-lt"/>
                <a:ea typeface="+mn-ea"/>
                <a:cs typeface="+mn-cs"/>
              </a:rPr>
              <a:t>17</a:t>
            </a:r>
            <a:r>
              <a:rPr lang="ru-RU" sz="1200" kern="1200" dirty="0" smtClean="0">
                <a:solidFill>
                  <a:schemeClr val="tx1"/>
                </a:solidFill>
                <a:latin typeface="+mn-lt"/>
                <a:ea typeface="+mn-ea"/>
                <a:cs typeface="+mn-cs"/>
              </a:rPr>
              <a:t>, рыхлителей </a:t>
            </a:r>
            <a:r>
              <a:rPr lang="ru-RU" sz="1200" i="1" kern="1200" dirty="0" smtClean="0">
                <a:solidFill>
                  <a:schemeClr val="tx1"/>
                </a:solidFill>
                <a:latin typeface="+mn-lt"/>
                <a:ea typeface="+mn-ea"/>
                <a:cs typeface="+mn-cs"/>
              </a:rPr>
              <a:t>10, </a:t>
            </a:r>
            <a:r>
              <a:rPr lang="ru-RU" sz="1200" kern="1200" dirty="0" smtClean="0">
                <a:solidFill>
                  <a:schemeClr val="tx1"/>
                </a:solidFill>
                <a:latin typeface="+mn-lt"/>
                <a:ea typeface="+mn-ea"/>
                <a:cs typeface="+mn-cs"/>
              </a:rPr>
              <a:t>механизма привода и автоматической системы контроля заполнения питающего ковша. Бункер снабжен ленточным транспортером </a:t>
            </a:r>
            <a:r>
              <a:rPr lang="ru-RU" sz="1200" i="1" kern="1200" dirty="0" smtClean="0">
                <a:solidFill>
                  <a:schemeClr val="tx1"/>
                </a:solidFill>
                <a:latin typeface="+mn-lt"/>
                <a:ea typeface="+mn-ea"/>
                <a:cs typeface="+mn-cs"/>
              </a:rPr>
              <a:t>8 </a:t>
            </a:r>
            <a:r>
              <a:rPr lang="ru-RU" sz="1200" kern="1200" dirty="0" smtClean="0">
                <a:solidFill>
                  <a:schemeClr val="tx1"/>
                </a:solidFill>
                <a:latin typeface="+mn-lt"/>
                <a:ea typeface="+mn-ea"/>
                <a:cs typeface="+mn-cs"/>
              </a:rPr>
              <a:t>и регулируемой заслонкой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В питающем ковше установлен подпружиненный клапан </a:t>
            </a:r>
            <a:r>
              <a:rPr lang="ru-RU" sz="1200" i="1" kern="1200" dirty="0" smtClean="0">
                <a:solidFill>
                  <a:schemeClr val="tx1"/>
                </a:solidFill>
                <a:latin typeface="+mn-lt"/>
                <a:ea typeface="+mn-ea"/>
                <a:cs typeface="+mn-cs"/>
              </a:rPr>
              <a:t>6,</a:t>
            </a:r>
            <a:r>
              <a:rPr lang="ru-RU" sz="1200" kern="1200" dirty="0" smtClean="0">
                <a:solidFill>
                  <a:schemeClr val="tx1"/>
                </a:solidFill>
                <a:latin typeface="+mn-lt"/>
                <a:ea typeface="+mn-ea"/>
                <a:cs typeface="+mn-cs"/>
              </a:rPr>
              <a:t> взаимодействующий с контактом </a:t>
            </a:r>
            <a:r>
              <a:rPr lang="ru-RU" sz="1200" i="1" kern="1200" dirty="0" smtClean="0">
                <a:solidFill>
                  <a:schemeClr val="tx1"/>
                </a:solidFill>
                <a:latin typeface="+mn-lt"/>
                <a:ea typeface="+mn-ea"/>
                <a:cs typeface="+mn-cs"/>
              </a:rPr>
              <a:t>12 </a:t>
            </a:r>
            <a:r>
              <a:rPr lang="ru-RU" sz="1200" kern="1200" dirty="0" smtClean="0">
                <a:solidFill>
                  <a:schemeClr val="tx1"/>
                </a:solidFill>
                <a:latin typeface="+mn-lt"/>
                <a:ea typeface="+mn-ea"/>
                <a:cs typeface="+mn-cs"/>
              </a:rPr>
              <a:t>включения привода транспортера </a:t>
            </a:r>
            <a:r>
              <a:rPr lang="ru-RU" sz="1200" i="1" kern="1200" dirty="0" smtClean="0">
                <a:solidFill>
                  <a:schemeClr val="tx1"/>
                </a:solidFill>
                <a:latin typeface="+mn-lt"/>
                <a:ea typeface="+mn-ea"/>
                <a:cs typeface="+mn-cs"/>
              </a:rPr>
              <a:t>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Высаживающий аппарат состоит из замкнутой цепи с закрепленными на ее звеньях ложечками </a:t>
            </a:r>
            <a:r>
              <a:rPr lang="ru-RU" sz="1200" i="1" kern="1200" dirty="0" smtClean="0">
                <a:solidFill>
                  <a:schemeClr val="tx1"/>
                </a:solidFill>
                <a:latin typeface="+mn-lt"/>
                <a:ea typeface="+mn-ea"/>
                <a:cs typeface="+mn-cs"/>
              </a:rPr>
              <a:t>17</a:t>
            </a:r>
            <a:r>
              <a:rPr lang="ru-RU" sz="1200" kern="1200" dirty="0" smtClean="0">
                <a:solidFill>
                  <a:schemeClr val="tx1"/>
                </a:solidFill>
                <a:latin typeface="+mn-lt"/>
                <a:ea typeface="+mn-ea"/>
                <a:cs typeface="+mn-cs"/>
              </a:rPr>
              <a:t>, ведущей </a:t>
            </a:r>
            <a:r>
              <a:rPr lang="ru-RU" sz="1200" i="1" kern="1200" dirty="0" smtClean="0">
                <a:solidFill>
                  <a:schemeClr val="tx1"/>
                </a:solidFill>
                <a:latin typeface="+mn-lt"/>
                <a:ea typeface="+mn-ea"/>
                <a:cs typeface="+mn-cs"/>
              </a:rPr>
              <a:t>15</a:t>
            </a:r>
            <a:r>
              <a:rPr lang="ru-RU" sz="1200" kern="1200" dirty="0" smtClean="0">
                <a:solidFill>
                  <a:schemeClr val="tx1"/>
                </a:solidFill>
                <a:latin typeface="+mn-lt"/>
                <a:ea typeface="+mn-ea"/>
                <a:cs typeface="+mn-cs"/>
              </a:rPr>
              <a:t>, натяжной </a:t>
            </a:r>
            <a:r>
              <a:rPr lang="ru-RU" sz="1200" i="1" kern="1200" dirty="0" smtClean="0">
                <a:solidFill>
                  <a:schemeClr val="tx1"/>
                </a:solidFill>
                <a:latin typeface="+mn-lt"/>
                <a:ea typeface="+mn-ea"/>
                <a:cs typeface="+mn-cs"/>
              </a:rPr>
              <a:t>2 </a:t>
            </a:r>
            <a:r>
              <a:rPr lang="ru-RU" sz="1200" kern="1200" dirty="0" smtClean="0">
                <a:solidFill>
                  <a:schemeClr val="tx1"/>
                </a:solidFill>
                <a:latin typeface="+mn-lt"/>
                <a:ea typeface="+mn-ea"/>
                <a:cs typeface="+mn-cs"/>
              </a:rPr>
              <a:t>и обводных звездочек, пружинных сбрасывателей </a:t>
            </a:r>
            <a:r>
              <a:rPr lang="ru-RU" sz="1200" i="1" kern="12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лотка </a:t>
            </a:r>
            <a:r>
              <a:rPr lang="ru-RU" sz="1200" i="1" kern="1200" dirty="0" smtClean="0">
                <a:solidFill>
                  <a:schemeClr val="tx1"/>
                </a:solidFill>
                <a:latin typeface="+mn-lt"/>
                <a:ea typeface="+mn-ea"/>
                <a:cs typeface="+mn-cs"/>
              </a:rPr>
              <a:t>4 </a:t>
            </a:r>
            <a:r>
              <a:rPr lang="ru-RU" sz="1200" kern="1200" dirty="0" smtClean="0">
                <a:solidFill>
                  <a:schemeClr val="tx1"/>
                </a:solidFill>
                <a:latin typeface="+mn-lt"/>
                <a:ea typeface="+mn-ea"/>
                <a:cs typeface="+mn-cs"/>
              </a:rPr>
              <a:t>для возврата лишних клубней в ковш, направляющих и кожуха.</a:t>
            </a:r>
          </a:p>
          <a:p>
            <a:r>
              <a:rPr lang="ru-RU" sz="1200" kern="1200" dirty="0" smtClean="0">
                <a:solidFill>
                  <a:schemeClr val="tx1"/>
                </a:solidFill>
                <a:latin typeface="+mn-lt"/>
                <a:ea typeface="+mn-ea"/>
                <a:cs typeface="+mn-cs"/>
              </a:rPr>
              <a:t>Сошниковые секции и механизм привода устроены аналогично секциям сажалки СН-4Б. Машину комплектуют </a:t>
            </a:r>
            <a:r>
              <a:rPr lang="ru-RU" sz="1200" kern="1200" dirty="0" err="1" smtClean="0">
                <a:solidFill>
                  <a:schemeClr val="tx1"/>
                </a:solidFill>
                <a:latin typeface="+mn-lt"/>
                <a:ea typeface="+mn-ea"/>
                <a:cs typeface="+mn-cs"/>
              </a:rPr>
              <a:t>гидромаркерами</a:t>
            </a:r>
            <a:r>
              <a:rPr lang="ru-RU" sz="1200" kern="1200" dirty="0" smtClean="0">
                <a:solidFill>
                  <a:schemeClr val="tx1"/>
                </a:solidFill>
                <a:latin typeface="+mn-lt"/>
                <a:ea typeface="+mn-ea"/>
                <a:cs typeface="+mn-cs"/>
              </a:rPr>
              <a:t>, которые монтируют на продольных балках рамы трактора.</a:t>
            </a:r>
          </a:p>
          <a:p>
            <a:r>
              <a:rPr lang="ru-RU" sz="1200" i="1" kern="1200" dirty="0" smtClean="0">
                <a:solidFill>
                  <a:schemeClr val="tx1"/>
                </a:solidFill>
                <a:latin typeface="+mn-lt"/>
                <a:ea typeface="+mn-ea"/>
                <a:cs typeface="+mn-cs"/>
              </a:rPr>
              <a:t>Рабочий процесс.</a:t>
            </a:r>
            <a:r>
              <a:rPr lang="ru-RU" sz="1200" kern="1200" dirty="0" smtClean="0">
                <a:solidFill>
                  <a:schemeClr val="tx1"/>
                </a:solidFill>
                <a:latin typeface="+mn-lt"/>
                <a:ea typeface="+mn-ea"/>
                <a:cs typeface="+mn-cs"/>
              </a:rPr>
              <a:t> При движении сажалки транспортер </a:t>
            </a:r>
            <a:r>
              <a:rPr lang="ru-RU" sz="1200" i="1" kern="1200" dirty="0" smtClean="0">
                <a:solidFill>
                  <a:schemeClr val="tx1"/>
                </a:solidFill>
                <a:latin typeface="+mn-lt"/>
                <a:ea typeface="+mn-ea"/>
                <a:cs typeface="+mn-cs"/>
              </a:rPr>
              <a:t>8</a:t>
            </a:r>
            <a:r>
              <a:rPr lang="ru-RU" sz="1200" kern="1200" dirty="0" smtClean="0">
                <a:solidFill>
                  <a:schemeClr val="tx1"/>
                </a:solidFill>
                <a:latin typeface="+mn-lt"/>
                <a:ea typeface="+mn-ea"/>
                <a:cs typeface="+mn-cs"/>
              </a:rPr>
              <a:t> бункера подает клубни непрерывным потоком к выгрузному окну. Далее клубни падают на клапан </a:t>
            </a:r>
            <a:r>
              <a:rPr lang="ru-RU" sz="1200" i="1" kern="1200" dirty="0" smtClean="0">
                <a:solidFill>
                  <a:schemeClr val="tx1"/>
                </a:solidFill>
                <a:latin typeface="+mn-lt"/>
                <a:ea typeface="+mn-ea"/>
                <a:cs typeface="+mn-cs"/>
              </a:rPr>
              <a:t>6 </a:t>
            </a:r>
            <a:r>
              <a:rPr lang="ru-RU" sz="1200" kern="1200" dirty="0" smtClean="0">
                <a:solidFill>
                  <a:schemeClr val="tx1"/>
                </a:solidFill>
                <a:latin typeface="+mn-lt"/>
                <a:ea typeface="+mn-ea"/>
                <a:cs typeface="+mn-cs"/>
              </a:rPr>
              <a:t>и заполняют питающий ковш </a:t>
            </a:r>
            <a:r>
              <a:rPr lang="ru-RU" sz="1200" i="1" kern="1200" dirty="0" smtClean="0">
                <a:solidFill>
                  <a:schemeClr val="tx1"/>
                </a:solidFill>
                <a:latin typeface="+mn-lt"/>
                <a:ea typeface="+mn-ea"/>
                <a:cs typeface="+mn-cs"/>
              </a:rPr>
              <a:t>5</a:t>
            </a:r>
            <a:r>
              <a:rPr lang="ru-RU" sz="1200" kern="1200" dirty="0" smtClean="0">
                <a:solidFill>
                  <a:schemeClr val="tx1"/>
                </a:solidFill>
                <a:latin typeface="+mn-lt"/>
                <a:ea typeface="+mn-ea"/>
                <a:cs typeface="+mn-cs"/>
              </a:rPr>
              <a:t>. В случае переполнения емкости ковша клапан </a:t>
            </a:r>
            <a:r>
              <a:rPr lang="ru-RU" sz="1200" i="1" kern="1200" dirty="0" smtClean="0">
                <a:solidFill>
                  <a:schemeClr val="tx1"/>
                </a:solidFill>
                <a:latin typeface="+mn-lt"/>
                <a:ea typeface="+mn-ea"/>
                <a:cs typeface="+mn-cs"/>
              </a:rPr>
              <a:t>6,</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взаимодействуя с контактом </a:t>
            </a:r>
            <a:r>
              <a:rPr lang="ru-RU" sz="1200" i="1" kern="1200" dirty="0" smtClean="0">
                <a:solidFill>
                  <a:schemeClr val="tx1"/>
                </a:solidFill>
                <a:latin typeface="+mn-lt"/>
                <a:ea typeface="+mn-ea"/>
                <a:cs typeface="+mn-cs"/>
              </a:rPr>
              <a:t>12</a:t>
            </a:r>
            <a:r>
              <a:rPr lang="ru-RU" sz="1200" kern="1200" dirty="0" smtClean="0">
                <a:solidFill>
                  <a:schemeClr val="tx1"/>
                </a:solidFill>
                <a:latin typeface="+mn-lt"/>
                <a:ea typeface="+mn-ea"/>
                <a:cs typeface="+mn-cs"/>
              </a:rPr>
              <a:t> датчика, выключает привод транспортера и поступление клубней в ковш прекращается. После опорожнения ковша клапан нажимает на датчик и включает привод транспортера. Клубни снова заполняют емкость ковша.</a:t>
            </a:r>
          </a:p>
          <a:p>
            <a:r>
              <a:rPr lang="ru-RU" sz="1200" kern="1200" dirty="0" smtClean="0">
                <a:solidFill>
                  <a:schemeClr val="tx1"/>
                </a:solidFill>
                <a:latin typeface="+mn-lt"/>
                <a:ea typeface="+mn-ea"/>
                <a:cs typeface="+mn-cs"/>
              </a:rPr>
              <a:t>Ложечки высаживающего аппарата захватывают клубни, скопившиеся в ковше, и транспортируют их к сошнику </a:t>
            </a:r>
            <a:r>
              <a:rPr lang="ru-RU" sz="1200" i="1" kern="1200" dirty="0" smtClean="0">
                <a:solidFill>
                  <a:schemeClr val="tx1"/>
                </a:solidFill>
                <a:latin typeface="+mn-lt"/>
                <a:ea typeface="+mn-ea"/>
                <a:cs typeface="+mn-cs"/>
              </a:rPr>
              <a:t>16</a:t>
            </a:r>
            <a:r>
              <a:rPr lang="ru-RU" sz="1200" kern="1200" dirty="0" smtClean="0">
                <a:solidFill>
                  <a:schemeClr val="tx1"/>
                </a:solidFill>
                <a:latin typeface="+mn-lt"/>
                <a:ea typeface="+mn-ea"/>
                <a:cs typeface="+mn-cs"/>
              </a:rPr>
              <a:t>. Пружинные сбрасыватели </a:t>
            </a:r>
            <a:r>
              <a:rPr lang="ru-RU" sz="1200" i="1" kern="1200" dirty="0" smtClean="0">
                <a:solidFill>
                  <a:schemeClr val="tx1"/>
                </a:solidFill>
                <a:latin typeface="+mn-lt"/>
                <a:ea typeface="+mn-ea"/>
                <a:cs typeface="+mn-cs"/>
              </a:rPr>
              <a:t>3 </a:t>
            </a:r>
            <a:r>
              <a:rPr lang="ru-RU" sz="1200" kern="1200" dirty="0" smtClean="0">
                <a:solidFill>
                  <a:schemeClr val="tx1"/>
                </a:solidFill>
                <a:latin typeface="+mn-lt"/>
                <a:ea typeface="+mn-ea"/>
                <a:cs typeface="+mn-cs"/>
              </a:rPr>
              <a:t>удаляют лишние клубни, и они по лотку </a:t>
            </a:r>
            <a:r>
              <a:rPr lang="ru-RU" sz="1200" i="1" kern="1200" dirty="0" smtClean="0">
                <a:solidFill>
                  <a:schemeClr val="tx1"/>
                </a:solidFill>
                <a:latin typeface="+mn-lt"/>
                <a:ea typeface="+mn-ea"/>
                <a:cs typeface="+mn-cs"/>
              </a:rPr>
              <a:t>4 </a:t>
            </a:r>
            <a:r>
              <a:rPr lang="ru-RU" sz="1200" kern="1200" dirty="0" smtClean="0">
                <a:solidFill>
                  <a:schemeClr val="tx1"/>
                </a:solidFill>
                <a:latin typeface="+mn-lt"/>
                <a:ea typeface="+mn-ea"/>
                <a:cs typeface="+mn-cs"/>
              </a:rPr>
              <a:t>скатываются в питающий ковш. В момент, когда цепь огибает звездочку 15, клубни падают в раструб </a:t>
            </a:r>
            <a:r>
              <a:rPr lang="ru-RU" sz="1200" kern="1200" dirty="0" err="1" smtClean="0">
                <a:solidFill>
                  <a:schemeClr val="tx1"/>
                </a:solidFill>
                <a:latin typeface="+mn-lt"/>
                <a:ea typeface="+mn-ea"/>
                <a:cs typeface="+mn-cs"/>
              </a:rPr>
              <a:t>клубнепровода</a:t>
            </a:r>
            <a:r>
              <a:rPr lang="ru-RU" sz="1200" kern="1200" dirty="0" smtClean="0">
                <a:solidFill>
                  <a:schemeClr val="tx1"/>
                </a:solidFill>
                <a:latin typeface="+mn-lt"/>
                <a:ea typeface="+mn-ea"/>
                <a:cs typeface="+mn-cs"/>
              </a:rPr>
              <a:t>, а из него в борозду, открытую сошником </a:t>
            </a:r>
            <a:r>
              <a:rPr lang="ru-RU" sz="1200" i="1" kern="1200" dirty="0" smtClean="0">
                <a:solidFill>
                  <a:schemeClr val="tx1"/>
                </a:solidFill>
                <a:latin typeface="+mn-lt"/>
                <a:ea typeface="+mn-ea"/>
                <a:cs typeface="+mn-cs"/>
              </a:rPr>
              <a:t>16</a:t>
            </a:r>
            <a:r>
              <a:rPr lang="ru-RU" sz="1200" kern="1200" dirty="0" smtClean="0">
                <a:solidFill>
                  <a:schemeClr val="tx1"/>
                </a:solidFill>
                <a:latin typeface="+mn-lt"/>
                <a:ea typeface="+mn-ea"/>
                <a:cs typeface="+mn-cs"/>
              </a:rPr>
              <a:t>. Одновременно в сошник от туковысевающего аппарата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поступают удобрения. Движущиеся следом за сошником диски </a:t>
            </a:r>
            <a:r>
              <a:rPr lang="ru-RU" sz="1200" i="1" kern="1200" dirty="0" smtClean="0">
                <a:solidFill>
                  <a:schemeClr val="tx1"/>
                </a:solidFill>
                <a:latin typeface="+mn-lt"/>
                <a:ea typeface="+mn-ea"/>
                <a:cs typeface="+mn-cs"/>
              </a:rPr>
              <a:t>14 </a:t>
            </a:r>
            <a:r>
              <a:rPr lang="ru-RU" sz="1200" kern="1200" dirty="0" smtClean="0">
                <a:solidFill>
                  <a:schemeClr val="tx1"/>
                </a:solidFill>
                <a:latin typeface="+mn-lt"/>
                <a:ea typeface="+mn-ea"/>
                <a:cs typeface="+mn-cs"/>
              </a:rPr>
              <a:t>и </a:t>
            </a:r>
            <a:r>
              <a:rPr lang="ru-RU" sz="1200" kern="1200" dirty="0" err="1" smtClean="0">
                <a:solidFill>
                  <a:schemeClr val="tx1"/>
                </a:solidFill>
                <a:latin typeface="+mn-lt"/>
                <a:ea typeface="+mn-ea"/>
                <a:cs typeface="+mn-cs"/>
              </a:rPr>
              <a:t>боронки</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13 </a:t>
            </a:r>
            <a:r>
              <a:rPr lang="ru-RU" sz="1200" kern="1200" dirty="0" smtClean="0">
                <a:solidFill>
                  <a:schemeClr val="tx1"/>
                </a:solidFill>
                <a:latin typeface="+mn-lt"/>
                <a:ea typeface="+mn-ea"/>
                <a:cs typeface="+mn-cs"/>
              </a:rPr>
              <a:t>засыпают борозду рыхлой почвой.</a:t>
            </a:r>
          </a:p>
          <a:p>
            <a:r>
              <a:rPr lang="ru-RU" sz="1200" kern="1200" dirty="0" smtClean="0">
                <a:solidFill>
                  <a:schemeClr val="tx1"/>
                </a:solidFill>
                <a:latin typeface="+mn-lt"/>
                <a:ea typeface="+mn-ea"/>
                <a:cs typeface="+mn-cs"/>
              </a:rPr>
              <a:t>Рыхлитель </a:t>
            </a:r>
            <a:r>
              <a:rPr lang="ru-RU" sz="1200" i="1" kern="1200" dirty="0" smtClean="0">
                <a:solidFill>
                  <a:schemeClr val="tx1"/>
                </a:solidFill>
                <a:latin typeface="+mn-lt"/>
                <a:ea typeface="+mn-ea"/>
                <a:cs typeface="+mn-cs"/>
              </a:rPr>
              <a:t>10</a:t>
            </a:r>
            <a:r>
              <a:rPr lang="ru-RU" sz="1200" kern="1200" dirty="0" smtClean="0">
                <a:solidFill>
                  <a:schemeClr val="tx1"/>
                </a:solidFill>
                <a:latin typeface="+mn-lt"/>
                <a:ea typeface="+mn-ea"/>
                <a:cs typeface="+mn-cs"/>
              </a:rPr>
              <a:t>, движущийся по следу колес, рыхлит уплотненную почву. При работе на склоне до 5° стабилизатор </a:t>
            </a:r>
            <a:r>
              <a:rPr lang="ru-RU" sz="1200" i="1" kern="1200" dirty="0" smtClean="0">
                <a:solidFill>
                  <a:schemeClr val="tx1"/>
                </a:solidFill>
                <a:latin typeface="+mn-lt"/>
                <a:ea typeface="+mn-ea"/>
                <a:cs typeface="+mn-cs"/>
              </a:rPr>
              <a:t>17</a:t>
            </a:r>
            <a:r>
              <a:rPr lang="ru-RU" sz="1200" kern="1200" dirty="0" smtClean="0">
                <a:solidFill>
                  <a:schemeClr val="tx1"/>
                </a:solidFill>
                <a:latin typeface="+mn-lt"/>
                <a:ea typeface="+mn-ea"/>
                <a:cs typeface="+mn-cs"/>
              </a:rPr>
              <a:t> удерживает машину от сползания. Норму посадки клубней и глубину их заделки в почву регулируют так же, как у сажалки СН-4Б.</a:t>
            </a:r>
          </a:p>
          <a:p>
            <a:r>
              <a:rPr lang="ru-RU" sz="1200" kern="1200" dirty="0" smtClean="0">
                <a:solidFill>
                  <a:schemeClr val="tx1"/>
                </a:solidFill>
                <a:latin typeface="+mn-lt"/>
                <a:ea typeface="+mn-ea"/>
                <a:cs typeface="+mn-cs"/>
              </a:rPr>
              <a:t>Ширина захвата сажалки 2,8 м, рабочая скорость 4,8...7,3 км/ч, норма посадки 40...65 тыс. шт./га, глубина посадки до 21 см.</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Навесная двухрядная картофелесажалка</a:t>
            </a:r>
            <a:r>
              <a:rPr lang="ru-RU" sz="1200" b="1"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Л-207</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(рис.2.8) </a:t>
            </a:r>
            <a:r>
              <a:rPr lang="ru-RU" sz="1200" kern="1200" dirty="0" smtClean="0">
                <a:solidFill>
                  <a:schemeClr val="tx1"/>
                </a:solidFill>
                <a:latin typeface="+mn-lt"/>
                <a:ea typeface="+mn-ea"/>
                <a:cs typeface="+mn-cs"/>
              </a:rPr>
              <a:t>предназначена для посадки </a:t>
            </a:r>
            <a:r>
              <a:rPr lang="ru-RU" sz="1200" kern="1200" dirty="0" err="1" smtClean="0">
                <a:solidFill>
                  <a:schemeClr val="tx1"/>
                </a:solidFill>
                <a:latin typeface="+mn-lt"/>
                <a:ea typeface="+mn-ea"/>
                <a:cs typeface="+mn-cs"/>
              </a:rPr>
              <a:t>непророщенных</a:t>
            </a:r>
            <a:r>
              <a:rPr lang="ru-RU" sz="1200" kern="1200" dirty="0" smtClean="0">
                <a:solidFill>
                  <a:schemeClr val="tx1"/>
                </a:solidFill>
                <a:latin typeface="+mn-lt"/>
                <a:ea typeface="+mn-ea"/>
                <a:cs typeface="+mn-cs"/>
              </a:rPr>
              <a:t> клубней картофеля на хорошо обработанных почвах. Сажалка состоит из бункера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двух конвейерно-ложечных высаживающих аппаратов </a:t>
            </a:r>
            <a:r>
              <a:rPr lang="ru-RU" sz="1200" i="1" kern="12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двух сошников </a:t>
            </a:r>
            <a:r>
              <a:rPr lang="ru-RU" sz="1200" i="1" kern="1200" dirty="0" smtClean="0">
                <a:solidFill>
                  <a:schemeClr val="tx1"/>
                </a:solidFill>
                <a:latin typeface="+mn-lt"/>
                <a:ea typeface="+mn-ea"/>
                <a:cs typeface="+mn-cs"/>
              </a:rPr>
              <a:t>8</a:t>
            </a:r>
            <a:r>
              <a:rPr lang="ru-RU" sz="1200" kern="1200" dirty="0" smtClean="0">
                <a:solidFill>
                  <a:schemeClr val="tx1"/>
                </a:solidFill>
                <a:latin typeface="+mn-lt"/>
                <a:ea typeface="+mn-ea"/>
                <a:cs typeface="+mn-cs"/>
              </a:rPr>
              <a:t>, заделывающих дисков </a:t>
            </a:r>
            <a:r>
              <a:rPr lang="ru-RU" sz="1200" i="1" kern="1200" dirty="0" smtClean="0">
                <a:solidFill>
                  <a:schemeClr val="tx1"/>
                </a:solidFill>
                <a:latin typeface="+mn-lt"/>
                <a:ea typeface="+mn-ea"/>
                <a:cs typeface="+mn-cs"/>
              </a:rPr>
              <a:t>9,</a:t>
            </a:r>
            <a:r>
              <a:rPr lang="ru-RU" sz="1200" kern="1200" dirty="0" smtClean="0">
                <a:solidFill>
                  <a:schemeClr val="tx1"/>
                </a:solidFill>
                <a:latin typeface="+mn-lt"/>
                <a:ea typeface="+mn-ea"/>
                <a:cs typeface="+mn-cs"/>
              </a:rPr>
              <a:t> механизма привода </a:t>
            </a:r>
            <a:r>
              <a:rPr lang="ru-RU" sz="1200" i="1" kern="1200" dirty="0" smtClean="0">
                <a:solidFill>
                  <a:schemeClr val="tx1"/>
                </a:solidFill>
                <a:latin typeface="+mn-lt"/>
                <a:ea typeface="+mn-ea"/>
                <a:cs typeface="+mn-cs"/>
              </a:rPr>
              <a:t>10</a:t>
            </a:r>
            <a:r>
              <a:rPr lang="ru-RU" sz="1200" kern="1200" dirty="0" smtClean="0">
                <a:solidFill>
                  <a:schemeClr val="tx1"/>
                </a:solidFill>
                <a:latin typeface="+mn-lt"/>
                <a:ea typeface="+mn-ea"/>
                <a:cs typeface="+mn-cs"/>
              </a:rPr>
              <a:t> и навески. Бункер снабжен заслонкой </a:t>
            </a:r>
            <a:r>
              <a:rPr lang="ru-RU" sz="1200" i="1" kern="1200" dirty="0" smtClean="0">
                <a:solidFill>
                  <a:schemeClr val="tx1"/>
                </a:solidFill>
                <a:latin typeface="+mn-lt"/>
                <a:ea typeface="+mn-ea"/>
                <a:cs typeface="+mn-cs"/>
              </a:rPr>
              <a:t>2 </a:t>
            </a:r>
            <a:r>
              <a:rPr lang="ru-RU" sz="1200" kern="1200" dirty="0" smtClean="0">
                <a:solidFill>
                  <a:schemeClr val="tx1"/>
                </a:solidFill>
                <a:latin typeface="+mn-lt"/>
                <a:ea typeface="+mn-ea"/>
                <a:cs typeface="+mn-cs"/>
              </a:rPr>
              <a:t>для регулирования толщины слоя клубней, поступающих в питающий ковш.</a:t>
            </a:r>
          </a:p>
          <a:p>
            <a:r>
              <a:rPr lang="ru-RU" sz="1200" kern="1200" dirty="0" smtClean="0">
                <a:solidFill>
                  <a:schemeClr val="tx1"/>
                </a:solidFill>
                <a:latin typeface="+mn-lt"/>
                <a:ea typeface="+mn-ea"/>
                <a:cs typeface="+mn-cs"/>
              </a:rPr>
              <a:t>Конвейерно-ложечный высаживающий аппарат составлен из бесконечной втулочно-роликовой цепи и закрепленных на ней в шахматном порядке ложечек </a:t>
            </a:r>
            <a:r>
              <a:rPr lang="ru-RU" sz="1200" i="1" kern="1200" dirty="0" smtClean="0">
                <a:solidFill>
                  <a:schemeClr val="tx1"/>
                </a:solidFill>
                <a:latin typeface="+mn-lt"/>
                <a:ea typeface="+mn-ea"/>
                <a:cs typeface="+mn-cs"/>
              </a:rPr>
              <a:t>4.</a:t>
            </a:r>
            <a:r>
              <a:rPr lang="ru-RU" sz="1200" kern="1200" dirty="0" smtClean="0">
                <a:solidFill>
                  <a:schemeClr val="tx1"/>
                </a:solidFill>
                <a:latin typeface="+mn-lt"/>
                <a:ea typeface="+mn-ea"/>
                <a:cs typeface="+mn-cs"/>
              </a:rPr>
              <a:t> Восходящая ветвь конвейера снабжена активным </a:t>
            </a:r>
            <a:r>
              <a:rPr lang="ru-RU" sz="1200" kern="1200" dirty="0" err="1" smtClean="0">
                <a:solidFill>
                  <a:schemeClr val="tx1"/>
                </a:solidFill>
                <a:latin typeface="+mn-lt"/>
                <a:ea typeface="+mn-ea"/>
                <a:cs typeface="+mn-cs"/>
              </a:rPr>
              <a:t>встряхивателем</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5. </a:t>
            </a:r>
            <a:r>
              <a:rPr lang="ru-RU" sz="1200" kern="1200" dirty="0" err="1" smtClean="0">
                <a:solidFill>
                  <a:schemeClr val="tx1"/>
                </a:solidFill>
                <a:latin typeface="+mn-lt"/>
                <a:ea typeface="+mn-ea"/>
                <a:cs typeface="+mn-cs"/>
              </a:rPr>
              <a:t>Встряхиватель</a:t>
            </a:r>
            <a:r>
              <a:rPr lang="ru-RU" sz="1200" kern="1200" dirty="0" smtClean="0">
                <a:solidFill>
                  <a:schemeClr val="tx1"/>
                </a:solidFill>
                <a:latin typeface="+mn-lt"/>
                <a:ea typeface="+mn-ea"/>
                <a:cs typeface="+mn-cs"/>
              </a:rPr>
              <a:t> воздействует головкой болта на ролики звеньев цепи, заставляя ее колебаться вместе с опорной пластиной. Нисходящая ветвь конвейера движется в наклонном канале </a:t>
            </a:r>
            <a:r>
              <a:rPr lang="ru-RU" sz="1200" i="1" kern="1200" dirty="0" smtClean="0">
                <a:solidFill>
                  <a:schemeClr val="tx1"/>
                </a:solidFill>
                <a:latin typeface="+mn-lt"/>
                <a:ea typeface="+mn-ea"/>
                <a:cs typeface="+mn-cs"/>
              </a:rPr>
              <a:t>6</a:t>
            </a:r>
            <a:r>
              <a:rPr lang="ru-RU" sz="1200"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предотвращает преждевременное выпадение клубней из ложечек.</a:t>
            </a:r>
          </a:p>
          <a:p>
            <a:r>
              <a:rPr lang="ru-RU" sz="1200" kern="1200" dirty="0" smtClean="0">
                <a:solidFill>
                  <a:schemeClr val="tx1"/>
                </a:solidFill>
                <a:latin typeface="+mn-lt"/>
                <a:ea typeface="+mn-ea"/>
                <a:cs typeface="+mn-cs"/>
              </a:rPr>
              <a:t>Высаживающий аппарат приводится в движение от опорных колес посредством цепной передачи </a:t>
            </a:r>
            <a:r>
              <a:rPr lang="ru-RU" sz="1200" i="1" kern="1200" dirty="0" smtClean="0">
                <a:solidFill>
                  <a:schemeClr val="tx1"/>
                </a:solidFill>
                <a:latin typeface="+mn-lt"/>
                <a:ea typeface="+mn-ea"/>
                <a:cs typeface="+mn-cs"/>
              </a:rPr>
              <a:t>10, </a:t>
            </a:r>
            <a:r>
              <a:rPr lang="ru-RU" sz="1200" kern="1200" dirty="0" smtClean="0">
                <a:solidFill>
                  <a:schemeClr val="tx1"/>
                </a:solidFill>
                <a:latin typeface="+mn-lt"/>
                <a:ea typeface="+mn-ea"/>
                <a:cs typeface="+mn-cs"/>
              </a:rPr>
              <a:t>снабженной сменными звездочками.</a:t>
            </a:r>
          </a:p>
          <a:p>
            <a:r>
              <a:rPr lang="ru-RU" sz="1200" i="1" kern="1200" dirty="0" smtClean="0">
                <a:solidFill>
                  <a:schemeClr val="tx1"/>
                </a:solidFill>
                <a:latin typeface="+mn-lt"/>
                <a:ea typeface="+mn-ea"/>
                <a:cs typeface="+mn-cs"/>
              </a:rPr>
              <a:t>Рабочий процесс</a:t>
            </a:r>
            <a:r>
              <a:rPr lang="ru-RU" sz="1200" kern="1200" dirty="0" smtClean="0">
                <a:solidFill>
                  <a:schemeClr val="tx1"/>
                </a:solidFill>
                <a:latin typeface="+mn-lt"/>
                <a:ea typeface="+mn-ea"/>
                <a:cs typeface="+mn-cs"/>
              </a:rPr>
              <a:t>. При движении сажалки клубни из бункера через открытое окно поступают в питающий ковш. Ложечки, перемещаясь через слой клубней, захватывают их и транспортируют вверх. В зоне действия </a:t>
            </a:r>
            <a:r>
              <a:rPr lang="ru-RU" sz="1200" kern="1200" dirty="0" err="1" smtClean="0">
                <a:solidFill>
                  <a:schemeClr val="tx1"/>
                </a:solidFill>
                <a:latin typeface="+mn-lt"/>
                <a:ea typeface="+mn-ea"/>
                <a:cs typeface="+mn-cs"/>
              </a:rPr>
              <a:t>встряхивателя</a:t>
            </a:r>
            <a:r>
              <a:rPr lang="ru-RU" sz="1200" kern="1200" dirty="0" smtClean="0">
                <a:solidFill>
                  <a:schemeClr val="tx1"/>
                </a:solidFill>
                <a:latin typeface="+mn-lt"/>
                <a:ea typeface="+mn-ea"/>
                <a:cs typeface="+mn-cs"/>
              </a:rPr>
              <a:t> колебательные движения цепи конвейера сбрасывают лишние клубни, в ложечках остается по одному клубню. В момент </a:t>
            </a:r>
            <a:r>
              <a:rPr lang="ru-RU" sz="1200" kern="1200" dirty="0" err="1" smtClean="0">
                <a:solidFill>
                  <a:schemeClr val="tx1"/>
                </a:solidFill>
                <a:latin typeface="+mn-lt"/>
                <a:ea typeface="+mn-ea"/>
                <a:cs typeface="+mn-cs"/>
              </a:rPr>
              <a:t>огибания</a:t>
            </a:r>
            <a:r>
              <a:rPr lang="ru-RU" sz="1200" kern="1200" dirty="0" smtClean="0">
                <a:solidFill>
                  <a:schemeClr val="tx1"/>
                </a:solidFill>
                <a:latin typeface="+mn-lt"/>
                <a:ea typeface="+mn-ea"/>
                <a:cs typeface="+mn-cs"/>
              </a:rPr>
              <a:t> цепью нижней ведущей звездочки клубни отделяются от ложечек и падают в борозду, открытую сошником </a:t>
            </a:r>
            <a:r>
              <a:rPr lang="ru-RU" sz="1200" i="1" kern="1200" dirty="0" smtClean="0">
                <a:solidFill>
                  <a:schemeClr val="tx1"/>
                </a:solidFill>
                <a:latin typeface="+mn-lt"/>
                <a:ea typeface="+mn-ea"/>
                <a:cs typeface="+mn-cs"/>
              </a:rPr>
              <a:t>8. </a:t>
            </a:r>
            <a:r>
              <a:rPr lang="ru-RU" sz="1200" kern="1200" dirty="0" smtClean="0">
                <a:solidFill>
                  <a:schemeClr val="tx1"/>
                </a:solidFill>
                <a:latin typeface="+mn-lt"/>
                <a:ea typeface="+mn-ea"/>
                <a:cs typeface="+mn-cs"/>
              </a:rPr>
              <a:t>Идущий следом диск </a:t>
            </a:r>
            <a:r>
              <a:rPr lang="ru-RU" sz="1200" i="1" kern="1200" dirty="0" smtClean="0">
                <a:solidFill>
                  <a:schemeClr val="tx1"/>
                </a:solidFill>
                <a:latin typeface="+mn-lt"/>
                <a:ea typeface="+mn-ea"/>
                <a:cs typeface="+mn-cs"/>
              </a:rPr>
              <a:t>9 </a:t>
            </a:r>
            <a:r>
              <a:rPr lang="ru-RU" sz="1200" kern="1200" dirty="0" smtClean="0">
                <a:solidFill>
                  <a:schemeClr val="tx1"/>
                </a:solidFill>
                <a:latin typeface="+mn-lt"/>
                <a:ea typeface="+mn-ea"/>
                <a:cs typeface="+mn-cs"/>
              </a:rPr>
              <a:t>засыпает борозду рыхлой почвой и формирует над рядком высаженных клубней гребень.</a:t>
            </a:r>
          </a:p>
          <a:p>
            <a:r>
              <a:rPr lang="ru-RU" sz="1200" i="1" kern="1200" dirty="0" smtClean="0">
                <a:solidFill>
                  <a:schemeClr val="tx1"/>
                </a:solidFill>
                <a:latin typeface="+mn-lt"/>
                <a:ea typeface="+mn-ea"/>
                <a:cs typeface="+mn-cs"/>
              </a:rPr>
              <a:t>Регулировки</a:t>
            </a:r>
            <a:r>
              <a:rPr lang="ru-RU" sz="1200" kern="1200" dirty="0" smtClean="0">
                <a:solidFill>
                  <a:schemeClr val="tx1"/>
                </a:solidFill>
                <a:latin typeface="+mn-lt"/>
                <a:ea typeface="+mn-ea"/>
                <a:cs typeface="+mn-cs"/>
              </a:rPr>
              <a:t>. Ширину междурядья (62,5; 70 и 75 см) изменяют, переставляя сошники и высаживающие аппараты по брусу рамы. Норму посадки регулируют, заменяя звездочки на валу </a:t>
            </a:r>
            <a:r>
              <a:rPr lang="ru-RU" sz="1200" kern="1200" dirty="0" err="1" smtClean="0">
                <a:solidFill>
                  <a:schemeClr val="tx1"/>
                </a:solidFill>
                <a:latin typeface="+mn-lt"/>
                <a:ea typeface="+mn-ea"/>
                <a:cs typeface="+mn-cs"/>
              </a:rPr>
              <a:t>контрпривода</a:t>
            </a:r>
            <a:r>
              <a:rPr lang="ru-RU" sz="1200" kern="1200" dirty="0" smtClean="0">
                <a:solidFill>
                  <a:schemeClr val="tx1"/>
                </a:solidFill>
                <a:latin typeface="+mn-lt"/>
                <a:ea typeface="+mn-ea"/>
                <a:cs typeface="+mn-cs"/>
              </a:rPr>
              <a:t> передачи </a:t>
            </a:r>
            <a:r>
              <a:rPr lang="ru-RU" sz="1200" i="1" kern="1200" dirty="0" smtClean="0">
                <a:solidFill>
                  <a:schemeClr val="tx1"/>
                </a:solidFill>
                <a:latin typeface="+mn-lt"/>
                <a:ea typeface="+mn-ea"/>
                <a:cs typeface="+mn-cs"/>
              </a:rPr>
              <a:t>10. </a:t>
            </a:r>
            <a:r>
              <a:rPr lang="ru-RU" sz="1200" kern="1200" dirty="0" smtClean="0">
                <a:solidFill>
                  <a:schemeClr val="tx1"/>
                </a:solidFill>
                <a:latin typeface="+mn-lt"/>
                <a:ea typeface="+mn-ea"/>
                <a:cs typeface="+mn-cs"/>
              </a:rPr>
              <a:t>Сажалка может высаживать клубни с шагом 17...37,5 см.</a:t>
            </a:r>
          </a:p>
          <a:p>
            <a:r>
              <a:rPr lang="ru-RU" sz="1200" kern="1200" dirty="0" smtClean="0">
                <a:solidFill>
                  <a:schemeClr val="tx1"/>
                </a:solidFill>
                <a:latin typeface="+mn-lt"/>
                <a:ea typeface="+mn-ea"/>
                <a:cs typeface="+mn-cs"/>
              </a:rPr>
              <a:t>Глубину заделки клубней до 8 см изменяют, переставляя ограничительную чеку на нажимной штанге </a:t>
            </a:r>
            <a:r>
              <a:rPr lang="ru-RU" sz="1200" i="1" kern="12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сошника. Вместимость бункера 250 кг, ширина захвата при междурядье 70 см равна 1,4 м, рабочая скорость до 10 км/ч. Сажалку </a:t>
            </a:r>
            <a:r>
              <a:rPr lang="ru-RU" sz="1200" kern="1200" dirty="0" err="1" smtClean="0">
                <a:solidFill>
                  <a:schemeClr val="tx1"/>
                </a:solidFill>
                <a:latin typeface="+mn-lt"/>
                <a:ea typeface="+mn-ea"/>
                <a:cs typeface="+mn-cs"/>
              </a:rPr>
              <a:t>агрегатируют</a:t>
            </a:r>
            <a:r>
              <a:rPr lang="ru-RU" sz="1200" kern="1200" dirty="0" smtClean="0">
                <a:solidFill>
                  <a:schemeClr val="tx1"/>
                </a:solidFill>
                <a:latin typeface="+mn-lt"/>
                <a:ea typeface="+mn-ea"/>
                <a:cs typeface="+mn-cs"/>
              </a:rPr>
              <a:t> с тракторами Т-25, Т-40 и МТЗ-80.</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1. При первом рабочем проходе следует отрегулировать глубину посадки, положение боковин питающего ковша, норму посадки и глубину заделки клубней, вылет штанг маркеров.</a:t>
            </a:r>
          </a:p>
          <a:p>
            <a:r>
              <a:rPr lang="ru-RU" dirty="0" smtClean="0"/>
              <a:t>2. Глубину посадки изменяют опуская или поднимая копирующие колеса сошников и одновременно по высоте опорные колеса сажалки.</a:t>
            </a:r>
          </a:p>
          <a:p>
            <a:r>
              <a:rPr lang="ru-RU" dirty="0" smtClean="0"/>
              <a:t>Изменение</a:t>
            </a:r>
            <a:r>
              <a:rPr lang="ru-RU" baseline="0" dirty="0" smtClean="0"/>
              <a:t> положения боковин производят следующим образом. При посадки клубней более крупной фракции, чтобы не было пропусков, отодвигают боковины от ложечек. При посадке мелких клубней для уменьшения захвата ложечками по два клубня боковины придвигают к ложечкам.</a:t>
            </a:r>
          </a:p>
          <a:p>
            <a:r>
              <a:rPr lang="ru-RU" baseline="0" dirty="0" smtClean="0"/>
              <a:t>3. Норму посадки клубней регулируют сменными звездочками при пробных заездах агрегата. Если норма окажется меньше заданной, устанавливают звездочку с большим числом зубьев по сравнению с указанной в таблице заводского руководства. Если при установке звездочки с числом зубьев </a:t>
            </a:r>
            <a:r>
              <a:rPr lang="en-US" baseline="0" dirty="0" smtClean="0"/>
              <a:t>z=22</a:t>
            </a:r>
            <a:r>
              <a:rPr lang="ru-RU" baseline="0" dirty="0" smtClean="0"/>
              <a:t> при независимом приводе ВОМ норма посадки клубней окажется меньше установленной, необходимо уменьшить поступательную скорость агрегата. При синхронном приводе ВОМ шаг посадки (густота посадки) не зависит от поступательной скорости агрегата. Однако превышение поступательной скорости выше допустимой ведет к пропускам и повреждениям клубней.</a:t>
            </a:r>
          </a:p>
          <a:p>
            <a:r>
              <a:rPr lang="ru-RU" baseline="0" dirty="0" smtClean="0"/>
              <a:t>4. Форму и высоту гребня изменяют поворотом полуосей заделывающих дисков. Углы наклона каждой пары заделывающих дисков должны быть одинаковые.</a:t>
            </a:r>
          </a:p>
          <a:p>
            <a:r>
              <a:rPr lang="ru-RU" baseline="0" dirty="0" smtClean="0"/>
              <a:t>5. Вылет штанг маркеров изменяют регулируя их длину и длину растяжек штанг. Агрегат по следу маркера направляется ориентируясь по правому колесу трактора.</a:t>
            </a:r>
            <a:endParaRPr lang="ru-RU" dirty="0"/>
          </a:p>
        </p:txBody>
      </p:sp>
      <p:sp>
        <p:nvSpPr>
          <p:cNvPr id="4" name="Номер слайда 3"/>
          <p:cNvSpPr>
            <a:spLocks noGrp="1"/>
          </p:cNvSpPr>
          <p:nvPr>
            <p:ph type="sldNum" sz="quarter" idx="10"/>
          </p:nvPr>
        </p:nvSpPr>
        <p:spPr/>
        <p:txBody>
          <a:bodyPr/>
          <a:lstStyle/>
          <a:p>
            <a:fld id="{F0E4E999-E02D-4DF2-92BC-D94CD5660989}"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Качество посадки следует проверять не менее 2-3 раз в смену. Густоту и глубину посадки проверяют также при загрузке</a:t>
            </a:r>
            <a:r>
              <a:rPr lang="ru-RU" baseline="0" dirty="0" smtClean="0"/>
              <a:t> другой фракции клубней и переезде на другое поле, отличающееся по типу и влажности почвы. Одновременно производится контроль глубины хода сошников и глубины посадки картофеля.</a:t>
            </a:r>
          </a:p>
          <a:p>
            <a:endParaRPr lang="ru-RU" baseline="0" dirty="0" smtClean="0"/>
          </a:p>
          <a:p>
            <a:r>
              <a:rPr lang="ru-RU" baseline="0" dirty="0" smtClean="0"/>
              <a:t>Для контроля аккуратно разрывают рядок картофеля на длине несколько метров и измеряют средний шаг </a:t>
            </a:r>
            <a:r>
              <a:rPr lang="en-US" sz="1200" i="1" dirty="0" smtClean="0"/>
              <a:t>l</a:t>
            </a:r>
            <a:r>
              <a:rPr lang="ru-RU" sz="1200" i="1" baseline="-25000" dirty="0" smtClean="0"/>
              <a:t>П</a:t>
            </a:r>
            <a:r>
              <a:rPr lang="en-US" sz="1200" i="1" baseline="-25000" dirty="0" smtClean="0"/>
              <a:t> </a:t>
            </a:r>
            <a:r>
              <a:rPr lang="ru-RU" baseline="0" dirty="0" smtClean="0"/>
              <a:t> посадки клубней.</a:t>
            </a:r>
            <a:endParaRPr lang="ru-RU" dirty="0"/>
          </a:p>
        </p:txBody>
      </p:sp>
      <p:sp>
        <p:nvSpPr>
          <p:cNvPr id="4" name="Номер слайда 3"/>
          <p:cNvSpPr>
            <a:spLocks noGrp="1"/>
          </p:cNvSpPr>
          <p:nvPr>
            <p:ph type="sldNum" sz="quarter" idx="10"/>
          </p:nvPr>
        </p:nvSpPr>
        <p:spPr/>
        <p:txBody>
          <a:bodyPr/>
          <a:lstStyle/>
          <a:p>
            <a:fld id="{F0E4E999-E02D-4DF2-92BC-D94CD5660989}"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При выращивании картофеля по так называемой «голландской технологии» требуется сформировать большой</a:t>
            </a:r>
            <a:r>
              <a:rPr lang="en-US" baseline="0" dirty="0" smtClean="0"/>
              <a:t> </a:t>
            </a:r>
            <a:r>
              <a:rPr lang="ru-RU" dirty="0" smtClean="0"/>
              <a:t>объемный гребень следующих размеров</a:t>
            </a:r>
            <a:r>
              <a:rPr lang="ru-RU" baseline="0" dirty="0" smtClean="0"/>
              <a:t> (как указано на рис.1.1).</a:t>
            </a:r>
          </a:p>
          <a:p>
            <a:r>
              <a:rPr lang="ru-RU" dirty="0" smtClean="0"/>
              <a:t>Неправильно сформированный гребень может привести к нежелательным </a:t>
            </a:r>
            <a:r>
              <a:rPr lang="ru-RU" smtClean="0"/>
              <a:t>последствиям – </a:t>
            </a:r>
            <a:r>
              <a:rPr lang="ru-RU" dirty="0" smtClean="0"/>
              <a:t>его разрушению под воздействием атмосферных факторов. Это приведет к вылезанию клубней из почвы (картофель приобретает зеленый цвет и, как следствие, полностью теряет свою товарную ценность).</a:t>
            </a:r>
          </a:p>
          <a:p>
            <a:r>
              <a:rPr lang="ru-RU" dirty="0" smtClean="0"/>
              <a:t>При правильном выращивании посадочный клубень находится в середине большого и рыхлого гребня, почвенно-воздушные условия которого наилучшим образом способствуют развитию мощной корневой системы картофеля. В таких высокообъемных гребнях растения практически не подвержены влиянию плохих погодных условий (засухи, переувлажнения), что гарантирует ежегодное получение устойчивых урожаев. В этих условиях даже излишняя почвенная влага, накапливающаяся в междурядьях у основания гребней, не в состоянии отрицательно воздействовать на формирование урожая.</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sz="1200" b="1" kern="1200" dirty="0" smtClean="0">
                <a:solidFill>
                  <a:schemeClr val="tx1"/>
                </a:solidFill>
                <a:latin typeface="+mn-lt"/>
                <a:ea typeface="+mn-ea"/>
                <a:cs typeface="+mn-cs"/>
              </a:rPr>
              <a:t>2. АГРОТЕХНИЧЕСКИЕ ТРЕБОВАНИЯ </a:t>
            </a:r>
            <a:r>
              <a:rPr lang="ru-RU" sz="1200" b="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рис.1.2</a:t>
            </a:r>
            <a:r>
              <a:rPr lang="ru-RU" sz="1200" b="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Требования к технологии посадки. </a:t>
            </a:r>
            <a:r>
              <a:rPr lang="ru-RU" sz="1200" kern="1200" dirty="0" smtClean="0">
                <a:solidFill>
                  <a:schemeClr val="tx1"/>
                </a:solidFill>
                <a:latin typeface="+mn-lt"/>
                <a:ea typeface="+mn-ea"/>
                <a:cs typeface="+mn-cs"/>
              </a:rPr>
              <a:t>Технологический процесс посадки картофеля заключается в образовании борозды или лунки, в нее укладываются на равном заданном расстоянии семенные клубни, которые присыпают почвой с образованием гребней или выравниванием поверхности поля. При посадке с одновременным внесением удобрений на дно борозды сначала вносят удобрения, затем образуют почвенную прослойку. Только потом укладывают клубни.</a:t>
            </a:r>
          </a:p>
          <a:p>
            <a:r>
              <a:rPr lang="ru-RU" sz="1200" kern="1200" dirty="0" smtClean="0">
                <a:solidFill>
                  <a:schemeClr val="tx1"/>
                </a:solidFill>
                <a:latin typeface="+mn-lt"/>
                <a:ea typeface="+mn-ea"/>
                <a:cs typeface="+mn-cs"/>
              </a:rPr>
              <a:t>При посадке клубней допускается отклонение фактических значений от заданных: от нормы посадки - 10 %; глубины заделки клубней -+4 см; нормы внесения удобрений - ±10%; ширины основных междурядий - ±4 см; ширины стыковых междурядий - ±5 см. При посадке средних клубней допускается не более 3 % пропусков.</a:t>
            </a:r>
          </a:p>
          <a:p>
            <a:r>
              <a:rPr lang="ru-RU" sz="1200" kern="1200" dirty="0" smtClean="0">
                <a:solidFill>
                  <a:schemeClr val="tx1"/>
                </a:solidFill>
                <a:latin typeface="+mn-lt"/>
                <a:ea typeface="+mn-ea"/>
                <a:cs typeface="+mn-cs"/>
              </a:rPr>
              <a:t>Равномерность распределения клубней в рядке (соблюдение заданного расстояния между клубнями) должна быть не менее 70 %, число пропусков - не более 3 %, гнезд с двумя клубнями для мелкой фракции - не более 8%, средней - не более 2%, крупной - не более 1% от густоты посадки. Механические повреждения клубней механизмами сажалки при посадке не должны превышать более 0,5%. Обламывание ростков пророщенных клубней рабочими органами сажалки не должно превышать 10%. Норма внесения удобрений составляет 50...300 кг/га. Неравномерность внесения удобрений не должна превышать более 20%.</a:t>
            </a:r>
          </a:p>
          <a:p>
            <a:r>
              <a:rPr lang="ru-RU" sz="1200" b="1" kern="1200" dirty="0" smtClean="0">
                <a:solidFill>
                  <a:schemeClr val="tx1"/>
                </a:solidFill>
                <a:latin typeface="+mn-lt"/>
                <a:ea typeface="+mn-ea"/>
                <a:cs typeface="+mn-cs"/>
              </a:rPr>
              <a:t>Требования к качеству посадочного материала. </a:t>
            </a:r>
            <a:r>
              <a:rPr lang="ru-RU" sz="1200" kern="1200" dirty="0" smtClean="0">
                <a:solidFill>
                  <a:schemeClr val="tx1"/>
                </a:solidFill>
                <a:latin typeface="+mn-lt"/>
                <a:ea typeface="+mn-ea"/>
                <a:cs typeface="+mn-cs"/>
              </a:rPr>
              <a:t>Семенными считаются клубни массой 25... 150 г, выращенные на семенных участках. Не допускается наличие клубней, поврежденных низкими температурами, мокрой или сухой гнилью. Клубни должны быть одного сорта, одной репродукции, </a:t>
            </a:r>
            <a:r>
              <a:rPr lang="ru-RU" sz="1200" kern="1200" dirty="0" err="1" smtClean="0">
                <a:solidFill>
                  <a:schemeClr val="tx1"/>
                </a:solidFill>
                <a:latin typeface="+mn-lt"/>
                <a:ea typeface="+mn-ea"/>
                <a:cs typeface="+mn-cs"/>
              </a:rPr>
              <a:t>непроросшие</a:t>
            </a:r>
            <a:r>
              <a:rPr lang="ru-RU" sz="1200" kern="1200" dirty="0" smtClean="0">
                <a:solidFill>
                  <a:schemeClr val="tx1"/>
                </a:solidFill>
                <a:latin typeface="+mn-lt"/>
                <a:ea typeface="+mn-ea"/>
                <a:cs typeface="+mn-cs"/>
              </a:rPr>
              <a:t>, цельные, зрелые, здоровые, чистые, сухие, с формой и окраской, присущими данному сорту.</a:t>
            </a:r>
          </a:p>
          <a:p>
            <a:r>
              <a:rPr lang="ru-RU" sz="1200" kern="1200" dirty="0" smtClean="0">
                <a:solidFill>
                  <a:schemeClr val="tx1"/>
                </a:solidFill>
                <a:latin typeface="+mn-lt"/>
                <a:ea typeface="+mn-ea"/>
                <a:cs typeface="+mn-cs"/>
              </a:rPr>
              <a:t>В общей массе семенного картофеля число дефектных (частично загнивших) клубней не должны превышать 5%, содержание примесей других фракций должно быть не более 10%; число клубней с механическими повреждениями - не более 5%. Посадку резаных клубней проводят в смеси с целыми в соотношении 1:3. Части резаного клубня должны иметь не менее двух наклюнувшихся ростков. Ростки пророщенных клубней не должны превышать 2 см. Защитные и стимулирующие препараты при обработке ими семян должны покрывать не менее 80 % поверхности клубня.</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Для посадки картофеля применяют сажалки СН-4Б, КСМ-4, для яровизированного (пророщенного) картофеля САЯ-4 </a:t>
            </a:r>
            <a:r>
              <a:rPr lang="ru-RU" sz="1200" b="1" kern="1200" dirty="0" smtClean="0">
                <a:solidFill>
                  <a:schemeClr val="tx1"/>
                </a:solidFill>
                <a:latin typeface="+mn-lt"/>
                <a:ea typeface="+mn-ea"/>
                <a:cs typeface="+mn-cs"/>
              </a:rPr>
              <a:t>(рис.2).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Картофелесажалки </a:t>
            </a:r>
            <a:r>
              <a:rPr lang="ru-RU" sz="1200" kern="1200" dirty="0" err="1" smtClean="0">
                <a:solidFill>
                  <a:schemeClr val="tx1"/>
                </a:solidFill>
                <a:latin typeface="+mn-lt"/>
                <a:ea typeface="+mn-ea"/>
                <a:cs typeface="+mn-cs"/>
              </a:rPr>
              <a:t>агрегатируются</a:t>
            </a:r>
            <a:r>
              <a:rPr lang="ru-RU" sz="1200" kern="1200" dirty="0" smtClean="0">
                <a:solidFill>
                  <a:schemeClr val="tx1"/>
                </a:solidFill>
                <a:latin typeface="+mn-lt"/>
                <a:ea typeface="+mn-ea"/>
                <a:cs typeface="+mn-cs"/>
              </a:rPr>
              <a:t> с тракторами тяговых классов 1,4 и 3. Длина гона должна соответствовать объему бункера картофелесажалки. Заправка картофелепосадочных машин производится с одной или с обеих сторон поля. Размер поворотных полос определяется конструктивными особенностями посадочных агрегатов. Транспортирование клубней в поле и загрузку картофелесажалки выполняют с помощью автосамосвалов или тракторных прицепов.</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На российском рынке доступны зарубежные картофелесажалки фирм </a:t>
            </a:r>
            <a:r>
              <a:rPr lang="en-US" sz="1200" b="0" kern="1200" dirty="0" smtClean="0">
                <a:solidFill>
                  <a:schemeClr val="tx1"/>
                </a:solidFill>
                <a:latin typeface="+mn-lt"/>
                <a:ea typeface="+mn-ea"/>
                <a:cs typeface="+mn-cs"/>
              </a:rPr>
              <a:t>Cramer</a:t>
            </a:r>
            <a:r>
              <a:rPr lang="ru-RU"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Grimme</a:t>
            </a:r>
            <a:r>
              <a:rPr lang="ru-RU"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Hassia</a:t>
            </a:r>
            <a:r>
              <a:rPr lang="ru-RU" sz="1200" b="0" kern="1200" dirty="0" smtClean="0">
                <a:solidFill>
                  <a:schemeClr val="tx1"/>
                </a:solidFill>
                <a:latin typeface="+mn-lt"/>
                <a:ea typeface="+mn-ea"/>
                <a:cs typeface="+mn-cs"/>
              </a:rPr>
              <a:t> и других.</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Картофелесажалки должны удовлетворять следующим требованиям:</a:t>
            </a:r>
          </a:p>
          <a:p>
            <a:pPr lvl="0"/>
            <a:r>
              <a:rPr lang="ru-RU" sz="1200" kern="1200" dirty="0" smtClean="0">
                <a:solidFill>
                  <a:schemeClr val="tx1"/>
                </a:solidFill>
                <a:latin typeface="+mn-lt"/>
                <a:ea typeface="+mn-ea"/>
                <a:cs typeface="+mn-cs"/>
              </a:rPr>
              <a:t>обеспечивать посадку клубней всех фракций (30...50 г, 50...80 г, свыше 80 г), яровизированных клубней с длиной ростков до 2 см. При этом клубни не должны повреждаться;</a:t>
            </a:r>
          </a:p>
          <a:p>
            <a:pPr lvl="0"/>
            <a:r>
              <a:rPr lang="ru-RU" sz="1200" kern="1200" dirty="0" smtClean="0">
                <a:solidFill>
                  <a:schemeClr val="tx1"/>
                </a:solidFill>
                <a:latin typeface="+mn-lt"/>
                <a:ea typeface="+mn-ea"/>
                <a:cs typeface="+mn-cs"/>
              </a:rPr>
              <a:t>производить посадку картофеля с заданной шириной междурядий (60, 70, 75, 90 см и т. д.) с отклонением основных междурядий не более ±2 см, стыковых ±10 см;</a:t>
            </a:r>
          </a:p>
          <a:p>
            <a:pPr lvl="0"/>
            <a:r>
              <a:rPr lang="ru-RU" sz="1200" kern="1200" dirty="0" smtClean="0">
                <a:solidFill>
                  <a:schemeClr val="tx1"/>
                </a:solidFill>
                <a:latin typeface="+mn-lt"/>
                <a:ea typeface="+mn-ea"/>
                <a:cs typeface="+mn-cs"/>
              </a:rPr>
              <a:t>выдерживать заданную глубину посадки с отклонениями не более ±2 см и с отклонением от вершин гряд не более ±2 см;</a:t>
            </a:r>
          </a:p>
          <a:p>
            <a:pPr lvl="0"/>
            <a:r>
              <a:rPr lang="ru-RU" sz="1200" kern="1200" dirty="0" smtClean="0">
                <a:solidFill>
                  <a:schemeClr val="tx1"/>
                </a:solidFill>
                <a:latin typeface="+mn-lt"/>
                <a:ea typeface="+mn-ea"/>
                <a:cs typeface="+mn-cs"/>
              </a:rPr>
              <a:t>производить посадку клубней в рядки с шагом посадки 20, 25, 30, 35, 40 и 45 см или другим в зависимости от схемы посадки с отклонением не более 25 % от заданного расстояния;</a:t>
            </a:r>
          </a:p>
          <a:p>
            <a:pPr lvl="0"/>
            <a:r>
              <a:rPr lang="ru-RU" sz="1200" kern="1200" dirty="0" smtClean="0">
                <a:solidFill>
                  <a:schemeClr val="tx1"/>
                </a:solidFill>
                <a:latin typeface="+mn-lt"/>
                <a:ea typeface="+mn-ea"/>
                <a:cs typeface="+mn-cs"/>
              </a:rPr>
              <a:t>число пропусков при посадке крупных и средних клубней не должно превышать 3...8 % в зависимости от фракции семян, число двоек до 8 %;</a:t>
            </a:r>
          </a:p>
          <a:p>
            <a:pPr lvl="0"/>
            <a:r>
              <a:rPr lang="ru-RU" sz="1200" kern="1200" dirty="0" smtClean="0">
                <a:solidFill>
                  <a:schemeClr val="tx1"/>
                </a:solidFill>
                <a:latin typeface="+mn-lt"/>
                <a:ea typeface="+mn-ea"/>
                <a:cs typeface="+mn-cs"/>
              </a:rPr>
              <a:t>обеспечивать устойчивость прямолинейного движения агрегата на всех рабочих скоростях (5...9 км/ч).</a:t>
            </a:r>
          </a:p>
          <a:p>
            <a:r>
              <a:rPr lang="ru-RU" sz="1200" kern="1200" dirty="0" smtClean="0">
                <a:solidFill>
                  <a:schemeClr val="tx1"/>
                </a:solidFill>
                <a:latin typeface="+mn-lt"/>
                <a:ea typeface="+mn-ea"/>
                <a:cs typeface="+mn-cs"/>
              </a:rPr>
              <a:t>Приспособления к картофелесажалке для локального внесения удобрений должны обеспечивать расход минеральных удобрений 100...500 кг/га, органических или </a:t>
            </a:r>
            <a:r>
              <a:rPr lang="ru-RU" sz="1200" kern="1200" dirty="0" err="1" smtClean="0">
                <a:solidFill>
                  <a:schemeClr val="tx1"/>
                </a:solidFill>
                <a:latin typeface="+mn-lt"/>
                <a:ea typeface="+mn-ea"/>
                <a:cs typeface="+mn-cs"/>
              </a:rPr>
              <a:t>органо-минеральных</a:t>
            </a:r>
            <a:r>
              <a:rPr lang="ru-RU" sz="1200" kern="1200" dirty="0" smtClean="0">
                <a:solidFill>
                  <a:schemeClr val="tx1"/>
                </a:solidFill>
                <a:latin typeface="+mn-lt"/>
                <a:ea typeface="+mn-ea"/>
                <a:cs typeface="+mn-cs"/>
              </a:rPr>
              <a:t> - 1000...8000 кг/га.</a:t>
            </a:r>
          </a:p>
          <a:p>
            <a:r>
              <a:rPr lang="ru-RU" sz="1200" kern="1200" dirty="0" smtClean="0">
                <a:solidFill>
                  <a:schemeClr val="tx1"/>
                </a:solidFill>
                <a:latin typeface="+mn-lt"/>
                <a:ea typeface="+mn-ea"/>
                <a:cs typeface="+mn-cs"/>
              </a:rPr>
              <a:t>Минеральные удобрения можно вносить пунктирно в две строчки по обеим сторонам клубней на расстоянии 5...7 см от ряда и на 2...3 см ниже клубня. Отклонение от средних доз внесения минеральных удобрений не должно превышать 10 %.</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Практически все машины для посадки картофеля имеют высаживающие аппараты ложечного типа (рис.2.2).</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ru-RU" sz="1200" b="1" kern="1200" dirty="0" smtClean="0">
                <a:solidFill>
                  <a:schemeClr val="tx1"/>
                </a:solidFill>
                <a:latin typeface="+mn-lt"/>
                <a:ea typeface="+mn-ea"/>
                <a:cs typeface="+mn-cs"/>
              </a:rPr>
              <a:t>Картофелесажалка СН-4Б</a:t>
            </a:r>
            <a:r>
              <a:rPr lang="ru-RU" sz="1200" b="0" i="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(рис.)</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служит для посадки клубней картофеля широкорядным способом с одновременным внесением в борозды гранулированных минеральных удобрений. Машина может быть использована для гребневой и гладкой посадок с междурядьями 70 и 60 см.</a:t>
            </a:r>
          </a:p>
          <a:p>
            <a:r>
              <a:rPr lang="ru-RU" sz="1200" kern="1200" dirty="0" smtClean="0">
                <a:solidFill>
                  <a:schemeClr val="tx1"/>
                </a:solidFill>
                <a:latin typeface="+mn-lt"/>
                <a:ea typeface="+mn-ea"/>
                <a:cs typeface="+mn-cs"/>
              </a:rPr>
              <a:t>Сажалка состоит из двух секций, каждая из которых включает в себя бункер </a:t>
            </a:r>
            <a:r>
              <a:rPr lang="ru-RU" sz="1200" i="1" kern="1200" dirty="0" smtClean="0">
                <a:solidFill>
                  <a:schemeClr val="tx1"/>
                </a:solidFill>
                <a:latin typeface="+mn-lt"/>
                <a:ea typeface="+mn-ea"/>
                <a:cs typeface="+mn-cs"/>
              </a:rPr>
              <a:t>1, </a:t>
            </a:r>
            <a:r>
              <a:rPr lang="ru-RU" sz="1200" kern="1200" dirty="0" smtClean="0">
                <a:solidFill>
                  <a:schemeClr val="tx1"/>
                </a:solidFill>
                <a:latin typeface="+mn-lt"/>
                <a:ea typeface="+mn-ea"/>
                <a:cs typeface="+mn-cs"/>
              </a:rPr>
              <a:t>два ложечно-дисковых высаживающих аппарата </a:t>
            </a:r>
            <a:r>
              <a:rPr lang="ru-RU" sz="1200" i="1" kern="1200" dirty="0" smtClean="0">
                <a:solidFill>
                  <a:schemeClr val="tx1"/>
                </a:solidFill>
                <a:latin typeface="+mn-lt"/>
                <a:ea typeface="+mn-ea"/>
                <a:cs typeface="+mn-cs"/>
              </a:rPr>
              <a:t>4, </a:t>
            </a:r>
            <a:r>
              <a:rPr lang="ru-RU" sz="1200" kern="1200" dirty="0" smtClean="0">
                <a:solidFill>
                  <a:schemeClr val="tx1"/>
                </a:solidFill>
                <a:latin typeface="+mn-lt"/>
                <a:ea typeface="+mn-ea"/>
                <a:cs typeface="+mn-cs"/>
              </a:rPr>
              <a:t>сошниковые секции и туковысевающие аппараты </a:t>
            </a:r>
            <a:r>
              <a:rPr lang="ru-RU" sz="1200" i="1" kern="1200" dirty="0" smtClean="0">
                <a:solidFill>
                  <a:schemeClr val="tx1"/>
                </a:solidFill>
                <a:latin typeface="+mn-lt"/>
                <a:ea typeface="+mn-ea"/>
                <a:cs typeface="+mn-cs"/>
              </a:rPr>
              <a:t>5. </a:t>
            </a:r>
            <a:r>
              <a:rPr lang="ru-RU" sz="1200" kern="1200" dirty="0" smtClean="0">
                <a:solidFill>
                  <a:schemeClr val="tx1"/>
                </a:solidFill>
                <a:latin typeface="+mn-lt"/>
                <a:ea typeface="+mn-ea"/>
                <a:cs typeface="+mn-cs"/>
              </a:rPr>
              <a:t>Наклонное дно бункера снабжено встряхивающими створками </a:t>
            </a:r>
            <a:r>
              <a:rPr lang="ru-RU" sz="1200" i="1" kern="1200" dirty="0" smtClean="0">
                <a:solidFill>
                  <a:schemeClr val="tx1"/>
                </a:solidFill>
                <a:latin typeface="+mn-lt"/>
                <a:ea typeface="+mn-ea"/>
                <a:cs typeface="+mn-cs"/>
              </a:rPr>
              <a:t>26 </a:t>
            </a:r>
            <a:r>
              <a:rPr lang="ru-RU" sz="1200" kern="1200" dirty="0" smtClean="0">
                <a:solidFill>
                  <a:schemeClr val="tx1"/>
                </a:solidFill>
                <a:latin typeface="+mn-lt"/>
                <a:ea typeface="+mn-ea"/>
                <a:cs typeface="+mn-cs"/>
              </a:rPr>
              <a:t>и активными </a:t>
            </a:r>
            <a:r>
              <a:rPr lang="ru-RU" sz="1200" kern="1200" dirty="0" err="1" smtClean="0">
                <a:solidFill>
                  <a:schemeClr val="tx1"/>
                </a:solidFill>
                <a:latin typeface="+mn-lt"/>
                <a:ea typeface="+mn-ea"/>
                <a:cs typeface="+mn-cs"/>
              </a:rPr>
              <a:t>ворошителями</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14, </a:t>
            </a:r>
            <a:r>
              <a:rPr lang="ru-RU" sz="1200" kern="1200" dirty="0" smtClean="0">
                <a:solidFill>
                  <a:schemeClr val="tx1"/>
                </a:solidFill>
                <a:latin typeface="+mn-lt"/>
                <a:ea typeface="+mn-ea"/>
                <a:cs typeface="+mn-cs"/>
              </a:rPr>
              <a:t>обеспечивающими непрерывное перемещение клубней из бункера в питающий ковш </a:t>
            </a:r>
            <a:r>
              <a:rPr lang="ru-RU" sz="1200" i="1" kern="1200" dirty="0" smtClean="0">
                <a:solidFill>
                  <a:schemeClr val="tx1"/>
                </a:solidFill>
                <a:latin typeface="+mn-lt"/>
                <a:ea typeface="+mn-ea"/>
                <a:cs typeface="+mn-cs"/>
              </a:rPr>
              <a:t>13. </a:t>
            </a:r>
            <a:r>
              <a:rPr lang="ru-RU" sz="1200" kern="1200" dirty="0" smtClean="0">
                <a:solidFill>
                  <a:schemeClr val="tx1"/>
                </a:solidFill>
                <a:latin typeface="+mn-lt"/>
                <a:ea typeface="+mn-ea"/>
                <a:cs typeface="+mn-cs"/>
              </a:rPr>
              <a:t>Выпускное окно в задней стенке бункера перекрыто заслонкой </a:t>
            </a:r>
            <a:r>
              <a:rPr lang="ru-RU" sz="1200" i="1" kern="1200" dirty="0" smtClean="0">
                <a:solidFill>
                  <a:schemeClr val="tx1"/>
                </a:solidFill>
                <a:latin typeface="+mn-lt"/>
                <a:ea typeface="+mn-ea"/>
                <a:cs typeface="+mn-cs"/>
              </a:rPr>
              <a:t>3 </a:t>
            </a:r>
            <a:r>
              <a:rPr lang="ru-RU" sz="1200" kern="1200" dirty="0" smtClean="0">
                <a:solidFill>
                  <a:schemeClr val="tx1"/>
                </a:solidFill>
                <a:latin typeface="+mn-lt"/>
                <a:ea typeface="+mn-ea"/>
                <a:cs typeface="+mn-cs"/>
              </a:rPr>
              <a:t>с винтовым механизмом. В полости питающего ковша смонтирован двусторонний шнек </a:t>
            </a:r>
            <a:r>
              <a:rPr lang="ru-RU" sz="1200" i="1" kern="1200" dirty="0" smtClean="0">
                <a:solidFill>
                  <a:schemeClr val="tx1"/>
                </a:solidFill>
                <a:latin typeface="+mn-lt"/>
                <a:ea typeface="+mn-ea"/>
                <a:cs typeface="+mn-cs"/>
              </a:rPr>
              <a:t>12, </a:t>
            </a:r>
            <a:r>
              <a:rPr lang="ru-RU" sz="1200" kern="1200" dirty="0" smtClean="0">
                <a:solidFill>
                  <a:schemeClr val="tx1"/>
                </a:solidFill>
                <a:latin typeface="+mn-lt"/>
                <a:ea typeface="+mn-ea"/>
                <a:cs typeface="+mn-cs"/>
              </a:rPr>
              <a:t>подводящий клубни к высаживающим аппаратам </a:t>
            </a:r>
            <a:r>
              <a:rPr lang="ru-RU" sz="1200" i="1" kern="1200" dirty="0" smtClean="0">
                <a:solidFill>
                  <a:schemeClr val="tx1"/>
                </a:solidFill>
                <a:latin typeface="+mn-lt"/>
                <a:ea typeface="+mn-ea"/>
                <a:cs typeface="+mn-cs"/>
              </a:rPr>
              <a:t>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Высаживающий аппарат состоит из диска </a:t>
            </a:r>
            <a:r>
              <a:rPr lang="ru-RU" sz="1200" i="1" kern="1200" dirty="0" smtClean="0">
                <a:solidFill>
                  <a:schemeClr val="tx1"/>
                </a:solidFill>
                <a:latin typeface="+mn-lt"/>
                <a:ea typeface="+mn-ea"/>
                <a:cs typeface="+mn-cs"/>
              </a:rPr>
              <a:t>27,</a:t>
            </a:r>
            <a:r>
              <a:rPr lang="ru-RU" sz="1200" kern="1200" dirty="0" smtClean="0">
                <a:solidFill>
                  <a:schemeClr val="tx1"/>
                </a:solidFill>
                <a:latin typeface="+mn-lt"/>
                <a:ea typeface="+mn-ea"/>
                <a:cs typeface="+mn-cs"/>
              </a:rPr>
              <a:t> закрепленного на приводном валу </a:t>
            </a:r>
            <a:r>
              <a:rPr lang="ru-RU" sz="1200" i="1" kern="1200" dirty="0" smtClean="0">
                <a:solidFill>
                  <a:schemeClr val="tx1"/>
                </a:solidFill>
                <a:latin typeface="+mn-lt"/>
                <a:ea typeface="+mn-ea"/>
                <a:cs typeface="+mn-cs"/>
              </a:rPr>
              <a:t>29, </a:t>
            </a:r>
            <a:r>
              <a:rPr lang="ru-RU" sz="1200" kern="1200" dirty="0" smtClean="0">
                <a:solidFill>
                  <a:schemeClr val="tx1"/>
                </a:solidFill>
                <a:latin typeface="+mn-lt"/>
                <a:ea typeface="+mn-ea"/>
                <a:cs typeface="+mn-cs"/>
              </a:rPr>
              <a:t>ложечек </a:t>
            </a:r>
            <a:r>
              <a:rPr lang="ru-RU" sz="1200" i="1" kern="1200" dirty="0" smtClean="0">
                <a:solidFill>
                  <a:schemeClr val="tx1"/>
                </a:solidFill>
                <a:latin typeface="+mn-lt"/>
                <a:ea typeface="+mn-ea"/>
                <a:cs typeface="+mn-cs"/>
              </a:rPr>
              <a:t>37 </a:t>
            </a:r>
            <a:r>
              <a:rPr lang="ru-RU" sz="1200" kern="1200" dirty="0" smtClean="0">
                <a:solidFill>
                  <a:schemeClr val="tx1"/>
                </a:solidFill>
                <a:latin typeface="+mn-lt"/>
                <a:ea typeface="+mn-ea"/>
                <a:cs typeface="+mn-cs"/>
              </a:rPr>
              <a:t>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направляющей шины </a:t>
            </a:r>
            <a:r>
              <a:rPr lang="ru-RU" sz="1200" i="1" kern="1200" dirty="0" smtClean="0">
                <a:solidFill>
                  <a:schemeClr val="tx1"/>
                </a:solidFill>
                <a:latin typeface="+mn-lt"/>
                <a:ea typeface="+mn-ea"/>
                <a:cs typeface="+mn-cs"/>
              </a:rPr>
              <a:t>31.</a:t>
            </a:r>
            <a:r>
              <a:rPr lang="ru-RU" sz="1200" kern="1200" dirty="0" smtClean="0">
                <a:solidFill>
                  <a:schemeClr val="tx1"/>
                </a:solidFill>
                <a:latin typeface="+mn-lt"/>
                <a:ea typeface="+mn-ea"/>
                <a:cs typeface="+mn-cs"/>
              </a:rPr>
              <a:t> Двенадцать ложечек и зажимов закреплены на диске на равном расстоянии друг от друга. Зажимы вставлены в пазы стоек </a:t>
            </a:r>
            <a:r>
              <a:rPr lang="ru-RU" sz="1200" i="1" kern="1200" dirty="0" smtClean="0">
                <a:solidFill>
                  <a:schemeClr val="tx1"/>
                </a:solidFill>
                <a:latin typeface="+mn-lt"/>
                <a:ea typeface="+mn-ea"/>
                <a:cs typeface="+mn-cs"/>
              </a:rPr>
              <a:t>35.</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Пружина </a:t>
            </a:r>
            <a:r>
              <a:rPr lang="ru-RU" sz="1200" i="1" kern="1200" dirty="0" smtClean="0">
                <a:solidFill>
                  <a:schemeClr val="tx1"/>
                </a:solidFill>
                <a:latin typeface="+mn-lt"/>
                <a:ea typeface="+mn-ea"/>
                <a:cs typeface="+mn-cs"/>
              </a:rPr>
              <a:t>34 </a:t>
            </a:r>
            <a:r>
              <a:rPr lang="ru-RU" sz="1200" kern="1200" dirty="0" smtClean="0">
                <a:solidFill>
                  <a:schemeClr val="tx1"/>
                </a:solidFill>
                <a:latin typeface="+mn-lt"/>
                <a:ea typeface="+mn-ea"/>
                <a:cs typeface="+mn-cs"/>
              </a:rPr>
              <a:t>прижимает палец </a:t>
            </a:r>
            <a:r>
              <a:rPr lang="ru-RU" sz="1200" i="1" kern="1200" dirty="0" smtClean="0">
                <a:solidFill>
                  <a:schemeClr val="tx1"/>
                </a:solidFill>
                <a:latin typeface="+mn-lt"/>
                <a:ea typeface="+mn-ea"/>
                <a:cs typeface="+mn-cs"/>
              </a:rPr>
              <a:t>32 </a:t>
            </a:r>
            <a:r>
              <a:rPr lang="ru-RU" sz="1200" kern="1200" dirty="0" smtClean="0">
                <a:solidFill>
                  <a:schemeClr val="tx1"/>
                </a:solidFill>
                <a:latin typeface="+mn-lt"/>
                <a:ea typeface="+mn-ea"/>
                <a:cs typeface="+mn-cs"/>
              </a:rPr>
              <a:t>зажима к ложечке с вогнутой стороны. При вращении диска хвостовик </a:t>
            </a:r>
            <a:r>
              <a:rPr lang="ru-RU" sz="1200" i="1" kern="1200" dirty="0" smtClean="0">
                <a:solidFill>
                  <a:schemeClr val="tx1"/>
                </a:solidFill>
                <a:latin typeface="+mn-lt"/>
                <a:ea typeface="+mn-ea"/>
                <a:cs typeface="+mn-cs"/>
              </a:rPr>
              <a:t>28 </a:t>
            </a:r>
            <a:r>
              <a:rPr lang="ru-RU" sz="1200" kern="1200" dirty="0" smtClean="0">
                <a:solidFill>
                  <a:schemeClr val="tx1"/>
                </a:solidFill>
                <a:latin typeface="+mn-lt"/>
                <a:ea typeface="+mn-ea"/>
                <a:cs typeface="+mn-cs"/>
              </a:rPr>
              <a:t>периодически скользит по направляющей шине </a:t>
            </a:r>
            <a:r>
              <a:rPr lang="ru-RU" sz="1200" i="1" kern="1200" dirty="0" smtClean="0">
                <a:solidFill>
                  <a:schemeClr val="tx1"/>
                </a:solidFill>
                <a:latin typeface="+mn-lt"/>
                <a:ea typeface="+mn-ea"/>
                <a:cs typeface="+mn-cs"/>
              </a:rPr>
              <a:t>31,</a:t>
            </a:r>
            <a:r>
              <a:rPr lang="ru-RU" sz="1200" kern="1200" dirty="0" smtClean="0">
                <a:solidFill>
                  <a:schemeClr val="tx1"/>
                </a:solidFill>
                <a:latin typeface="+mn-lt"/>
                <a:ea typeface="+mn-ea"/>
                <a:cs typeface="+mn-cs"/>
              </a:rPr>
              <a:t> поворачивает зажим и отводит палец </a:t>
            </a:r>
            <a:r>
              <a:rPr lang="ru-RU" sz="1200" i="1" kern="1200" dirty="0" smtClean="0">
                <a:solidFill>
                  <a:schemeClr val="tx1"/>
                </a:solidFill>
                <a:latin typeface="+mn-lt"/>
                <a:ea typeface="+mn-ea"/>
                <a:cs typeface="+mn-cs"/>
              </a:rPr>
              <a:t>32 </a:t>
            </a:r>
            <a:r>
              <a:rPr lang="ru-RU" sz="1200" kern="1200" dirty="0" smtClean="0">
                <a:solidFill>
                  <a:schemeClr val="tx1"/>
                </a:solidFill>
                <a:latin typeface="+mn-lt"/>
                <a:ea typeface="+mn-ea"/>
                <a:cs typeface="+mn-cs"/>
              </a:rPr>
              <a:t>от ложечки для сброса клубня в сошник и захвата нового клубня.</a:t>
            </a:r>
          </a:p>
          <a:p>
            <a:r>
              <a:rPr lang="ru-RU" sz="1200" kern="1200" dirty="0" smtClean="0">
                <a:solidFill>
                  <a:schemeClr val="tx1"/>
                </a:solidFill>
                <a:latin typeface="+mn-lt"/>
                <a:ea typeface="+mn-ea"/>
                <a:cs typeface="+mn-cs"/>
              </a:rPr>
              <a:t>Рабочие органы сажалки приводятся в действие от синхронного или независимого ВОМ трактора при помощи редуктора 15 и цепной передачи.</a:t>
            </a:r>
          </a:p>
          <a:p>
            <a:r>
              <a:rPr lang="ru-RU" sz="1200" kern="1200" dirty="0" smtClean="0">
                <a:solidFill>
                  <a:schemeClr val="tx1"/>
                </a:solidFill>
                <a:latin typeface="+mn-lt"/>
                <a:ea typeface="+mn-ea"/>
                <a:cs typeface="+mn-cs"/>
              </a:rPr>
              <a:t>Сошниковая секция состоит из изогнутой стойки, сошника </a:t>
            </a:r>
            <a:r>
              <a:rPr lang="ru-RU" sz="1200" i="1" kern="1200" dirty="0" smtClean="0">
                <a:solidFill>
                  <a:schemeClr val="tx1"/>
                </a:solidFill>
                <a:latin typeface="+mn-lt"/>
                <a:ea typeface="+mn-ea"/>
                <a:cs typeface="+mn-cs"/>
              </a:rPr>
              <a:t>9, </a:t>
            </a:r>
            <a:r>
              <a:rPr lang="ru-RU" sz="1200" kern="1200" dirty="0" err="1" smtClean="0">
                <a:solidFill>
                  <a:schemeClr val="tx1"/>
                </a:solidFill>
                <a:latin typeface="+mn-lt"/>
                <a:ea typeface="+mn-ea"/>
                <a:cs typeface="+mn-cs"/>
              </a:rPr>
              <a:t>параллелограммной</a:t>
            </a:r>
            <a:r>
              <a:rPr lang="ru-RU" sz="1200" kern="1200" dirty="0" smtClean="0">
                <a:solidFill>
                  <a:schemeClr val="tx1"/>
                </a:solidFill>
                <a:latin typeface="+mn-lt"/>
                <a:ea typeface="+mn-ea"/>
                <a:cs typeface="+mn-cs"/>
              </a:rPr>
              <a:t> подвески, включающей в себя кронштейн </a:t>
            </a:r>
            <a:r>
              <a:rPr lang="ru-RU" sz="1200" i="1" kern="1200" dirty="0" smtClean="0">
                <a:solidFill>
                  <a:schemeClr val="tx1"/>
                </a:solidFill>
                <a:latin typeface="+mn-lt"/>
                <a:ea typeface="+mn-ea"/>
                <a:cs typeface="+mn-cs"/>
              </a:rPr>
              <a:t>20, </a:t>
            </a:r>
            <a:r>
              <a:rPr lang="ru-RU" sz="1200" kern="1200" dirty="0" smtClean="0">
                <a:solidFill>
                  <a:schemeClr val="tx1"/>
                </a:solidFill>
                <a:latin typeface="+mn-lt"/>
                <a:ea typeface="+mn-ea"/>
                <a:cs typeface="+mn-cs"/>
              </a:rPr>
              <a:t>верхнюю </a:t>
            </a:r>
            <a:r>
              <a:rPr lang="ru-RU" sz="1200" i="1" kern="1200" dirty="0" smtClean="0">
                <a:solidFill>
                  <a:schemeClr val="tx1"/>
                </a:solidFill>
                <a:latin typeface="+mn-lt"/>
                <a:ea typeface="+mn-ea"/>
                <a:cs typeface="+mn-cs"/>
              </a:rPr>
              <a:t>21, </a:t>
            </a:r>
            <a:r>
              <a:rPr lang="ru-RU" sz="1200" kern="1200" dirty="0" smtClean="0">
                <a:solidFill>
                  <a:schemeClr val="tx1"/>
                </a:solidFill>
                <a:latin typeface="+mn-lt"/>
                <a:ea typeface="+mn-ea"/>
                <a:cs typeface="+mn-cs"/>
              </a:rPr>
              <a:t>нижнюю </a:t>
            </a:r>
            <a:r>
              <a:rPr lang="ru-RU" sz="1200" i="1" kern="1200" dirty="0" smtClean="0">
                <a:solidFill>
                  <a:schemeClr val="tx1"/>
                </a:solidFill>
                <a:latin typeface="+mn-lt"/>
                <a:ea typeface="+mn-ea"/>
                <a:cs typeface="+mn-cs"/>
              </a:rPr>
              <a:t>19 </a:t>
            </a:r>
            <a:r>
              <a:rPr lang="ru-RU" sz="1200" kern="1200" dirty="0" smtClean="0">
                <a:solidFill>
                  <a:schemeClr val="tx1"/>
                </a:solidFill>
                <a:latin typeface="+mn-lt"/>
                <a:ea typeface="+mn-ea"/>
                <a:cs typeface="+mn-cs"/>
              </a:rPr>
              <a:t>и ограничительную тяги, копирующего колеса </a:t>
            </a:r>
            <a:r>
              <a:rPr lang="ru-RU" sz="1200" i="1" kern="1200" dirty="0" smtClean="0">
                <a:solidFill>
                  <a:schemeClr val="tx1"/>
                </a:solidFill>
                <a:latin typeface="+mn-lt"/>
                <a:ea typeface="+mn-ea"/>
                <a:cs typeface="+mn-cs"/>
              </a:rPr>
              <a:t>16 </a:t>
            </a:r>
            <a:r>
              <a:rPr lang="ru-RU" sz="1200" kern="1200" dirty="0" smtClean="0">
                <a:solidFill>
                  <a:schemeClr val="tx1"/>
                </a:solidFill>
                <a:latin typeface="+mn-lt"/>
                <a:ea typeface="+mn-ea"/>
                <a:cs typeface="+mn-cs"/>
              </a:rPr>
              <a:t>с механизмом регулирования глубины хода сошника и </a:t>
            </a:r>
            <a:r>
              <a:rPr lang="ru-RU" sz="1200" kern="1200" dirty="0" err="1" smtClean="0">
                <a:solidFill>
                  <a:schemeClr val="tx1"/>
                </a:solidFill>
                <a:latin typeface="+mn-lt"/>
                <a:ea typeface="+mn-ea"/>
                <a:cs typeface="+mn-cs"/>
              </a:rPr>
              <a:t>бороздозакрывающих</a:t>
            </a:r>
            <a:r>
              <a:rPr lang="ru-RU" sz="1200" kern="1200" dirty="0" smtClean="0">
                <a:solidFill>
                  <a:schemeClr val="tx1"/>
                </a:solidFill>
                <a:latin typeface="+mn-lt"/>
                <a:ea typeface="+mn-ea"/>
                <a:cs typeface="+mn-cs"/>
              </a:rPr>
              <a:t> дисков </a:t>
            </a:r>
            <a:r>
              <a:rPr lang="ru-RU" sz="1200" i="1" kern="1200" dirty="0" smtClean="0">
                <a:solidFill>
                  <a:schemeClr val="tx1"/>
                </a:solidFill>
                <a:latin typeface="+mn-lt"/>
                <a:ea typeface="+mn-ea"/>
                <a:cs typeface="+mn-cs"/>
              </a:rPr>
              <a:t>6 </a:t>
            </a:r>
            <a:r>
              <a:rPr lang="ru-RU" sz="1200" kern="1200" dirty="0" smtClean="0">
                <a:solidFill>
                  <a:schemeClr val="tx1"/>
                </a:solidFill>
                <a:latin typeface="+mn-lt"/>
                <a:ea typeface="+mn-ea"/>
                <a:cs typeface="+mn-cs"/>
              </a:rPr>
              <a:t>с нажимной штангой. К корпусу сошника прикреплены стреловидный </a:t>
            </a:r>
            <a:r>
              <a:rPr lang="ru-RU" sz="1200" kern="1200" dirty="0" err="1" smtClean="0">
                <a:solidFill>
                  <a:schemeClr val="tx1"/>
                </a:solidFill>
                <a:latin typeface="+mn-lt"/>
                <a:ea typeface="+mn-ea"/>
                <a:cs typeface="+mn-cs"/>
              </a:rPr>
              <a:t>наральник</a:t>
            </a:r>
            <a:r>
              <a:rPr lang="ru-RU" sz="1200" kern="1200" dirty="0" smtClean="0">
                <a:solidFill>
                  <a:schemeClr val="tx1"/>
                </a:solidFill>
                <a:latin typeface="+mn-lt"/>
                <a:ea typeface="+mn-ea"/>
                <a:cs typeface="+mn-cs"/>
              </a:rPr>
              <a:t>, способствующий заглублению сошника, </a:t>
            </a:r>
            <a:r>
              <a:rPr lang="ru-RU" sz="1200" kern="1200" dirty="0" err="1" smtClean="0">
                <a:solidFill>
                  <a:schemeClr val="tx1"/>
                </a:solidFill>
                <a:latin typeface="+mn-lt"/>
                <a:ea typeface="+mn-ea"/>
                <a:cs typeface="+mn-cs"/>
              </a:rPr>
              <a:t>туконаправляющая</a:t>
            </a:r>
            <a:r>
              <a:rPr lang="ru-RU" sz="1200" kern="1200" dirty="0" smtClean="0">
                <a:solidFill>
                  <a:schemeClr val="tx1"/>
                </a:solidFill>
                <a:latin typeface="+mn-lt"/>
                <a:ea typeface="+mn-ea"/>
                <a:cs typeface="+mn-cs"/>
              </a:rPr>
              <a:t> пластина </a:t>
            </a:r>
            <a:r>
              <a:rPr lang="ru-RU" sz="1200" i="1" kern="1200" dirty="0" smtClean="0">
                <a:solidFill>
                  <a:schemeClr val="tx1"/>
                </a:solidFill>
                <a:latin typeface="+mn-lt"/>
                <a:ea typeface="+mn-ea"/>
                <a:cs typeface="+mn-cs"/>
              </a:rPr>
              <a:t>10 </a:t>
            </a:r>
            <a:r>
              <a:rPr lang="ru-RU" sz="1200" kern="1200" dirty="0" smtClean="0">
                <a:solidFill>
                  <a:schemeClr val="tx1"/>
                </a:solidFill>
                <a:latin typeface="+mn-lt"/>
                <a:ea typeface="+mn-ea"/>
                <a:cs typeface="+mn-cs"/>
              </a:rPr>
              <a:t>и </a:t>
            </a:r>
            <a:r>
              <a:rPr lang="ru-RU" sz="1200" kern="1200" dirty="0" err="1" smtClean="0">
                <a:solidFill>
                  <a:schemeClr val="tx1"/>
                </a:solidFill>
                <a:latin typeface="+mn-lt"/>
                <a:ea typeface="+mn-ea"/>
                <a:cs typeface="+mn-cs"/>
              </a:rPr>
              <a:t>отвальчик</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8, </a:t>
            </a:r>
            <a:r>
              <a:rPr lang="ru-RU" sz="1200" kern="1200" dirty="0" smtClean="0">
                <a:solidFill>
                  <a:schemeClr val="tx1"/>
                </a:solidFill>
                <a:latin typeface="+mn-lt"/>
                <a:ea typeface="+mn-ea"/>
                <a:cs typeface="+mn-cs"/>
              </a:rPr>
              <a:t>образующий почвенную прослойку между удобрениями и клубнями. Удобрения и клубни поступают в сошники через </a:t>
            </a:r>
            <a:r>
              <a:rPr lang="ru-RU" sz="1200" kern="1200" dirty="0" err="1" smtClean="0">
                <a:solidFill>
                  <a:schemeClr val="tx1"/>
                </a:solidFill>
                <a:latin typeface="+mn-lt"/>
                <a:ea typeface="+mn-ea"/>
                <a:cs typeface="+mn-cs"/>
              </a:rPr>
              <a:t>туко</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клубнепроводы</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11 </a:t>
            </a:r>
            <a:r>
              <a:rPr lang="ru-RU" sz="1200" kern="1200" dirty="0" smtClean="0">
                <a:solidFill>
                  <a:schemeClr val="tx1"/>
                </a:solidFill>
                <a:latin typeface="+mn-lt"/>
                <a:ea typeface="+mn-ea"/>
                <a:cs typeface="+mn-cs"/>
              </a:rPr>
              <a:t>и </a:t>
            </a:r>
            <a:r>
              <a:rPr lang="ru-RU" sz="1200" i="1" kern="1200" dirty="0" smtClean="0">
                <a:solidFill>
                  <a:schemeClr val="tx1"/>
                </a:solidFill>
                <a:latin typeface="+mn-lt"/>
                <a:ea typeface="+mn-ea"/>
                <a:cs typeface="+mn-cs"/>
              </a:rPr>
              <a:t>7. </a:t>
            </a:r>
            <a:r>
              <a:rPr lang="ru-RU" sz="1200" kern="1200" dirty="0" smtClean="0">
                <a:solidFill>
                  <a:schemeClr val="tx1"/>
                </a:solidFill>
                <a:latin typeface="+mn-lt"/>
                <a:ea typeface="+mn-ea"/>
                <a:cs typeface="+mn-cs"/>
              </a:rPr>
              <a:t>Сошниковые секции крепят кронштейнами </a:t>
            </a:r>
            <a:r>
              <a:rPr lang="ru-RU" sz="1200" i="1" kern="1200" dirty="0" smtClean="0">
                <a:solidFill>
                  <a:schemeClr val="tx1"/>
                </a:solidFill>
                <a:latin typeface="+mn-lt"/>
                <a:ea typeface="+mn-ea"/>
                <a:cs typeface="+mn-cs"/>
              </a:rPr>
              <a:t>20 </a:t>
            </a:r>
            <a:r>
              <a:rPr lang="ru-RU" sz="1200" kern="1200" dirty="0" smtClean="0">
                <a:solidFill>
                  <a:schemeClr val="tx1"/>
                </a:solidFill>
                <a:latin typeface="+mn-lt"/>
                <a:ea typeface="+mn-ea"/>
                <a:cs typeface="+mn-cs"/>
              </a:rPr>
              <a:t>к сошниковому брусу рамы с возможностью перемещения по брусу и изменения ширины междурядья.</a:t>
            </a:r>
          </a:p>
          <a:p>
            <a:r>
              <a:rPr lang="ru-RU" sz="1200" kern="1200" dirty="0" smtClean="0">
                <a:solidFill>
                  <a:schemeClr val="tx1"/>
                </a:solidFill>
                <a:latin typeface="+mn-lt"/>
                <a:ea typeface="+mn-ea"/>
                <a:cs typeface="+mn-cs"/>
              </a:rPr>
              <a:t>Для работы на каменистых почвах применяют специальный сошник, к </a:t>
            </a:r>
            <a:r>
              <a:rPr lang="ru-RU" sz="1200" kern="1200" dirty="0" err="1" smtClean="0">
                <a:solidFill>
                  <a:schemeClr val="tx1"/>
                </a:solidFill>
                <a:latin typeface="+mn-lt"/>
                <a:ea typeface="+mn-ea"/>
                <a:cs typeface="+mn-cs"/>
              </a:rPr>
              <a:t>наральнику</a:t>
            </a:r>
            <a:r>
              <a:rPr lang="ru-RU" sz="1200" kern="1200" dirty="0" smtClean="0">
                <a:solidFill>
                  <a:schemeClr val="tx1"/>
                </a:solidFill>
                <a:latin typeface="+mn-lt"/>
                <a:ea typeface="+mn-ea"/>
                <a:cs typeface="+mn-cs"/>
              </a:rPr>
              <a:t> которого прикреплен </a:t>
            </a:r>
            <a:r>
              <a:rPr lang="ru-RU" sz="1200" kern="1200" dirty="0" err="1" smtClean="0">
                <a:solidFill>
                  <a:schemeClr val="tx1"/>
                </a:solidFill>
                <a:latin typeface="+mn-lt"/>
                <a:ea typeface="+mn-ea"/>
                <a:cs typeface="+mn-cs"/>
              </a:rPr>
              <a:t>копироотражатель</a:t>
            </a:r>
            <a:r>
              <a:rPr lang="ru-RU" sz="1200" kern="1200" dirty="0" smtClean="0">
                <a:solidFill>
                  <a:schemeClr val="tx1"/>
                </a:solidFill>
                <a:latin typeface="+mn-lt"/>
                <a:ea typeface="+mn-ea"/>
                <a:cs typeface="+mn-cs"/>
              </a:rPr>
              <a:t>. При встрече с камнем </a:t>
            </a:r>
            <a:r>
              <a:rPr lang="ru-RU" sz="1200" kern="1200" dirty="0" err="1" smtClean="0">
                <a:solidFill>
                  <a:schemeClr val="tx1"/>
                </a:solidFill>
                <a:latin typeface="+mn-lt"/>
                <a:ea typeface="+mn-ea"/>
                <a:cs typeface="+mn-cs"/>
              </a:rPr>
              <a:t>копироотражатель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выглубляет</a:t>
            </a:r>
            <a:r>
              <a:rPr lang="ru-RU" sz="1200" kern="1200" dirty="0" smtClean="0">
                <a:solidFill>
                  <a:schemeClr val="tx1"/>
                </a:solidFill>
                <a:latin typeface="+mn-lt"/>
                <a:ea typeface="+mn-ea"/>
                <a:cs typeface="+mn-cs"/>
              </a:rPr>
              <a:t> сошник. Преодолев препятствие, сошник возвращается в исходное положение.</a:t>
            </a:r>
          </a:p>
          <a:p>
            <a:r>
              <a:rPr lang="ru-RU" sz="1200" kern="1200" dirty="0" smtClean="0">
                <a:solidFill>
                  <a:schemeClr val="tx1"/>
                </a:solidFill>
                <a:latin typeface="+mn-lt"/>
                <a:ea typeface="+mn-ea"/>
                <a:cs typeface="+mn-cs"/>
              </a:rPr>
              <a:t>Сажалка снабжена автоматической сцепкой, </a:t>
            </a:r>
            <a:r>
              <a:rPr lang="ru-RU" sz="1200" kern="1200" dirty="0" err="1" smtClean="0">
                <a:solidFill>
                  <a:schemeClr val="tx1"/>
                </a:solidFill>
                <a:latin typeface="+mn-lt"/>
                <a:ea typeface="+mn-ea"/>
                <a:cs typeface="+mn-cs"/>
              </a:rPr>
              <a:t>гидрофицированными</a:t>
            </a:r>
            <a:r>
              <a:rPr lang="ru-RU" sz="1200" kern="1200" dirty="0" smtClean="0">
                <a:solidFill>
                  <a:schemeClr val="tx1"/>
                </a:solidFill>
                <a:latin typeface="+mn-lt"/>
                <a:ea typeface="+mn-ea"/>
                <a:cs typeface="+mn-cs"/>
              </a:rPr>
              <a:t> маркерами и двусторонней сигнализацией.</a:t>
            </a:r>
          </a:p>
          <a:p>
            <a:r>
              <a:rPr lang="ru-RU" sz="1200" i="1" kern="1200" dirty="0" smtClean="0">
                <a:solidFill>
                  <a:schemeClr val="tx1"/>
                </a:solidFill>
                <a:latin typeface="+mn-lt"/>
                <a:ea typeface="+mn-ea"/>
                <a:cs typeface="+mn-cs"/>
              </a:rPr>
              <a:t>Рабочий процесс</a:t>
            </a:r>
            <a:r>
              <a:rPr lang="ru-RU" sz="1200" kern="1200" dirty="0" smtClean="0">
                <a:solidFill>
                  <a:schemeClr val="tx1"/>
                </a:solidFill>
                <a:latin typeface="+mn-lt"/>
                <a:ea typeface="+mn-ea"/>
                <a:cs typeface="+mn-cs"/>
              </a:rPr>
              <a:t>. При движении сажалки клубни из бункеров </a:t>
            </a:r>
            <a:r>
              <a:rPr lang="ru-RU" sz="1200" i="1" kern="1200" dirty="0" smtClean="0">
                <a:solidFill>
                  <a:schemeClr val="tx1"/>
                </a:solidFill>
                <a:latin typeface="+mn-lt"/>
                <a:ea typeface="+mn-ea"/>
                <a:cs typeface="+mn-cs"/>
              </a:rPr>
              <a:t>1</a:t>
            </a:r>
            <a:r>
              <a:rPr lang="ru-RU" sz="1200" kern="1200" dirty="0" smtClean="0">
                <a:solidFill>
                  <a:schemeClr val="tx1"/>
                </a:solidFill>
                <a:latin typeface="+mn-lt"/>
                <a:ea typeface="+mn-ea"/>
                <a:cs typeface="+mn-cs"/>
              </a:rPr>
              <a:t> (см. рис.) при помощи встряхивающих створок </a:t>
            </a:r>
            <a:r>
              <a:rPr lang="ru-RU" sz="1200" i="1" kern="1200" dirty="0" smtClean="0">
                <a:solidFill>
                  <a:schemeClr val="tx1"/>
                </a:solidFill>
                <a:latin typeface="+mn-lt"/>
                <a:ea typeface="+mn-ea"/>
                <a:cs typeface="+mn-cs"/>
              </a:rPr>
              <a:t>26 </a:t>
            </a:r>
            <a:r>
              <a:rPr lang="ru-RU" sz="1200" kern="1200" dirty="0" smtClean="0">
                <a:solidFill>
                  <a:schemeClr val="tx1"/>
                </a:solidFill>
                <a:latin typeface="+mn-lt"/>
                <a:ea typeface="+mn-ea"/>
                <a:cs typeface="+mn-cs"/>
              </a:rPr>
              <a:t>и </a:t>
            </a:r>
            <a:r>
              <a:rPr lang="ru-RU" sz="1200" kern="1200" dirty="0" err="1" smtClean="0">
                <a:solidFill>
                  <a:schemeClr val="tx1"/>
                </a:solidFill>
                <a:latin typeface="+mn-lt"/>
                <a:ea typeface="+mn-ea"/>
                <a:cs typeface="+mn-cs"/>
              </a:rPr>
              <a:t>ворошителей</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14 </a:t>
            </a:r>
            <a:r>
              <a:rPr lang="ru-RU" sz="1200" kern="1200" dirty="0" smtClean="0">
                <a:solidFill>
                  <a:schemeClr val="tx1"/>
                </a:solidFill>
                <a:latin typeface="+mn-lt"/>
                <a:ea typeface="+mn-ea"/>
                <a:cs typeface="+mn-cs"/>
              </a:rPr>
              <a:t>поступают в питающие ковши </a:t>
            </a:r>
            <a:r>
              <a:rPr lang="ru-RU" sz="1200" i="1" kern="1200" dirty="0" smtClean="0">
                <a:solidFill>
                  <a:schemeClr val="tx1"/>
                </a:solidFill>
                <a:latin typeface="+mn-lt"/>
                <a:ea typeface="+mn-ea"/>
                <a:cs typeface="+mn-cs"/>
              </a:rPr>
              <a:t>13. </a:t>
            </a:r>
            <a:r>
              <a:rPr lang="ru-RU" sz="1200" kern="1200" dirty="0" smtClean="0">
                <a:solidFill>
                  <a:schemeClr val="tx1"/>
                </a:solidFill>
                <a:latin typeface="+mn-lt"/>
                <a:ea typeface="+mn-ea"/>
                <a:cs typeface="+mn-cs"/>
              </a:rPr>
              <a:t>Шнеки </a:t>
            </a:r>
            <a:r>
              <a:rPr lang="ru-RU" sz="1200" i="1" kern="1200" dirty="0" smtClean="0">
                <a:solidFill>
                  <a:schemeClr val="tx1"/>
                </a:solidFill>
                <a:latin typeface="+mn-lt"/>
                <a:ea typeface="+mn-ea"/>
                <a:cs typeface="+mn-cs"/>
              </a:rPr>
              <a:t>12 </a:t>
            </a:r>
            <a:r>
              <a:rPr lang="ru-RU" sz="1200" kern="1200" dirty="0" smtClean="0">
                <a:solidFill>
                  <a:schemeClr val="tx1"/>
                </a:solidFill>
                <a:latin typeface="+mn-lt"/>
                <a:ea typeface="+mn-ea"/>
                <a:cs typeface="+mn-cs"/>
              </a:rPr>
              <a:t>подают клубни к высаживающему аппарату </a:t>
            </a:r>
            <a:r>
              <a:rPr lang="ru-RU" sz="1200" i="1" kern="1200" dirty="0" smtClean="0">
                <a:solidFill>
                  <a:schemeClr val="tx1"/>
                </a:solidFill>
                <a:latin typeface="+mn-lt"/>
                <a:ea typeface="+mn-ea"/>
                <a:cs typeface="+mn-cs"/>
              </a:rPr>
              <a:t>4, </a:t>
            </a:r>
            <a:r>
              <a:rPr lang="ru-RU" sz="1200" kern="1200" dirty="0" smtClean="0">
                <a:solidFill>
                  <a:schemeClr val="tx1"/>
                </a:solidFill>
                <a:latin typeface="+mn-lt"/>
                <a:ea typeface="+mn-ea"/>
                <a:cs typeface="+mn-cs"/>
              </a:rPr>
              <a:t>ложечки которого захватывают (зачерпывают) по одному клубню. При выходе ложечек из зоны питающего ковша пальцы зажимов опускаются на клубни и прижимают их к ложечкам. В зоне сошника пальцы отходят от ложечек и клубни падают в борозду, открытую сошником. Толщину слоя картофеля в ковше регулируют, перемещая винтами заслонку </a:t>
            </a:r>
            <a:r>
              <a:rPr lang="ru-RU" sz="1200" i="1" kern="1200" dirty="0" smtClean="0">
                <a:solidFill>
                  <a:schemeClr val="tx1"/>
                </a:solidFill>
                <a:latin typeface="+mn-lt"/>
                <a:ea typeface="+mn-ea"/>
                <a:cs typeface="+mn-cs"/>
              </a:rPr>
              <a:t>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Удобрения по </a:t>
            </a:r>
            <a:r>
              <a:rPr lang="ru-RU" sz="1200" kern="1200" dirty="0" err="1" smtClean="0">
                <a:solidFill>
                  <a:schemeClr val="tx1"/>
                </a:solidFill>
                <a:latin typeface="+mn-lt"/>
                <a:ea typeface="+mn-ea"/>
                <a:cs typeface="+mn-cs"/>
              </a:rPr>
              <a:t>тукопроводу</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11 </a:t>
            </a:r>
            <a:r>
              <a:rPr lang="ru-RU" sz="1200" kern="1200" dirty="0" smtClean="0">
                <a:solidFill>
                  <a:schemeClr val="tx1"/>
                </a:solidFill>
                <a:latin typeface="+mn-lt"/>
                <a:ea typeface="+mn-ea"/>
                <a:cs typeface="+mn-cs"/>
              </a:rPr>
              <a:t>падают в сошник и по направляющей пластине </a:t>
            </a:r>
            <a:r>
              <a:rPr lang="ru-RU" sz="1200" i="1" kern="1200" dirty="0" smtClean="0">
                <a:solidFill>
                  <a:schemeClr val="tx1"/>
                </a:solidFill>
                <a:latin typeface="+mn-lt"/>
                <a:ea typeface="+mn-ea"/>
                <a:cs typeface="+mn-cs"/>
              </a:rPr>
              <a:t>10 </a:t>
            </a:r>
            <a:r>
              <a:rPr lang="ru-RU" sz="1200" kern="1200" dirty="0" smtClean="0">
                <a:solidFill>
                  <a:schemeClr val="tx1"/>
                </a:solidFill>
                <a:latin typeface="+mn-lt"/>
                <a:ea typeface="+mn-ea"/>
                <a:cs typeface="+mn-cs"/>
              </a:rPr>
              <a:t>высыпаются на дно борозды. </a:t>
            </a:r>
            <a:r>
              <a:rPr lang="ru-RU" sz="1200" kern="1200" dirty="0" err="1" smtClean="0">
                <a:solidFill>
                  <a:schemeClr val="tx1"/>
                </a:solidFill>
                <a:latin typeface="+mn-lt"/>
                <a:ea typeface="+mn-ea"/>
                <a:cs typeface="+mn-cs"/>
              </a:rPr>
              <a:t>Отвальчики</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8 </a:t>
            </a:r>
            <a:r>
              <a:rPr lang="ru-RU" sz="1200" kern="1200" dirty="0" smtClean="0">
                <a:solidFill>
                  <a:schemeClr val="tx1"/>
                </a:solidFill>
                <a:latin typeface="+mn-lt"/>
                <a:ea typeface="+mn-ea"/>
                <a:cs typeface="+mn-cs"/>
              </a:rPr>
              <a:t>засыпают туки почвой, на которую затем падают клубни. Для формирования над рядками гребней борозды с клубнями закрывают дисками </a:t>
            </a:r>
            <a:r>
              <a:rPr lang="ru-RU" sz="1200" i="1" kern="1200" dirty="0" smtClean="0">
                <a:solidFill>
                  <a:schemeClr val="tx1"/>
                </a:solidFill>
                <a:latin typeface="+mn-lt"/>
                <a:ea typeface="+mn-ea"/>
                <a:cs typeface="+mn-cs"/>
              </a:rPr>
              <a:t>6, </a:t>
            </a:r>
            <a:r>
              <a:rPr lang="ru-RU" sz="1200" kern="1200" dirty="0" smtClean="0">
                <a:solidFill>
                  <a:schemeClr val="tx1"/>
                </a:solidFill>
                <a:latin typeface="+mn-lt"/>
                <a:ea typeface="+mn-ea"/>
                <a:cs typeface="+mn-cs"/>
              </a:rPr>
              <a:t>а для образования ровной поверхности - дисками и зубовыми </a:t>
            </a:r>
            <a:r>
              <a:rPr lang="ru-RU" sz="1200" kern="1200" dirty="0" err="1" smtClean="0">
                <a:solidFill>
                  <a:schemeClr val="tx1"/>
                </a:solidFill>
                <a:latin typeface="+mn-lt"/>
                <a:ea typeface="+mn-ea"/>
                <a:cs typeface="+mn-cs"/>
              </a:rPr>
              <a:t>боронками</a:t>
            </a:r>
            <a:r>
              <a:rPr lang="ru-RU" sz="1200" kern="1200" dirty="0" smtClean="0">
                <a:solidFill>
                  <a:schemeClr val="tx1"/>
                </a:solidFill>
                <a:latin typeface="+mn-lt"/>
                <a:ea typeface="+mn-ea"/>
                <a:cs typeface="+mn-cs"/>
              </a:rPr>
              <a:t>. Штанга с нажимной пружиной обеспечивает равномерность погружения в почву дисков и зубьев </a:t>
            </a:r>
            <a:r>
              <a:rPr lang="ru-RU" sz="1200" kern="1200" dirty="0" err="1" smtClean="0">
                <a:solidFill>
                  <a:schemeClr val="tx1"/>
                </a:solidFill>
                <a:latin typeface="+mn-lt"/>
                <a:ea typeface="+mn-ea"/>
                <a:cs typeface="+mn-cs"/>
              </a:rPr>
              <a:t>боронок</a:t>
            </a:r>
            <a:r>
              <a:rPr lang="ru-RU" sz="1200" kern="1200" dirty="0" smtClean="0">
                <a:solidFill>
                  <a:schemeClr val="tx1"/>
                </a:solidFill>
                <a:latin typeface="+mn-lt"/>
                <a:ea typeface="+mn-ea"/>
                <a:cs typeface="+mn-cs"/>
              </a:rPr>
              <a:t>.</a:t>
            </a:r>
          </a:p>
          <a:p>
            <a:r>
              <a:rPr lang="ru-RU" sz="1200" i="1" kern="1200" dirty="0" smtClean="0">
                <a:solidFill>
                  <a:schemeClr val="tx1"/>
                </a:solidFill>
                <a:latin typeface="+mn-lt"/>
                <a:ea typeface="+mn-ea"/>
                <a:cs typeface="+mn-cs"/>
              </a:rPr>
              <a:t>Регулировки</a:t>
            </a:r>
            <a:r>
              <a:rPr lang="ru-RU" sz="1200" kern="1200" dirty="0" smtClean="0">
                <a:solidFill>
                  <a:schemeClr val="tx1"/>
                </a:solidFill>
                <a:latin typeface="+mn-lt"/>
                <a:ea typeface="+mn-ea"/>
                <a:cs typeface="+mn-cs"/>
              </a:rPr>
              <a:t>. Чтобы в каждую ложечку укладывалось по одному клубню и он не выпадал до отхода зажима, регулируют зазор между боковиной </a:t>
            </a:r>
            <a:r>
              <a:rPr lang="ru-RU" sz="1200" i="1" kern="1200" dirty="0" smtClean="0">
                <a:solidFill>
                  <a:schemeClr val="tx1"/>
                </a:solidFill>
                <a:latin typeface="+mn-lt"/>
                <a:ea typeface="+mn-ea"/>
                <a:cs typeface="+mn-cs"/>
              </a:rPr>
              <a:t>2 </a:t>
            </a:r>
            <a:r>
              <a:rPr lang="ru-RU" sz="1200" kern="1200" dirty="0" smtClean="0">
                <a:solidFill>
                  <a:schemeClr val="tx1"/>
                </a:solidFill>
                <a:latin typeface="+mn-lt"/>
                <a:ea typeface="+mn-ea"/>
                <a:cs typeface="+mn-cs"/>
              </a:rPr>
              <a:t>и ложечкой. Для этого ослабляют болты и перемещают боковину по продолговатым отверстиям. При посадке клубней массой 30...50, 50...80 и 80...100 г устанавливают зазор соответственно 3...5, 10...12 и 14...16</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мм.</a:t>
            </a:r>
          </a:p>
          <a:p>
            <a:r>
              <a:rPr lang="ru-RU" sz="1200" kern="1200" dirty="0" smtClean="0">
                <a:solidFill>
                  <a:schemeClr val="tx1"/>
                </a:solidFill>
                <a:latin typeface="+mn-lt"/>
                <a:ea typeface="+mn-ea"/>
                <a:cs typeface="+mn-cs"/>
              </a:rPr>
              <a:t>Норму посадки клубней при синхронном ВОМ трактора регулируют, заменяя звездочки на валу редуктора </a:t>
            </a:r>
            <a:r>
              <a:rPr lang="ru-RU" sz="1200" i="1" kern="1200" dirty="0" smtClean="0">
                <a:solidFill>
                  <a:schemeClr val="tx1"/>
                </a:solidFill>
                <a:latin typeface="+mn-lt"/>
                <a:ea typeface="+mn-ea"/>
                <a:cs typeface="+mn-cs"/>
              </a:rPr>
              <a:t>15</a:t>
            </a:r>
            <a:r>
              <a:rPr lang="ru-RU" sz="1200" kern="1200" dirty="0" smtClean="0">
                <a:solidFill>
                  <a:schemeClr val="tx1"/>
                </a:solidFill>
                <a:latin typeface="+mn-lt"/>
                <a:ea typeface="+mn-ea"/>
                <a:cs typeface="+mn-cs"/>
              </a:rPr>
              <a:t>. При работе сажалок с независимым ВОМ трактора заданную густоту посадки обеспечивают заменой звездочек и изменением скорости движения агрегата.</a:t>
            </a:r>
          </a:p>
          <a:p>
            <a:r>
              <a:rPr lang="ru-RU" sz="1200" kern="1200" dirty="0" smtClean="0">
                <a:solidFill>
                  <a:schemeClr val="tx1"/>
                </a:solidFill>
                <a:latin typeface="+mn-lt"/>
                <a:ea typeface="+mn-ea"/>
                <a:cs typeface="+mn-cs"/>
              </a:rPr>
              <a:t>Чтобы проверить норму посадки клубней, поднимают </a:t>
            </a:r>
            <a:r>
              <a:rPr lang="ru-RU" sz="1200" kern="1200" dirty="0" err="1" smtClean="0">
                <a:solidFill>
                  <a:schemeClr val="tx1"/>
                </a:solidFill>
                <a:latin typeface="+mn-lt"/>
                <a:ea typeface="+mn-ea"/>
                <a:cs typeface="+mn-cs"/>
              </a:rPr>
              <a:t>бороздозакрывающие</a:t>
            </a:r>
            <a:r>
              <a:rPr lang="ru-RU" sz="1200" kern="1200" dirty="0" smtClean="0">
                <a:solidFill>
                  <a:schemeClr val="tx1"/>
                </a:solidFill>
                <a:latin typeface="+mn-lt"/>
                <a:ea typeface="+mn-ea"/>
                <a:cs typeface="+mn-cs"/>
              </a:rPr>
              <a:t> диски секций и проезжают на установленной рабочей скорости 30 м. После этого подсчитывают число клубней в каждой борозде на длине 14,3 м (при междурядье 70 см). Умножив полученный результат на 1000, получают число клубней на 1 га. Если фактическая норма отличается от заданной, то на валу редуктора заменяют звездочку.</a:t>
            </a:r>
          </a:p>
          <a:p>
            <a:r>
              <a:rPr lang="ru-RU" sz="1200" kern="1200" dirty="0" smtClean="0">
                <a:solidFill>
                  <a:schemeClr val="tx1"/>
                </a:solidFill>
                <a:latin typeface="+mn-lt"/>
                <a:ea typeface="+mn-ea"/>
                <a:cs typeface="+mn-cs"/>
              </a:rPr>
              <a:t>Глубину посадки клубней до 18 см регулируют, поднимая или опуская копирующие колеса </a:t>
            </a:r>
            <a:r>
              <a:rPr lang="ru-RU" sz="1200" i="1" kern="1200" dirty="0" smtClean="0">
                <a:solidFill>
                  <a:schemeClr val="tx1"/>
                </a:solidFill>
                <a:latin typeface="+mn-lt"/>
                <a:ea typeface="+mn-ea"/>
                <a:cs typeface="+mn-cs"/>
              </a:rPr>
              <a:t>16 </a:t>
            </a:r>
            <a:r>
              <a:rPr lang="ru-RU" sz="1200" kern="1200" dirty="0" smtClean="0">
                <a:solidFill>
                  <a:schemeClr val="tx1"/>
                </a:solidFill>
                <a:latin typeface="+mn-lt"/>
                <a:ea typeface="+mn-ea"/>
                <a:cs typeface="+mn-cs"/>
              </a:rPr>
              <a:t>сошников. При этом опорные колеса </a:t>
            </a:r>
            <a:r>
              <a:rPr lang="ru-RU" sz="1200" i="1" kern="1200" dirty="0" smtClean="0">
                <a:solidFill>
                  <a:schemeClr val="tx1"/>
                </a:solidFill>
                <a:latin typeface="+mn-lt"/>
                <a:ea typeface="+mn-ea"/>
                <a:cs typeface="+mn-cs"/>
              </a:rPr>
              <a:t>11</a:t>
            </a:r>
            <a:r>
              <a:rPr lang="ru-RU" sz="1200" kern="1200" dirty="0" smtClean="0">
                <a:solidFill>
                  <a:schemeClr val="tx1"/>
                </a:solidFill>
                <a:latin typeface="+mn-lt"/>
                <a:ea typeface="+mn-ea"/>
                <a:cs typeface="+mn-cs"/>
              </a:rPr>
              <a:t> сажалки поднимают или опускают так, чтобы при заглубленных сошниках разность высоты расположения передних и задних шарниров нижних тяг </a:t>
            </a:r>
            <a:r>
              <a:rPr lang="ru-RU" sz="1200" i="1" kern="1200" dirty="0" smtClean="0">
                <a:solidFill>
                  <a:schemeClr val="tx1"/>
                </a:solidFill>
                <a:latin typeface="+mn-lt"/>
                <a:ea typeface="+mn-ea"/>
                <a:cs typeface="+mn-cs"/>
              </a:rPr>
              <a:t>19 </a:t>
            </a:r>
            <a:r>
              <a:rPr lang="ru-RU" sz="1200" kern="1200" dirty="0" smtClean="0">
                <a:solidFill>
                  <a:schemeClr val="tx1"/>
                </a:solidFill>
                <a:latin typeface="+mn-lt"/>
                <a:ea typeface="+mn-ea"/>
                <a:cs typeface="+mn-cs"/>
              </a:rPr>
              <a:t>подвесок составляла 100... 110 мм.</a:t>
            </a:r>
          </a:p>
          <a:p>
            <a:r>
              <a:rPr lang="ru-RU" sz="1200" kern="1200" dirty="0" smtClean="0">
                <a:solidFill>
                  <a:schemeClr val="tx1"/>
                </a:solidFill>
                <a:latin typeface="+mn-lt"/>
                <a:ea typeface="+mn-ea"/>
                <a:cs typeface="+mn-cs"/>
              </a:rPr>
              <a:t>Ширина захвата сажалки при посадке с междурядьем 70 см равна 2,8 м. Густота посадки 35...70 тыс. шт./га. Сажалку </a:t>
            </a:r>
            <a:r>
              <a:rPr lang="ru-RU" sz="1200" kern="1200" dirty="0" err="1" smtClean="0">
                <a:solidFill>
                  <a:schemeClr val="tx1"/>
                </a:solidFill>
                <a:latin typeface="+mn-lt"/>
                <a:ea typeface="+mn-ea"/>
                <a:cs typeface="+mn-cs"/>
              </a:rPr>
              <a:t>агрегатируют</a:t>
            </a:r>
            <a:r>
              <a:rPr lang="ru-RU" sz="1200" kern="1200" dirty="0" smtClean="0">
                <a:solidFill>
                  <a:schemeClr val="tx1"/>
                </a:solidFill>
                <a:latin typeface="+mn-lt"/>
                <a:ea typeface="+mn-ea"/>
                <a:cs typeface="+mn-cs"/>
              </a:rPr>
              <a:t> с тракторами ДТ-75, МТЗ-80. Рабочая скорость агрегата до 6,3 км/ч.</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Общий вид и технические</a:t>
            </a:r>
            <a:r>
              <a:rPr lang="ru-RU" baseline="0" dirty="0" smtClean="0"/>
              <a:t> характеристики сажалки КСМ-4.</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13480FF-309B-42F5-9CD2-BE14F2574E5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E65B5E-080F-4301-AC6D-F5D728ABE343}"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8B8D81-DD8E-4D32-B3C0-68106880445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624DF4-305E-43AD-9FF8-D916FCDDB2B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9ACFB4D-7830-4518-BDD9-2938489797B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E2F406B-576A-47B3-A73E-8B32B65379B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BA33038-D1B3-4548-A3E1-4ACD4739B33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BCD95C9-41F6-452E-B5C8-EAEA1DBA1C6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085B896-E84B-4A50-8375-5C68553C2E7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93705AF-0A8A-485A-8A4F-B333A94B0DED}"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9B08BC-6E46-4879-A942-7635652105B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4BABF0-3F5F-4310-BB45-89DA6779DF3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ideo" Target="file:///C:\Users\Andrey\Documents\&#1055;&#1086;&#1095;&#1074;&#1086;&#1086;&#1073;&#1088;&#1072;&#1073;&#1072;&#1090;&#1099;&#1074;&#1072;&#1102;&#1097;&#1080;&#1077;%20&#1084;&#1072;&#1096;&#1080;&#1085;&#1099;\&#1051;&#1055;&#1047;\&#1050;&#1072;&#1088;&#1090;&#1086;&#1092;&#1077;&#1083;&#1100;\&#1050;&#1072;&#1088;&#1090;&#1086;&#1092;&#1077;&#1083;&#1077;&#1089;&#1072;&#1078;&#1072;&#1083;&#1082;&#1072;%20&#1076;&#1080;&#1089;&#1082;&#1086;&#1074;&#1086;-&#1083;&#1086;&#1078;&#1077;&#1095;&#1085;&#1072;&#1103;.mpg" TargetMode="Externa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3.jpe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javascript:openpopup_2798('../Prinzip_Marathon.jpg')" TargetMode="External"/><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5676920"/>
          </a:xfrm>
        </p:spPr>
        <p:style>
          <a:lnRef idx="2">
            <a:schemeClr val="accent1">
              <a:shade val="50000"/>
            </a:schemeClr>
          </a:lnRef>
          <a:fillRef idx="1">
            <a:schemeClr val="accent1"/>
          </a:fillRef>
          <a:effectRef idx="0">
            <a:schemeClr val="accent1"/>
          </a:effectRef>
          <a:fontRef idx="minor">
            <a:schemeClr val="lt1"/>
          </a:fontRef>
        </p:style>
        <p:txBody>
          <a:bodyPr/>
          <a:lstStyle/>
          <a:p>
            <a:r>
              <a:rPr lang="ru-RU" sz="5400" b="1" dirty="0" smtClean="0">
                <a:solidFill>
                  <a:srgbClr val="FF0000"/>
                </a:solidFill>
              </a:rPr>
              <a:t>ОГАПОУ «БАМТ»</a:t>
            </a:r>
            <a:r>
              <a:rPr lang="ru-RU" sz="9600" b="1" dirty="0" smtClean="0">
                <a:solidFill>
                  <a:srgbClr val="00B050"/>
                </a:solidFill>
              </a:rPr>
              <a:t/>
            </a:r>
            <a:br>
              <a:rPr lang="ru-RU" sz="9600" b="1" dirty="0" smtClean="0">
                <a:solidFill>
                  <a:srgbClr val="00B050"/>
                </a:solidFill>
              </a:rPr>
            </a:br>
            <a:r>
              <a:rPr lang="ru-RU" sz="9600" b="1" dirty="0" smtClean="0">
                <a:latin typeface="Arial" charset="0"/>
              </a:rPr>
              <a:t> </a:t>
            </a:r>
            <a:r>
              <a:rPr lang="ru-RU" b="1" dirty="0" smtClean="0">
                <a:solidFill>
                  <a:srgbClr val="CC9900"/>
                </a:solidFill>
                <a:latin typeface="Arial" charset="0"/>
              </a:rPr>
              <a:t>МАШИНЫ ДЛЯ ПОСАДКИ КАРТОФЕЛЯ </a:t>
            </a:r>
            <a:r>
              <a:rPr lang="ru-RU" sz="2000" b="1" dirty="0" smtClean="0">
                <a:solidFill>
                  <a:srgbClr val="00B050"/>
                </a:solidFill>
              </a:rPr>
              <a:t/>
            </a:r>
            <a:br>
              <a:rPr lang="ru-RU" sz="2000" b="1" dirty="0" smtClean="0">
                <a:solidFill>
                  <a:srgbClr val="00B050"/>
                </a:solidFill>
              </a:rPr>
            </a:br>
            <a:r>
              <a:rPr lang="ru-RU" sz="2800" dirty="0" smtClean="0"/>
              <a:t> </a:t>
            </a:r>
            <a:r>
              <a:rPr lang="ru-RU" sz="2800" b="1" dirty="0" smtClean="0">
                <a:solidFill>
                  <a:srgbClr val="7030A0"/>
                </a:solidFill>
              </a:rPr>
              <a:t>МДК 04.01 «</a:t>
            </a:r>
            <a:r>
              <a:rPr lang="ru-RU" sz="2800" b="1" i="1" dirty="0" smtClean="0">
                <a:solidFill>
                  <a:srgbClr val="7030A0"/>
                </a:solidFill>
              </a:rPr>
              <a:t>Освоение профессии рабочих 19205 Тракторист – машинист сельскохозяйственного производства</a:t>
            </a:r>
            <a:r>
              <a:rPr lang="ru-RU" sz="2800" b="1" dirty="0" smtClean="0">
                <a:solidFill>
                  <a:srgbClr val="7030A0"/>
                </a:solidFill>
              </a:rPr>
              <a:t>»</a:t>
            </a:r>
            <a:r>
              <a:rPr lang="ru-RU" sz="2000" dirty="0" smtClean="0"/>
              <a:t/>
            </a:r>
            <a:br>
              <a:rPr lang="ru-RU" sz="2000" dirty="0" smtClean="0"/>
            </a:br>
            <a:r>
              <a:rPr lang="ru-RU" sz="2000" b="1" dirty="0" smtClean="0">
                <a:solidFill>
                  <a:srgbClr val="FFFF00"/>
                </a:solidFill>
              </a:rPr>
              <a:t> Выполнил студент группы </a:t>
            </a:r>
            <a:r>
              <a:rPr lang="ru-RU" sz="2000" b="1" smtClean="0">
                <a:solidFill>
                  <a:srgbClr val="FFFF00"/>
                </a:solidFill>
              </a:rPr>
              <a:t>№ </a:t>
            </a:r>
            <a:r>
              <a:rPr lang="ru-RU" sz="2000" b="1" smtClean="0">
                <a:solidFill>
                  <a:srgbClr val="FFFF00"/>
                </a:solidFill>
              </a:rPr>
              <a:t>3 </a:t>
            </a:r>
            <a:r>
              <a:rPr lang="ru-RU" sz="2000" b="1" dirty="0" smtClean="0">
                <a:solidFill>
                  <a:srgbClr val="FFFF00"/>
                </a:solidFill>
              </a:rPr>
              <a:t>«Эксплуатация и ремонт сельскохозяйственной техники и оборудования</a:t>
            </a:r>
            <a:r>
              <a:rPr lang="ru-RU" sz="2000" b="1" u="sng" dirty="0" smtClean="0">
                <a:solidFill>
                  <a:srgbClr val="FFFF00"/>
                </a:solidFill>
              </a:rPr>
              <a:t> </a:t>
            </a:r>
            <a:r>
              <a:rPr lang="ru-RU" sz="2000" b="1" dirty="0" smtClean="0">
                <a:solidFill>
                  <a:srgbClr val="FFFF00"/>
                </a:solidFill>
              </a:rPr>
              <a:t>»  </a:t>
            </a:r>
            <a:r>
              <a:rPr lang="ru-RU" sz="2000" b="1" dirty="0" smtClean="0">
                <a:solidFill>
                  <a:srgbClr val="002060"/>
                </a:solidFill>
              </a:rPr>
              <a:t/>
            </a:r>
            <a:br>
              <a:rPr lang="ru-RU" sz="2000" b="1" dirty="0" smtClean="0">
                <a:solidFill>
                  <a:srgbClr val="002060"/>
                </a:solidFill>
              </a:rPr>
            </a:br>
            <a:r>
              <a:rPr lang="ru-RU" sz="2000" b="1" dirty="0" err="1" smtClean="0">
                <a:solidFill>
                  <a:srgbClr val="002060"/>
                </a:solidFill>
              </a:rPr>
              <a:t>Козадавлев</a:t>
            </a:r>
            <a:r>
              <a:rPr lang="ru-RU" sz="2000" b="1" dirty="0" smtClean="0">
                <a:solidFill>
                  <a:srgbClr val="002060"/>
                </a:solidFill>
              </a:rPr>
              <a:t> Андрей Сергеевич</a:t>
            </a:r>
            <a:br>
              <a:rPr lang="ru-RU" sz="2000" b="1" dirty="0" smtClean="0">
                <a:solidFill>
                  <a:srgbClr val="002060"/>
                </a:solidFill>
              </a:rPr>
            </a:br>
            <a:r>
              <a:rPr lang="ru-RU" sz="2000" b="1" dirty="0" smtClean="0">
                <a:solidFill>
                  <a:srgbClr val="002060"/>
                </a:solidFill>
              </a:rPr>
              <a:t>Руководитель: </a:t>
            </a:r>
            <a:r>
              <a:rPr lang="ru-RU" sz="2000" b="1" dirty="0" err="1" smtClean="0">
                <a:solidFill>
                  <a:srgbClr val="002060"/>
                </a:solidFill>
              </a:rPr>
              <a:t>Понизенский</a:t>
            </a:r>
            <a:r>
              <a:rPr lang="ru-RU" sz="2000" b="1" dirty="0" smtClean="0">
                <a:solidFill>
                  <a:srgbClr val="002060"/>
                </a:solidFill>
              </a:rPr>
              <a:t> В.В.</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0"/>
            <a:ext cx="8208912" cy="620688"/>
          </a:xfrm>
        </p:spPr>
        <p:txBody>
          <a:bodyPr/>
          <a:lstStyle/>
          <a:p>
            <a:r>
              <a:rPr lang="ru-RU" sz="3200" b="1" cap="all" dirty="0" smtClean="0">
                <a:latin typeface="Arial" charset="0"/>
              </a:rPr>
              <a:t>2.4. Картофелесажалка </a:t>
            </a:r>
            <a:r>
              <a:rPr lang="ru-RU" sz="3200" b="1" cap="all" dirty="0">
                <a:solidFill>
                  <a:srgbClr val="FF0000"/>
                </a:solidFill>
                <a:latin typeface="Arial" charset="0"/>
              </a:rPr>
              <a:t>КСМ-4</a:t>
            </a:r>
          </a:p>
        </p:txBody>
      </p:sp>
      <p:pic>
        <p:nvPicPr>
          <p:cNvPr id="12291" name="Picture 3" descr="vl1805"/>
          <p:cNvPicPr>
            <a:picLocks noChangeAspect="1" noChangeArrowheads="1"/>
          </p:cNvPicPr>
          <p:nvPr/>
        </p:nvPicPr>
        <p:blipFill>
          <a:blip r:embed="rId3" cstate="print">
            <a:lum bright="14000"/>
          </a:blip>
          <a:srcRect/>
          <a:stretch>
            <a:fillRect/>
          </a:stretch>
        </p:blipFill>
        <p:spPr bwMode="auto">
          <a:xfrm>
            <a:off x="120236" y="764704"/>
            <a:ext cx="5000525" cy="3744416"/>
          </a:xfrm>
          <a:prstGeom prst="rect">
            <a:avLst/>
          </a:prstGeom>
          <a:ln>
            <a:noFill/>
          </a:ln>
          <a:effectLst>
            <a:outerShdw blurRad="292100" dist="139700" dir="2700000" algn="tl" rotWithShape="0">
              <a:srgbClr val="333333">
                <a:alpha val="65000"/>
              </a:srgbClr>
            </a:outerShdw>
          </a:effectLst>
        </p:spPr>
      </p:pic>
      <p:sp>
        <p:nvSpPr>
          <p:cNvPr id="12292" name="Text Box 4"/>
          <p:cNvSpPr txBox="1">
            <a:spLocks noChangeArrowheads="1"/>
          </p:cNvSpPr>
          <p:nvPr/>
        </p:nvSpPr>
        <p:spPr bwMode="auto">
          <a:xfrm>
            <a:off x="179512" y="4653136"/>
            <a:ext cx="5040560" cy="1754326"/>
          </a:xfrm>
          <a:prstGeom prst="rect">
            <a:avLst/>
          </a:prstGeom>
          <a:noFill/>
          <a:ln w="9525">
            <a:noFill/>
            <a:miter lim="800000"/>
            <a:headEnd/>
            <a:tailEnd/>
          </a:ln>
          <a:effectLst/>
        </p:spPr>
        <p:txBody>
          <a:bodyPr wrap="square">
            <a:spAutoFit/>
          </a:bodyPr>
          <a:lstStyle/>
          <a:p>
            <a:pPr>
              <a:spcBef>
                <a:spcPct val="50000"/>
              </a:spcBef>
            </a:pPr>
            <a:r>
              <a:rPr lang="ru-RU" sz="1800" dirty="0">
                <a:latin typeface="Arial" charset="0"/>
              </a:rPr>
              <a:t>Предназначена для рядковой посадки </a:t>
            </a:r>
            <a:r>
              <a:rPr lang="ru-RU" sz="1800" dirty="0" err="1" smtClean="0">
                <a:latin typeface="Arial" charset="0"/>
              </a:rPr>
              <a:t>непророщенных</a:t>
            </a:r>
            <a:r>
              <a:rPr lang="ru-RU" sz="1800" dirty="0" smtClean="0">
                <a:latin typeface="Arial" charset="0"/>
              </a:rPr>
              <a:t> </a:t>
            </a:r>
            <a:r>
              <a:rPr lang="ru-RU" sz="1800" dirty="0">
                <a:latin typeface="Arial" charset="0"/>
              </a:rPr>
              <a:t>клубней </a:t>
            </a:r>
            <a:r>
              <a:rPr lang="ru-RU" sz="1800" dirty="0" smtClean="0">
                <a:latin typeface="Arial" charset="0"/>
              </a:rPr>
              <a:t>с </a:t>
            </a:r>
            <a:r>
              <a:rPr lang="ru-RU" sz="1800" dirty="0">
                <a:latin typeface="Arial" charset="0"/>
              </a:rPr>
              <a:t>междурядьями 70; 75 и 90 см с одновременным внесением минеральных удобрений на почвах </a:t>
            </a:r>
            <a:r>
              <a:rPr lang="ru-RU" sz="1800" dirty="0" smtClean="0">
                <a:latin typeface="Arial" charset="0"/>
              </a:rPr>
              <a:t>любых </a:t>
            </a:r>
            <a:r>
              <a:rPr lang="ru-RU" sz="1800" dirty="0">
                <a:latin typeface="Arial" charset="0"/>
              </a:rPr>
              <a:t>типов во всех зонах возделывания картофеля</a:t>
            </a:r>
            <a:r>
              <a:rPr lang="ru-RU" sz="1800" dirty="0" smtClean="0">
                <a:latin typeface="Arial" charset="0"/>
              </a:rPr>
              <a:t>.</a:t>
            </a:r>
            <a:endParaRPr lang="ru-RU" sz="1800" dirty="0">
              <a:latin typeface="Arial" charset="0"/>
            </a:endParaRPr>
          </a:p>
        </p:txBody>
      </p:sp>
      <p:graphicFrame>
        <p:nvGraphicFramePr>
          <p:cNvPr id="7" name="Таблица 6"/>
          <p:cNvGraphicFramePr>
            <a:graphicFrameLocks noGrp="1"/>
          </p:cNvGraphicFramePr>
          <p:nvPr/>
        </p:nvGraphicFramePr>
        <p:xfrm>
          <a:off x="5292080" y="737775"/>
          <a:ext cx="3685980" cy="4961761"/>
        </p:xfrm>
        <a:graphic>
          <a:graphicData uri="http://schemas.openxmlformats.org/drawingml/2006/table">
            <a:tbl>
              <a:tblPr/>
              <a:tblGrid>
                <a:gridCol w="2404823"/>
                <a:gridCol w="1281157"/>
              </a:tblGrid>
              <a:tr h="568726">
                <a:tc>
                  <a:txBody>
                    <a:bodyPr/>
                    <a:lstStyle/>
                    <a:p>
                      <a:pPr marL="0" indent="0" algn="ctr">
                        <a:lnSpc>
                          <a:spcPct val="100000"/>
                        </a:lnSpc>
                        <a:spcAft>
                          <a:spcPts val="0"/>
                        </a:spcAft>
                      </a:pPr>
                      <a:r>
                        <a:rPr lang="ru-RU" sz="1800" dirty="0">
                          <a:latin typeface="Calibri"/>
                          <a:ea typeface="Calibri"/>
                          <a:cs typeface="Times New Roman"/>
                        </a:rPr>
                        <a:t>Показатели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smtClean="0">
                          <a:latin typeface="Calibri"/>
                          <a:ea typeface="Calibri"/>
                          <a:cs typeface="Times New Roman"/>
                        </a:rPr>
                        <a:t>Значения</a:t>
                      </a:r>
                      <a:endParaRPr lang="ru-RU" sz="1800" dirty="0">
                        <a:latin typeface="Calibri"/>
                        <a:ea typeface="Calibri"/>
                        <a:cs typeface="Times New Roman"/>
                      </a:endParaRP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640886">
                <a:tc>
                  <a:txBody>
                    <a:bodyPr/>
                    <a:lstStyle/>
                    <a:p>
                      <a:pPr marL="0" indent="0">
                        <a:lnSpc>
                          <a:spcPct val="100000"/>
                        </a:lnSpc>
                        <a:spcAft>
                          <a:spcPts val="0"/>
                        </a:spcAft>
                      </a:pPr>
                      <a:r>
                        <a:rPr lang="ru-RU" sz="1800" dirty="0">
                          <a:latin typeface="Calibri"/>
                          <a:ea typeface="Calibri"/>
                          <a:cs typeface="Times New Roman"/>
                        </a:rPr>
                        <a:t>Ширина </a:t>
                      </a:r>
                      <a:r>
                        <a:rPr lang="ru-RU" sz="1800" dirty="0" smtClean="0">
                          <a:latin typeface="Calibri"/>
                          <a:ea typeface="Calibri"/>
                          <a:cs typeface="Times New Roman"/>
                        </a:rPr>
                        <a:t>захвата (число рядков),</a:t>
                      </a:r>
                      <a:r>
                        <a:rPr lang="ru-RU" sz="1800" baseline="0" dirty="0" smtClean="0">
                          <a:latin typeface="Calibri"/>
                          <a:ea typeface="Calibri"/>
                          <a:cs typeface="Times New Roman"/>
                        </a:rPr>
                        <a:t> см</a:t>
                      </a:r>
                      <a:endParaRPr lang="ru-RU" sz="1800" dirty="0">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a:latin typeface="Calibri"/>
                          <a:ea typeface="Calibri"/>
                          <a:cs typeface="Times New Roman"/>
                        </a:rPr>
                        <a:t>4 </a:t>
                      </a:r>
                      <a:r>
                        <a:rPr lang="ru-RU" sz="1800" dirty="0" smtClean="0">
                          <a:latin typeface="Calibri"/>
                          <a:ea typeface="Calibri"/>
                          <a:cs typeface="Times New Roman"/>
                          <a:sym typeface="Symbol"/>
                        </a:rPr>
                        <a:t></a:t>
                      </a:r>
                      <a:r>
                        <a:rPr lang="ru-RU" sz="1800" dirty="0" smtClean="0">
                          <a:latin typeface="Calibri"/>
                          <a:ea typeface="Calibri"/>
                          <a:cs typeface="Times New Roman"/>
                        </a:rPr>
                        <a:t> 70</a:t>
                      </a:r>
                      <a:endParaRPr lang="ru-RU" sz="1800" dirty="0">
                        <a:latin typeface="Calibri"/>
                        <a:ea typeface="Calibri"/>
                        <a:cs typeface="Times New Roman"/>
                      </a:endParaRP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640886">
                <a:tc>
                  <a:txBody>
                    <a:bodyPr/>
                    <a:lstStyle/>
                    <a:p>
                      <a:pPr marL="0" indent="0">
                        <a:lnSpc>
                          <a:spcPct val="100000"/>
                        </a:lnSpc>
                        <a:spcAft>
                          <a:spcPts val="0"/>
                        </a:spcAft>
                      </a:pPr>
                      <a:r>
                        <a:rPr lang="ru-RU" sz="1800" dirty="0">
                          <a:latin typeface="Calibri"/>
                          <a:ea typeface="Calibri"/>
                          <a:cs typeface="Times New Roman"/>
                        </a:rPr>
                        <a:t>Глубина заделки клубней, см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smtClean="0">
                          <a:latin typeface="Calibri"/>
                          <a:ea typeface="Calibri"/>
                          <a:cs typeface="Times New Roman"/>
                        </a:rPr>
                        <a:t>7,7…10,3</a:t>
                      </a:r>
                      <a:endParaRPr lang="ru-RU" sz="1800" dirty="0">
                        <a:latin typeface="Calibri"/>
                        <a:ea typeface="Calibri"/>
                        <a:cs typeface="Times New Roman"/>
                      </a:endParaRP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640080">
                <a:tc>
                  <a:txBody>
                    <a:bodyPr/>
                    <a:lstStyle/>
                    <a:p>
                      <a:pPr marL="0" indent="0">
                        <a:lnSpc>
                          <a:spcPct val="100000"/>
                        </a:lnSpc>
                        <a:spcAft>
                          <a:spcPts val="0"/>
                        </a:spcAft>
                      </a:pPr>
                      <a:r>
                        <a:rPr lang="ru-RU" sz="1800" dirty="0" smtClean="0">
                          <a:latin typeface="Calibri"/>
                          <a:ea typeface="Calibri"/>
                          <a:cs typeface="Times New Roman"/>
                        </a:rPr>
                        <a:t>Масса (с ЗИП), </a:t>
                      </a:r>
                      <a:r>
                        <a:rPr lang="ru-RU" sz="1800" dirty="0">
                          <a:latin typeface="Calibri"/>
                          <a:ea typeface="Calibri"/>
                          <a:cs typeface="Times New Roman"/>
                        </a:rPr>
                        <a:t>кг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smtClean="0">
                          <a:latin typeface="Calibri"/>
                          <a:ea typeface="Calibri"/>
                          <a:cs typeface="Times New Roman"/>
                        </a:rPr>
                        <a:t>1852</a:t>
                      </a:r>
                      <a:endParaRPr lang="ru-RU" sz="1800" dirty="0">
                        <a:latin typeface="Calibri"/>
                        <a:ea typeface="Calibri"/>
                        <a:cs typeface="Times New Roman"/>
                      </a:endParaRP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640886">
                <a:tc>
                  <a:txBody>
                    <a:bodyPr/>
                    <a:lstStyle/>
                    <a:p>
                      <a:pPr marL="0" indent="0">
                        <a:lnSpc>
                          <a:spcPct val="100000"/>
                        </a:lnSpc>
                        <a:spcAft>
                          <a:spcPts val="0"/>
                        </a:spcAft>
                      </a:pPr>
                      <a:r>
                        <a:rPr lang="ru-RU" sz="1800" dirty="0">
                          <a:latin typeface="Calibri"/>
                          <a:ea typeface="Calibri"/>
                          <a:cs typeface="Times New Roman"/>
                        </a:rPr>
                        <a:t>Вместимость бункера для картофеля, кг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a:latin typeface="Calibri"/>
                          <a:ea typeface="Calibri"/>
                          <a:cs typeface="Times New Roman"/>
                        </a:rPr>
                        <a:t>2300</a:t>
                      </a: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1190217">
                <a:tc>
                  <a:txBody>
                    <a:bodyPr/>
                    <a:lstStyle/>
                    <a:p>
                      <a:pPr marL="0" indent="0">
                        <a:lnSpc>
                          <a:spcPct val="100000"/>
                        </a:lnSpc>
                        <a:spcAft>
                          <a:spcPts val="0"/>
                        </a:spcAft>
                      </a:pPr>
                      <a:r>
                        <a:rPr lang="ru-RU" sz="1800" dirty="0">
                          <a:latin typeface="Calibri"/>
                          <a:ea typeface="Calibri"/>
                          <a:cs typeface="Times New Roman"/>
                        </a:rPr>
                        <a:t>Суммарная вместимость бункера для минеральных удобрений, дм</a:t>
                      </a:r>
                      <a:r>
                        <a:rPr lang="ru-RU" sz="1800" baseline="30000" dirty="0">
                          <a:latin typeface="Calibri"/>
                          <a:ea typeface="Calibri"/>
                          <a:cs typeface="Times New Roman"/>
                        </a:rPr>
                        <a:t>3</a:t>
                      </a:r>
                      <a:r>
                        <a:rPr lang="ru-RU" sz="1800" dirty="0">
                          <a:latin typeface="Calibri"/>
                          <a:ea typeface="Calibri"/>
                          <a:cs typeface="Times New Roman"/>
                        </a:rPr>
                        <a:t>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indent="0" algn="ctr">
                        <a:lnSpc>
                          <a:spcPct val="100000"/>
                        </a:lnSpc>
                        <a:spcAft>
                          <a:spcPts val="0"/>
                        </a:spcAft>
                      </a:pPr>
                      <a:r>
                        <a:rPr lang="ru-RU" sz="1800" dirty="0">
                          <a:latin typeface="Calibri"/>
                          <a:ea typeface="Calibri"/>
                          <a:cs typeface="Times New Roman"/>
                        </a:rPr>
                        <a:t>300</a:t>
                      </a: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469136">
                <a:tc>
                  <a:txBody>
                    <a:bodyPr/>
                    <a:lstStyle/>
                    <a:p>
                      <a:pPr marL="0" indent="0">
                        <a:lnSpc>
                          <a:spcPct val="100000"/>
                        </a:lnSpc>
                        <a:spcAft>
                          <a:spcPts val="0"/>
                        </a:spcAft>
                      </a:pPr>
                      <a:r>
                        <a:rPr lang="ru-RU" sz="1800" dirty="0">
                          <a:latin typeface="Calibri"/>
                          <a:ea typeface="Calibri"/>
                          <a:cs typeface="Times New Roman"/>
                        </a:rPr>
                        <a:t>Рабочая скорость, км/ч </a:t>
                      </a:r>
                    </a:p>
                  </a:txBody>
                  <a:tcPr anchor="ctr">
                    <a:lnL w="1905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ru-RU" sz="1800" dirty="0">
                          <a:latin typeface="Calibri"/>
                          <a:ea typeface="Calibri"/>
                          <a:cs typeface="Times New Roman"/>
                        </a:rPr>
                        <a:t>до 9,9</a:t>
                      </a:r>
                    </a:p>
                  </a:txBody>
                  <a:tcPr anchor="ctr">
                    <a:lnL w="127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
            <a:ext cx="9144000" cy="6926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2.5. КАРТОФЕЛЕСАЖАЛКА</a:t>
            </a:r>
            <a:r>
              <a:rPr kumimoji="0" lang="ru-RU" sz="2800" b="1" i="0" u="none" strike="noStrike" kern="0" cap="none" spc="0" normalizeH="0" noProof="0" dirty="0" smtClean="0">
                <a:ln>
                  <a:noFill/>
                </a:ln>
                <a:solidFill>
                  <a:schemeClr val="tx2"/>
                </a:solidFill>
                <a:effectLst/>
                <a:uLnTx/>
                <a:uFillTx/>
                <a:latin typeface="Arial" charset="0"/>
                <a:ea typeface="+mj-ea"/>
                <a:cs typeface="+mj-cs"/>
              </a:rPr>
              <a:t> </a:t>
            </a:r>
            <a:r>
              <a:rPr kumimoji="0" lang="ru-RU" sz="2800" b="1" i="0" u="none" strike="noStrike" kern="0" cap="none" spc="0" normalizeH="0" noProof="0" dirty="0" smtClean="0">
                <a:ln>
                  <a:noFill/>
                </a:ln>
                <a:solidFill>
                  <a:srgbClr val="FF0000"/>
                </a:solidFill>
                <a:effectLst/>
                <a:uLnTx/>
                <a:uFillTx/>
                <a:latin typeface="Arial" charset="0"/>
                <a:ea typeface="+mj-ea"/>
                <a:cs typeface="+mj-cs"/>
              </a:rPr>
              <a:t>КСМ-4</a:t>
            </a:r>
            <a:endParaRPr kumimoji="0" lang="ru-RU" sz="2800" b="1" i="0" u="none" strike="noStrike" kern="0" cap="none" spc="0" normalizeH="0" baseline="0" noProof="0" dirty="0">
              <a:ln>
                <a:noFill/>
              </a:ln>
              <a:solidFill>
                <a:srgbClr val="FF0000"/>
              </a:solidFill>
              <a:effectLst/>
              <a:uLnTx/>
              <a:uFillTx/>
              <a:latin typeface="Arial" charset="0"/>
              <a:ea typeface="+mj-ea"/>
              <a:cs typeface="+mj-cs"/>
            </a:endParaRPr>
          </a:p>
        </p:txBody>
      </p:sp>
      <p:pic>
        <p:nvPicPr>
          <p:cNvPr id="4" name="Рисунок 3" descr="КСМ-4.jpg"/>
          <p:cNvPicPr>
            <a:picLocks noChangeAspect="1"/>
          </p:cNvPicPr>
          <p:nvPr/>
        </p:nvPicPr>
        <p:blipFill>
          <a:blip r:embed="rId3" cstate="print">
            <a:lum contrast="22000"/>
          </a:blip>
          <a:stretch>
            <a:fillRect/>
          </a:stretch>
        </p:blipFill>
        <p:spPr>
          <a:xfrm>
            <a:off x="102407" y="764704"/>
            <a:ext cx="8946717" cy="4320480"/>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9552" y="5085184"/>
            <a:ext cx="8280920" cy="1477328"/>
          </a:xfrm>
          <a:prstGeom prst="rect">
            <a:avLst/>
          </a:prstGeom>
          <a:noFill/>
        </p:spPr>
        <p:txBody>
          <a:bodyPr wrap="square" rtlCol="0">
            <a:spAutoFit/>
          </a:bodyPr>
          <a:lstStyle/>
          <a:p>
            <a:r>
              <a:rPr lang="ru-RU" sz="1800" dirty="0" smtClean="0">
                <a:latin typeface="Arial" pitchFamily="34" charset="0"/>
                <a:cs typeface="Arial" pitchFamily="34" charset="0"/>
              </a:rPr>
              <a:t>1 - лоток; 2 - туковысевающий аппарат; 3 - высаживающий аппарат; 4 - рабочий бункер; 5 - загрузочный бункер; 6 - кузов самосвала; 7, 14 - опорные колеса; 8, 9 - гидроцилиндры; 10 - </a:t>
            </a:r>
            <a:r>
              <a:rPr lang="ru-RU" sz="1800" dirty="0" err="1" smtClean="0">
                <a:latin typeface="Arial" pitchFamily="34" charset="0"/>
                <a:cs typeface="Arial" pitchFamily="34" charset="0"/>
              </a:rPr>
              <a:t>бороздозакрывющий</a:t>
            </a:r>
            <a:r>
              <a:rPr lang="ru-RU" sz="1800" dirty="0" smtClean="0">
                <a:latin typeface="Arial" pitchFamily="34" charset="0"/>
                <a:cs typeface="Arial" pitchFamily="34" charset="0"/>
              </a:rPr>
              <a:t> диск; 11 - сошник; 12 - </a:t>
            </a:r>
            <a:r>
              <a:rPr lang="ru-RU" sz="1800" dirty="0" err="1" smtClean="0">
                <a:latin typeface="Arial" pitchFamily="34" charset="0"/>
                <a:cs typeface="Arial" pitchFamily="34" charset="0"/>
              </a:rPr>
              <a:t>отвальчик</a:t>
            </a:r>
            <a:r>
              <a:rPr lang="ru-RU" sz="1800" dirty="0" smtClean="0">
                <a:latin typeface="Arial" pitchFamily="34" charset="0"/>
                <a:cs typeface="Arial" pitchFamily="34" charset="0"/>
              </a:rPr>
              <a:t>; 13 - копирующее колесо; </a:t>
            </a:r>
            <a:r>
              <a:rPr lang="ru-RU" sz="1800" i="1" dirty="0" smtClean="0">
                <a:latin typeface="Arial" pitchFamily="34" charset="0"/>
                <a:cs typeface="Arial" pitchFamily="34" charset="0"/>
              </a:rPr>
              <a:t>А</a:t>
            </a:r>
            <a:r>
              <a:rPr lang="ru-RU" sz="1800" dirty="0" smtClean="0">
                <a:latin typeface="Arial" pitchFamily="34" charset="0"/>
                <a:cs typeface="Arial" pitchFamily="34" charset="0"/>
              </a:rPr>
              <a:t> и </a:t>
            </a:r>
            <a:r>
              <a:rPr lang="ru-RU" sz="1800" i="1" dirty="0" smtClean="0">
                <a:latin typeface="Arial" pitchFamily="34" charset="0"/>
                <a:cs typeface="Arial" pitchFamily="34" charset="0"/>
              </a:rPr>
              <a:t>Б</a:t>
            </a:r>
            <a:r>
              <a:rPr lang="ru-RU" sz="1800" dirty="0" smtClean="0">
                <a:latin typeface="Arial" pitchFamily="34" charset="0"/>
                <a:cs typeface="Arial" pitchFamily="34" charset="0"/>
              </a:rPr>
              <a:t> - положения загрузочного бункера при посадке и загрузке клубней </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928670"/>
          </a:xfrm>
        </p:spPr>
        <p:txBody>
          <a:bodyPr/>
          <a:lstStyle/>
          <a:p>
            <a:r>
              <a:rPr lang="ru-RU" sz="2800" b="1" cap="all" dirty="0" smtClean="0">
                <a:latin typeface="Arial" pitchFamily="34" charset="0"/>
                <a:cs typeface="Arial" pitchFamily="34" charset="0"/>
              </a:rPr>
              <a:t>2.</a:t>
            </a:r>
            <a:r>
              <a:rPr lang="en-US" sz="2800" b="1" cap="all" dirty="0" smtClean="0">
                <a:latin typeface="Arial" pitchFamily="34" charset="0"/>
                <a:cs typeface="Arial" pitchFamily="34" charset="0"/>
              </a:rPr>
              <a:t>6</a:t>
            </a:r>
            <a:r>
              <a:rPr lang="ru-RU" sz="2800" b="1" cap="all" dirty="0" smtClean="0">
                <a:latin typeface="Arial" pitchFamily="34" charset="0"/>
                <a:cs typeface="Arial" pitchFamily="34" charset="0"/>
              </a:rPr>
              <a:t>. Регулировка ложечно-дискового аппарата</a:t>
            </a:r>
            <a:endParaRPr lang="ru-RU" sz="2800" b="1" cap="all" dirty="0">
              <a:latin typeface="Arial" pitchFamily="34" charset="0"/>
              <a:cs typeface="Arial" pitchFamily="34" charset="0"/>
            </a:endParaRPr>
          </a:p>
        </p:txBody>
      </p:sp>
      <p:pic>
        <p:nvPicPr>
          <p:cNvPr id="5" name="Рисунок 4" descr="регулировка дискового аппарата.jpg"/>
          <p:cNvPicPr>
            <a:picLocks noChangeAspect="1"/>
          </p:cNvPicPr>
          <p:nvPr/>
        </p:nvPicPr>
        <p:blipFill>
          <a:blip r:embed="rId3" cstate="print">
            <a:lum contrast="33000"/>
          </a:blip>
          <a:stretch>
            <a:fillRect/>
          </a:stretch>
        </p:blipFill>
        <p:spPr>
          <a:xfrm>
            <a:off x="714348" y="928670"/>
            <a:ext cx="8064896" cy="4115714"/>
          </a:xfrm>
          <a:prstGeom prst="rect">
            <a:avLst/>
          </a:prstGeom>
          <a:ln>
            <a:noFill/>
          </a:ln>
          <a:effectLst>
            <a:outerShdw blurRad="190500" algn="tl" rotWithShape="0">
              <a:srgbClr val="000000">
                <a:alpha val="70000"/>
              </a:srgbClr>
            </a:outerShdw>
          </a:effectLst>
        </p:spPr>
      </p:pic>
      <p:sp>
        <p:nvSpPr>
          <p:cNvPr id="6" name="TextBox 5"/>
          <p:cNvSpPr txBox="1"/>
          <p:nvPr/>
        </p:nvSpPr>
        <p:spPr>
          <a:xfrm>
            <a:off x="785786" y="5214950"/>
            <a:ext cx="7929618" cy="1200329"/>
          </a:xfrm>
          <a:prstGeom prst="rect">
            <a:avLst/>
          </a:prstGeom>
          <a:noFill/>
        </p:spPr>
        <p:txBody>
          <a:bodyPr wrap="square" rtlCol="0">
            <a:spAutoFit/>
          </a:bodyPr>
          <a:lstStyle/>
          <a:p>
            <a:r>
              <a:rPr lang="ru-RU" sz="1800" dirty="0" smtClean="0">
                <a:latin typeface="Arial" pitchFamily="34" charset="0"/>
                <a:cs typeface="Arial" pitchFamily="34" charset="0"/>
              </a:rPr>
              <a:t>Регулировка зазора между ложечками и днищем питательного ковша (</a:t>
            </a:r>
            <a:r>
              <a:rPr lang="ru-RU" sz="1800" i="1" dirty="0" smtClean="0">
                <a:latin typeface="+mn-lt"/>
                <a:cs typeface="Arial" pitchFamily="34" charset="0"/>
              </a:rPr>
              <a:t>а</a:t>
            </a:r>
            <a:r>
              <a:rPr lang="ru-RU" sz="1800" dirty="0" smtClean="0">
                <a:latin typeface="Arial" pitchFamily="34" charset="0"/>
                <a:cs typeface="Arial" pitchFamily="34" charset="0"/>
              </a:rPr>
              <a:t>); схема дискового аппарата (</a:t>
            </a:r>
            <a:r>
              <a:rPr lang="ru-RU" sz="1800" i="1" dirty="0" smtClean="0">
                <a:latin typeface="+mn-lt"/>
                <a:cs typeface="Arial" pitchFamily="34" charset="0"/>
              </a:rPr>
              <a:t>б</a:t>
            </a:r>
            <a:r>
              <a:rPr lang="ru-RU" sz="1800" dirty="0" smtClean="0">
                <a:latin typeface="Arial" pitchFamily="34" charset="0"/>
                <a:cs typeface="Arial" pitchFamily="34" charset="0"/>
              </a:rPr>
              <a:t>); регулировка положения боковины (</a:t>
            </a:r>
            <a:r>
              <a:rPr lang="ru-RU" sz="1800" i="1" dirty="0" smtClean="0">
                <a:latin typeface="+mn-lt"/>
                <a:cs typeface="Arial" pitchFamily="34" charset="0"/>
              </a:rPr>
              <a:t>в</a:t>
            </a:r>
            <a:r>
              <a:rPr lang="ru-RU" sz="1800" dirty="0" smtClean="0">
                <a:latin typeface="Arial" pitchFamily="34" charset="0"/>
                <a:cs typeface="Arial" pitchFamily="34" charset="0"/>
              </a:rPr>
              <a:t>):</a:t>
            </a:r>
          </a:p>
          <a:p>
            <a:r>
              <a:rPr lang="ru-RU" sz="1800" dirty="0" smtClean="0">
                <a:latin typeface="Arial" pitchFamily="34" charset="0"/>
                <a:cs typeface="Arial" pitchFamily="34" charset="0"/>
              </a:rPr>
              <a:t>1 - ложечка; 2 - диск; 3 - растяжка; 4 - зажим; 5 - рычаг; 6 - болт; 7 - боковина</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офелесажалка дисково-ложечная.mpg">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928670"/>
          </a:xfrm>
        </p:spPr>
        <p:txBody>
          <a:bodyPr/>
          <a:lstStyle/>
          <a:p>
            <a:r>
              <a:rPr lang="ru-RU" sz="2800" b="1" cap="all" dirty="0" smtClean="0">
                <a:latin typeface="Arial" pitchFamily="34" charset="0"/>
                <a:cs typeface="Arial" pitchFamily="34" charset="0"/>
              </a:rPr>
              <a:t>2.</a:t>
            </a:r>
            <a:r>
              <a:rPr lang="en-US" sz="2800" b="1" cap="all" dirty="0" smtClean="0">
                <a:latin typeface="Arial" pitchFamily="34" charset="0"/>
                <a:cs typeface="Arial" pitchFamily="34" charset="0"/>
              </a:rPr>
              <a:t>6</a:t>
            </a:r>
            <a:r>
              <a:rPr lang="ru-RU" sz="2800" b="1" cap="all" dirty="0" smtClean="0">
                <a:latin typeface="Arial" pitchFamily="34" charset="0"/>
                <a:cs typeface="Arial" pitchFamily="34" charset="0"/>
              </a:rPr>
              <a:t>.1. настройка ложечно-дискового аппарата на режим работы</a:t>
            </a:r>
            <a:endParaRPr lang="ru-RU" sz="2800" b="1" cap="all" dirty="0">
              <a:latin typeface="Arial" pitchFamily="34" charset="0"/>
              <a:cs typeface="Arial" pitchFamily="34" charset="0"/>
            </a:endParaRPr>
          </a:p>
        </p:txBody>
      </p:sp>
      <p:pic>
        <p:nvPicPr>
          <p:cNvPr id="6" name="Picture 5" descr="схема ложечно-дискового аппарата.jpg"/>
          <p:cNvPicPr>
            <a:picLocks noChangeAspect="1"/>
          </p:cNvPicPr>
          <p:nvPr/>
        </p:nvPicPr>
        <p:blipFill>
          <a:blip r:embed="rId3" cstate="print"/>
          <a:stretch>
            <a:fillRect/>
          </a:stretch>
        </p:blipFill>
        <p:spPr>
          <a:xfrm>
            <a:off x="1187624" y="908720"/>
            <a:ext cx="6696744" cy="3455441"/>
          </a:xfrm>
          <a:prstGeom prst="rect">
            <a:avLst/>
          </a:prstGeom>
          <a:ln>
            <a:noFill/>
          </a:ln>
          <a:effectLst>
            <a:outerShdw blurRad="190500" algn="tl" rotWithShape="0">
              <a:srgbClr val="000000">
                <a:alpha val="70000"/>
              </a:srgbClr>
            </a:outerShdw>
          </a:effectLst>
        </p:spPr>
      </p:pic>
      <p:sp>
        <p:nvSpPr>
          <p:cNvPr id="10" name="TextBox 9"/>
          <p:cNvSpPr txBox="1"/>
          <p:nvPr/>
        </p:nvSpPr>
        <p:spPr>
          <a:xfrm>
            <a:off x="0" y="4437112"/>
            <a:ext cx="9144000" cy="2585323"/>
          </a:xfrm>
          <a:prstGeom prst="rect">
            <a:avLst/>
          </a:prstGeom>
          <a:noFill/>
        </p:spPr>
        <p:txBody>
          <a:bodyPr wrap="square" rtlCol="0">
            <a:spAutoFit/>
          </a:bodyPr>
          <a:lstStyle/>
          <a:p>
            <a:r>
              <a:rPr lang="ru-RU" sz="1800" dirty="0" smtClean="0"/>
              <a:t>Заданы поступательная скорость машины </a:t>
            </a:r>
            <a:r>
              <a:rPr lang="en-US" sz="1800" i="1" dirty="0" smtClean="0"/>
              <a:t>v</a:t>
            </a:r>
            <a:r>
              <a:rPr lang="en-US" sz="1800" dirty="0" smtClean="0"/>
              <a:t> </a:t>
            </a:r>
            <a:r>
              <a:rPr lang="ru-RU" sz="1800" dirty="0" smtClean="0"/>
              <a:t>и шаг посадки картофеля </a:t>
            </a:r>
            <a:r>
              <a:rPr lang="en-US" sz="1800" i="1" dirty="0" smtClean="0"/>
              <a:t>l</a:t>
            </a:r>
            <a:r>
              <a:rPr lang="ru-RU" sz="1800" i="1" baseline="-25000" dirty="0" smtClean="0"/>
              <a:t>П </a:t>
            </a:r>
            <a:r>
              <a:rPr lang="ru-RU" sz="1800" dirty="0" smtClean="0"/>
              <a:t>, найдем частоту вращения диска </a:t>
            </a:r>
            <a:r>
              <a:rPr lang="ru-RU" sz="1800" i="1" dirty="0" smtClean="0">
                <a:sym typeface="Symbol"/>
              </a:rPr>
              <a:t></a:t>
            </a:r>
            <a:r>
              <a:rPr lang="ru-RU" sz="1800" dirty="0" smtClean="0"/>
              <a:t>. Угол между двумя ложечками равен                       .</a:t>
            </a:r>
          </a:p>
          <a:p>
            <a:r>
              <a:rPr lang="ru-RU" sz="1800" dirty="0" smtClean="0"/>
              <a:t>Время между выпадениями клубней из соседних ложечек равно:                        .</a:t>
            </a:r>
          </a:p>
          <a:p>
            <a:r>
              <a:rPr lang="ru-RU" sz="1800" dirty="0" smtClean="0"/>
              <a:t>С увеличением </a:t>
            </a:r>
            <a:r>
              <a:rPr lang="en-US" sz="1800" i="1" dirty="0" smtClean="0"/>
              <a:t>v</a:t>
            </a:r>
            <a:r>
              <a:rPr lang="en-US" sz="1800" dirty="0" smtClean="0"/>
              <a:t> </a:t>
            </a:r>
            <a:r>
              <a:rPr lang="ru-RU" sz="1800" dirty="0" smtClean="0"/>
              <a:t>растет </a:t>
            </a:r>
            <a:r>
              <a:rPr lang="ru-RU" sz="1800" i="1" dirty="0" smtClean="0">
                <a:sym typeface="Symbol"/>
              </a:rPr>
              <a:t></a:t>
            </a:r>
            <a:r>
              <a:rPr lang="ru-RU" sz="1800" dirty="0" smtClean="0"/>
              <a:t>. Возможно выпадение клубня под</a:t>
            </a:r>
          </a:p>
          <a:p>
            <a:r>
              <a:rPr lang="ru-RU" sz="1800" dirty="0" smtClean="0"/>
              <a:t>действием центробежной силы инерции                      . Этому препятствует сила тяжести </a:t>
            </a:r>
            <a:r>
              <a:rPr lang="en-US" sz="1800" i="1" dirty="0" smtClean="0"/>
              <a:t>G</a:t>
            </a:r>
            <a:r>
              <a:rPr lang="ru-RU" sz="1800" i="1" dirty="0" smtClean="0"/>
              <a:t>=</a:t>
            </a:r>
            <a:r>
              <a:rPr lang="en-US" sz="1800" i="1" dirty="0" smtClean="0"/>
              <a:t>mg</a:t>
            </a:r>
            <a:r>
              <a:rPr lang="ru-RU" sz="1800" dirty="0" smtClean="0"/>
              <a:t> . Условие </a:t>
            </a:r>
            <a:r>
              <a:rPr lang="ru-RU" sz="1800" dirty="0" err="1" smtClean="0"/>
              <a:t>невыпадения</a:t>
            </a:r>
            <a:r>
              <a:rPr lang="ru-RU" sz="1800" dirty="0" smtClean="0"/>
              <a:t> клубня </a:t>
            </a:r>
            <a:r>
              <a:rPr lang="en-US" sz="1800" i="1" dirty="0" err="1" smtClean="0"/>
              <a:t>Gl</a:t>
            </a:r>
            <a:r>
              <a:rPr lang="en-US" sz="1800" i="1" dirty="0" err="1" smtClean="0">
                <a:sym typeface="Symbol"/>
              </a:rPr>
              <a:t></a:t>
            </a:r>
            <a:r>
              <a:rPr lang="en-US" sz="1800" i="1" dirty="0" err="1" smtClean="0"/>
              <a:t>Ph</a:t>
            </a:r>
            <a:r>
              <a:rPr lang="ru-RU" sz="1800" dirty="0" smtClean="0"/>
              <a:t> или                         . Откуда </a:t>
            </a:r>
          </a:p>
          <a:p>
            <a:endParaRPr lang="ru-RU" sz="1800" dirty="0" smtClean="0"/>
          </a:p>
          <a:p>
            <a:r>
              <a:rPr lang="ru-RU" sz="1800" dirty="0" smtClean="0"/>
              <a:t>                                   , где                     - приведенный угол опрокидывания.</a:t>
            </a:r>
          </a:p>
          <a:p>
            <a:endParaRPr lang="ru-RU" sz="1800" dirty="0"/>
          </a:p>
        </p:txBody>
      </p:sp>
      <p:sp>
        <p:nvSpPr>
          <p:cNvPr id="1280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06" name="Object 6"/>
          <p:cNvGraphicFramePr>
            <a:graphicFrameLocks noChangeAspect="1"/>
          </p:cNvGraphicFramePr>
          <p:nvPr/>
        </p:nvGraphicFramePr>
        <p:xfrm>
          <a:off x="5556512" y="4709544"/>
          <a:ext cx="1243013" cy="404813"/>
        </p:xfrm>
        <a:graphic>
          <a:graphicData uri="http://schemas.openxmlformats.org/presentationml/2006/ole">
            <p:oleObj spid="_x0000_s128006" name="Equation" r:id="rId4" imgW="723600" imgH="228600" progId="">
              <p:embed/>
            </p:oleObj>
          </a:graphicData>
        </a:graphic>
      </p:graphicFrame>
      <p:sp>
        <p:nvSpPr>
          <p:cNvPr id="1280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08" name="Object 8"/>
          <p:cNvGraphicFramePr>
            <a:graphicFrameLocks noChangeAspect="1"/>
          </p:cNvGraphicFramePr>
          <p:nvPr/>
        </p:nvGraphicFramePr>
        <p:xfrm>
          <a:off x="6552792" y="4868016"/>
          <a:ext cx="1236662" cy="646112"/>
        </p:xfrm>
        <a:graphic>
          <a:graphicData uri="http://schemas.openxmlformats.org/presentationml/2006/ole">
            <p:oleObj spid="_x0000_s128008" name="Equation" r:id="rId5" imgW="749160" imgH="393480" progId="">
              <p:embed/>
            </p:oleObj>
          </a:graphicData>
        </a:graphic>
      </p:graphicFrame>
      <p:sp>
        <p:nvSpPr>
          <p:cNvPr id="1280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10" name="Object 10"/>
          <p:cNvGraphicFramePr>
            <a:graphicFrameLocks noChangeAspect="1"/>
          </p:cNvGraphicFramePr>
          <p:nvPr/>
        </p:nvGraphicFramePr>
        <p:xfrm>
          <a:off x="4067944" y="5517232"/>
          <a:ext cx="1178313" cy="360040"/>
        </p:xfrm>
        <a:graphic>
          <a:graphicData uri="http://schemas.openxmlformats.org/presentationml/2006/ole">
            <p:oleObj spid="_x0000_s128010" name="Equation" r:id="rId6" imgW="685800" imgH="203200" progId="">
              <p:embed/>
            </p:oleObj>
          </a:graphicData>
        </a:graphic>
      </p:graphicFrame>
      <p:sp>
        <p:nvSpPr>
          <p:cNvPr id="1280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12" name="Object 12"/>
          <p:cNvGraphicFramePr>
            <a:graphicFrameLocks noChangeAspect="1"/>
          </p:cNvGraphicFramePr>
          <p:nvPr/>
        </p:nvGraphicFramePr>
        <p:xfrm>
          <a:off x="4815840" y="5805264"/>
          <a:ext cx="1439347" cy="371444"/>
        </p:xfrm>
        <a:graphic>
          <a:graphicData uri="http://schemas.openxmlformats.org/presentationml/2006/ole">
            <p:oleObj spid="_x0000_s128012" name="Equation" r:id="rId7" imgW="889000" imgH="228600" progId="">
              <p:embed/>
            </p:oleObj>
          </a:graphicData>
        </a:graphic>
      </p:graphicFrame>
      <p:sp>
        <p:nvSpPr>
          <p:cNvPr id="1280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14" name="Object 14"/>
          <p:cNvGraphicFramePr>
            <a:graphicFrameLocks noChangeAspect="1"/>
          </p:cNvGraphicFramePr>
          <p:nvPr/>
        </p:nvGraphicFramePr>
        <p:xfrm>
          <a:off x="0" y="6165850"/>
          <a:ext cx="2006601" cy="692150"/>
        </p:xfrm>
        <a:graphic>
          <a:graphicData uri="http://schemas.openxmlformats.org/presentationml/2006/ole">
            <p:oleObj spid="_x0000_s128014" name="Equation" r:id="rId8" imgW="1282680" imgH="444240" progId="">
              <p:embed/>
            </p:oleObj>
          </a:graphicData>
        </a:graphic>
      </p:graphicFrame>
      <p:sp>
        <p:nvSpPr>
          <p:cNvPr id="1280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8016" name="Object 16"/>
          <p:cNvGraphicFramePr>
            <a:graphicFrameLocks noChangeAspect="1"/>
          </p:cNvGraphicFramePr>
          <p:nvPr/>
        </p:nvGraphicFramePr>
        <p:xfrm>
          <a:off x="2555776" y="6140894"/>
          <a:ext cx="1031932" cy="717106"/>
        </p:xfrm>
        <a:graphic>
          <a:graphicData uri="http://schemas.openxmlformats.org/presentationml/2006/ole">
            <p:oleObj spid="_x0000_s128016" name="Equation" r:id="rId9" imgW="558558" imgH="393529" progId="">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
            <a:ext cx="9144000" cy="620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2.</a:t>
            </a:r>
            <a:r>
              <a:rPr kumimoji="0" lang="en-US" sz="2800" b="1" i="0" u="none" strike="noStrike" kern="0" cap="none" spc="0" normalizeH="0" baseline="0" noProof="0" dirty="0" smtClean="0">
                <a:ln>
                  <a:noFill/>
                </a:ln>
                <a:solidFill>
                  <a:schemeClr val="tx2"/>
                </a:solidFill>
                <a:effectLst/>
                <a:uLnTx/>
                <a:uFillTx/>
                <a:latin typeface="Arial" charset="0"/>
                <a:ea typeface="+mj-ea"/>
                <a:cs typeface="+mj-cs"/>
              </a:rPr>
              <a:t>7</a:t>
            </a: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 КАРТОФЕЛЕСАЖАЛКА</a:t>
            </a:r>
            <a:r>
              <a:rPr kumimoji="0" lang="ru-RU" sz="2800" b="1" i="0" u="none" strike="noStrike" kern="0" cap="none" spc="0" normalizeH="0" noProof="0" dirty="0" smtClean="0">
                <a:ln>
                  <a:noFill/>
                </a:ln>
                <a:solidFill>
                  <a:schemeClr val="tx2"/>
                </a:solidFill>
                <a:effectLst/>
                <a:uLnTx/>
                <a:uFillTx/>
                <a:latin typeface="Arial" charset="0"/>
                <a:ea typeface="+mj-ea"/>
                <a:cs typeface="+mj-cs"/>
              </a:rPr>
              <a:t> </a:t>
            </a:r>
            <a:r>
              <a:rPr kumimoji="0" lang="ru-RU" sz="2800" b="1" i="0" u="none" strike="noStrike" kern="0" cap="none" spc="0" normalizeH="0" noProof="0" dirty="0" smtClean="0">
                <a:ln>
                  <a:noFill/>
                </a:ln>
                <a:solidFill>
                  <a:srgbClr val="FF0000"/>
                </a:solidFill>
                <a:effectLst/>
                <a:uLnTx/>
                <a:uFillTx/>
                <a:latin typeface="Arial" charset="0"/>
                <a:ea typeface="+mj-ea"/>
                <a:cs typeface="+mj-cs"/>
              </a:rPr>
              <a:t>САЯ-4</a:t>
            </a:r>
            <a:endParaRPr kumimoji="0" lang="ru-RU" sz="2800" b="1" i="0" u="none" strike="noStrike" kern="0" cap="none" spc="0" normalizeH="0" baseline="0" noProof="0" dirty="0">
              <a:ln>
                <a:noFill/>
              </a:ln>
              <a:solidFill>
                <a:srgbClr val="FF0000"/>
              </a:solidFill>
              <a:effectLst/>
              <a:uLnTx/>
              <a:uFillTx/>
              <a:latin typeface="Arial" charset="0"/>
              <a:ea typeface="+mj-ea"/>
              <a:cs typeface="+mj-cs"/>
            </a:endParaRPr>
          </a:p>
        </p:txBody>
      </p:sp>
      <p:sp>
        <p:nvSpPr>
          <p:cNvPr id="4" name="TextBox 3"/>
          <p:cNvSpPr txBox="1"/>
          <p:nvPr/>
        </p:nvSpPr>
        <p:spPr>
          <a:xfrm>
            <a:off x="179512" y="5288340"/>
            <a:ext cx="8964488" cy="1569660"/>
          </a:xfrm>
          <a:prstGeom prst="rect">
            <a:avLst/>
          </a:prstGeom>
          <a:noFill/>
        </p:spPr>
        <p:txBody>
          <a:bodyPr wrap="square" rtlCol="0">
            <a:spAutoFit/>
          </a:bodyPr>
          <a:lstStyle/>
          <a:p>
            <a:r>
              <a:rPr lang="ru-RU" sz="1600" dirty="0" smtClean="0">
                <a:latin typeface="Arial" pitchFamily="34" charset="0"/>
                <a:cs typeface="Arial" pitchFamily="34" charset="0"/>
              </a:rPr>
              <a:t>1-туковысеваюший аппарат; 2-натяжная звездочка высаживающего аппарата; 3- пружинные сбрасыватели; 4-лоток для скатывания лишних клубней; 5-питающий ковш; 6-клапан; 7-подпружиненная заслонка; 8-транспортер бункера; 9-стойка стабилизатора; 10-рыхлитель следа ходовых колес; 11-стабилизатор; 12-контакт автоматического включения подачи клубней; 13-боронка; 14-заделывающий диск; 15-ведущая звездочка высаживающего аппарата; 16-сошник; 17-ложечка</a:t>
            </a:r>
            <a:endParaRPr lang="ru-RU" sz="1600" dirty="0">
              <a:latin typeface="Arial" pitchFamily="34" charset="0"/>
              <a:cs typeface="Arial" pitchFamily="34" charset="0"/>
            </a:endParaRPr>
          </a:p>
        </p:txBody>
      </p:sp>
      <p:pic>
        <p:nvPicPr>
          <p:cNvPr id="5" name="Рисунок 4" descr="САЯ-4.jpg"/>
          <p:cNvPicPr>
            <a:picLocks noChangeAspect="1"/>
          </p:cNvPicPr>
          <p:nvPr/>
        </p:nvPicPr>
        <p:blipFill>
          <a:blip r:embed="rId3" cstate="print"/>
          <a:stretch>
            <a:fillRect/>
          </a:stretch>
        </p:blipFill>
        <p:spPr>
          <a:xfrm>
            <a:off x="1043608" y="548680"/>
            <a:ext cx="7140996" cy="46298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84" y="5648960"/>
            <a:ext cx="8923064" cy="1200329"/>
          </a:xfrm>
          <a:prstGeom prst="rect">
            <a:avLst/>
          </a:prstGeom>
        </p:spPr>
        <p:txBody>
          <a:bodyPr wrap="square">
            <a:spAutoFit/>
          </a:bodyPr>
          <a:lstStyle/>
          <a:p>
            <a:pPr algn="ctr">
              <a:lnSpc>
                <a:spcPct val="100000"/>
              </a:lnSpc>
              <a:spcAft>
                <a:spcPts val="0"/>
              </a:spcAft>
            </a:pPr>
            <a:r>
              <a:rPr lang="ru-RU" i="1" spc="50" dirty="0" smtClean="0">
                <a:latin typeface="Times New Roman"/>
                <a:ea typeface="Times New Roman"/>
                <a:cs typeface="Times New Roman"/>
              </a:rPr>
              <a:t>1</a:t>
            </a:r>
            <a:r>
              <a:rPr lang="ru-RU" dirty="0" smtClean="0">
                <a:latin typeface="Times New Roman"/>
                <a:ea typeface="Times New Roman"/>
                <a:cs typeface="Times New Roman"/>
              </a:rPr>
              <a:t>-бункер; </a:t>
            </a:r>
            <a:r>
              <a:rPr lang="ru-RU" i="1" spc="50" dirty="0" smtClean="0">
                <a:latin typeface="Times New Roman"/>
                <a:ea typeface="Times New Roman"/>
                <a:cs typeface="Times New Roman"/>
              </a:rPr>
              <a:t>2</a:t>
            </a:r>
            <a:r>
              <a:rPr lang="ru-RU" dirty="0" smtClean="0">
                <a:latin typeface="Times New Roman"/>
                <a:ea typeface="Times New Roman"/>
                <a:cs typeface="Times New Roman"/>
              </a:rPr>
              <a:t>-заслонка; </a:t>
            </a:r>
            <a:r>
              <a:rPr lang="ru-RU" i="1" spc="50" dirty="0" smtClean="0">
                <a:latin typeface="Times New Roman"/>
                <a:ea typeface="Times New Roman"/>
                <a:cs typeface="Times New Roman"/>
              </a:rPr>
              <a:t>3</a:t>
            </a:r>
            <a:r>
              <a:rPr lang="ru-RU" dirty="0" smtClean="0">
                <a:latin typeface="Times New Roman"/>
                <a:ea typeface="Times New Roman"/>
                <a:cs typeface="Times New Roman"/>
              </a:rPr>
              <a:t>-высаживающий аппарат; </a:t>
            </a:r>
            <a:r>
              <a:rPr lang="ru-RU" i="1" spc="50" dirty="0" smtClean="0">
                <a:latin typeface="Times New Roman"/>
                <a:ea typeface="Times New Roman"/>
                <a:cs typeface="Times New Roman"/>
              </a:rPr>
              <a:t>4-</a:t>
            </a:r>
            <a:r>
              <a:rPr lang="ru-RU" dirty="0" smtClean="0">
                <a:latin typeface="Times New Roman"/>
                <a:ea typeface="Times New Roman"/>
                <a:cs typeface="Times New Roman"/>
              </a:rPr>
              <a:t>ложечки;</a:t>
            </a:r>
          </a:p>
          <a:p>
            <a:pPr algn="ctr">
              <a:lnSpc>
                <a:spcPct val="100000"/>
              </a:lnSpc>
              <a:spcAft>
                <a:spcPts val="0"/>
              </a:spcAft>
            </a:pPr>
            <a:r>
              <a:rPr lang="ru-RU" i="1" dirty="0" smtClean="0">
                <a:latin typeface="Times New Roman"/>
                <a:ea typeface="Times New Roman"/>
                <a:cs typeface="Times New Roman"/>
              </a:rPr>
              <a:t>5</a:t>
            </a:r>
            <a:r>
              <a:rPr lang="ru-RU" dirty="0" smtClean="0">
                <a:latin typeface="Times New Roman"/>
                <a:ea typeface="Times New Roman"/>
                <a:cs typeface="Times New Roman"/>
              </a:rPr>
              <a:t>-встряхиватель; </a:t>
            </a:r>
            <a:r>
              <a:rPr lang="ru-RU" i="1" dirty="0" smtClean="0">
                <a:latin typeface="Times New Roman"/>
                <a:ea typeface="Times New Roman"/>
                <a:cs typeface="Times New Roman"/>
              </a:rPr>
              <a:t>6</a:t>
            </a:r>
            <a:r>
              <a:rPr lang="ru-RU" dirty="0" smtClean="0">
                <a:latin typeface="Times New Roman"/>
                <a:ea typeface="Times New Roman"/>
                <a:cs typeface="Times New Roman"/>
              </a:rPr>
              <a:t>-клубнепроводящий канал; </a:t>
            </a:r>
            <a:r>
              <a:rPr lang="ru-RU" i="1" dirty="0" smtClean="0">
                <a:latin typeface="Times New Roman"/>
                <a:ea typeface="Times New Roman"/>
                <a:cs typeface="Times New Roman"/>
              </a:rPr>
              <a:t>7</a:t>
            </a:r>
            <a:r>
              <a:rPr lang="ru-RU" dirty="0" smtClean="0">
                <a:latin typeface="Times New Roman"/>
                <a:ea typeface="Times New Roman"/>
                <a:cs typeface="Times New Roman"/>
              </a:rPr>
              <a:t>-штанга; </a:t>
            </a:r>
            <a:r>
              <a:rPr lang="ru-RU" i="1" spc="50" dirty="0" smtClean="0">
                <a:latin typeface="Times New Roman"/>
                <a:ea typeface="Times New Roman"/>
                <a:cs typeface="Times New Roman"/>
              </a:rPr>
              <a:t>8-</a:t>
            </a:r>
            <a:r>
              <a:rPr lang="ru-RU" dirty="0" smtClean="0">
                <a:latin typeface="Times New Roman"/>
                <a:ea typeface="Times New Roman"/>
                <a:cs typeface="Times New Roman"/>
              </a:rPr>
              <a:t>сошник; </a:t>
            </a:r>
            <a:r>
              <a:rPr lang="ru-RU" i="1" dirty="0" smtClean="0">
                <a:latin typeface="Times New Roman"/>
                <a:ea typeface="Times New Roman"/>
                <a:cs typeface="Times New Roman"/>
              </a:rPr>
              <a:t>9</a:t>
            </a:r>
            <a:r>
              <a:rPr lang="ru-RU" dirty="0" smtClean="0">
                <a:latin typeface="Times New Roman"/>
                <a:ea typeface="Times New Roman"/>
                <a:cs typeface="Times New Roman"/>
              </a:rPr>
              <a:t>-диск; </a:t>
            </a:r>
            <a:r>
              <a:rPr lang="ru-RU" i="1" spc="50" dirty="0" smtClean="0">
                <a:latin typeface="Times New Roman"/>
                <a:ea typeface="Times New Roman"/>
                <a:cs typeface="Times New Roman"/>
              </a:rPr>
              <a:t>10-</a:t>
            </a:r>
            <a:r>
              <a:rPr lang="ru-RU" dirty="0" smtClean="0">
                <a:latin typeface="Times New Roman"/>
                <a:ea typeface="Times New Roman"/>
                <a:cs typeface="Times New Roman"/>
              </a:rPr>
              <a:t>механизм привода</a:t>
            </a:r>
            <a:endParaRPr lang="ru-RU" sz="3600" dirty="0">
              <a:latin typeface="Times New Roman"/>
              <a:ea typeface="Times New Roman"/>
            </a:endParaRPr>
          </a:p>
        </p:txBody>
      </p:sp>
      <p:sp>
        <p:nvSpPr>
          <p:cNvPr id="5" name="Rectangle 2"/>
          <p:cNvSpPr txBox="1">
            <a:spLocks noChangeArrowheads="1"/>
          </p:cNvSpPr>
          <p:nvPr/>
        </p:nvSpPr>
        <p:spPr bwMode="auto">
          <a:xfrm>
            <a:off x="0" y="1"/>
            <a:ext cx="9144000" cy="620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2.</a:t>
            </a:r>
            <a:r>
              <a:rPr kumimoji="0" lang="en-US" sz="2800" b="1" i="0" u="none" strike="noStrike" kern="0" cap="none" spc="0" normalizeH="0" baseline="0" noProof="0" dirty="0" smtClean="0">
                <a:ln>
                  <a:noFill/>
                </a:ln>
                <a:solidFill>
                  <a:schemeClr val="tx2"/>
                </a:solidFill>
                <a:effectLst/>
                <a:uLnTx/>
                <a:uFillTx/>
                <a:latin typeface="Arial" charset="0"/>
                <a:ea typeface="+mj-ea"/>
                <a:cs typeface="+mj-cs"/>
              </a:rPr>
              <a:t>8</a:t>
            </a: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 КАРТОФЕЛЕСАЖАЛКА</a:t>
            </a:r>
            <a:r>
              <a:rPr kumimoji="0" lang="ru-RU" sz="2800" b="1" i="0" u="none" strike="noStrike" kern="0" cap="none" spc="0" normalizeH="0" noProof="0" dirty="0" smtClean="0">
                <a:ln>
                  <a:noFill/>
                </a:ln>
                <a:solidFill>
                  <a:schemeClr val="tx2"/>
                </a:solidFill>
                <a:effectLst/>
                <a:uLnTx/>
                <a:uFillTx/>
                <a:latin typeface="Arial" charset="0"/>
                <a:ea typeface="+mj-ea"/>
                <a:cs typeface="+mj-cs"/>
              </a:rPr>
              <a:t>  </a:t>
            </a:r>
            <a:r>
              <a:rPr kumimoji="0" lang="ru-RU" sz="2800" b="1" i="0" u="none" strike="noStrike" kern="0" cap="none" spc="0" normalizeH="0" noProof="0" dirty="0" smtClean="0">
                <a:ln>
                  <a:noFill/>
                </a:ln>
                <a:solidFill>
                  <a:srgbClr val="FF0000"/>
                </a:solidFill>
                <a:effectLst/>
                <a:uLnTx/>
                <a:uFillTx/>
                <a:latin typeface="Arial" charset="0"/>
                <a:ea typeface="+mj-ea"/>
                <a:cs typeface="+mj-cs"/>
              </a:rPr>
              <a:t>Л-207</a:t>
            </a:r>
            <a:endParaRPr kumimoji="0" lang="ru-RU" sz="2800" b="1" i="0" u="none" strike="noStrike" kern="0" cap="none" spc="0" normalizeH="0" baseline="0" noProof="0" dirty="0">
              <a:ln>
                <a:noFill/>
              </a:ln>
              <a:solidFill>
                <a:srgbClr val="FF0000"/>
              </a:solidFill>
              <a:effectLst/>
              <a:uLnTx/>
              <a:uFillTx/>
              <a:latin typeface="Arial" charset="0"/>
              <a:ea typeface="+mj-ea"/>
              <a:cs typeface="+mj-cs"/>
            </a:endParaRPr>
          </a:p>
        </p:txBody>
      </p:sp>
      <p:pic>
        <p:nvPicPr>
          <p:cNvPr id="63489" name="Picture 1"/>
          <p:cNvPicPr>
            <a:picLocks noChangeAspect="1" noChangeArrowheads="1"/>
          </p:cNvPicPr>
          <p:nvPr/>
        </p:nvPicPr>
        <p:blipFill>
          <a:blip r:embed="rId3" cstate="print"/>
          <a:srcRect l="1301" r="1183"/>
          <a:stretch>
            <a:fillRect/>
          </a:stretch>
        </p:blipFill>
        <p:spPr bwMode="auto">
          <a:xfrm>
            <a:off x="121920" y="719088"/>
            <a:ext cx="5547360" cy="4763976"/>
          </a:xfrm>
          <a:prstGeom prst="rect">
            <a:avLst/>
          </a:prstGeom>
          <a:ln>
            <a:noFill/>
          </a:ln>
          <a:effectLst>
            <a:outerShdw blurRad="292100" dist="139700" dir="2700000" algn="tl" rotWithShape="0">
              <a:srgbClr val="333333">
                <a:alpha val="65000"/>
              </a:srgbClr>
            </a:outerShdw>
          </a:effectLst>
        </p:spPr>
      </p:pic>
      <p:pic>
        <p:nvPicPr>
          <p:cNvPr id="49154" name="Picture 2"/>
          <p:cNvPicPr>
            <a:picLocks noChangeAspect="1" noChangeArrowheads="1"/>
          </p:cNvPicPr>
          <p:nvPr/>
        </p:nvPicPr>
        <p:blipFill>
          <a:blip r:embed="rId4" cstate="print"/>
          <a:srcRect t="2472"/>
          <a:stretch>
            <a:fillRect/>
          </a:stretch>
        </p:blipFill>
        <p:spPr bwMode="auto">
          <a:xfrm>
            <a:off x="5787400" y="1969472"/>
            <a:ext cx="3247296" cy="3456986"/>
          </a:xfrm>
          <a:prstGeom prst="rect">
            <a:avLst/>
          </a:prstGeom>
          <a:ln>
            <a:noFill/>
          </a:ln>
          <a:effectLst>
            <a:outerShdw blurRad="190500" algn="tl" rotWithShape="0">
              <a:srgbClr val="000000">
                <a:alpha val="70000"/>
              </a:srgbClr>
            </a:outerShdw>
          </a:effectLst>
        </p:spPr>
      </p:pic>
      <p:sp>
        <p:nvSpPr>
          <p:cNvPr id="7" name="TextBox 6"/>
          <p:cNvSpPr txBox="1"/>
          <p:nvPr/>
        </p:nvSpPr>
        <p:spPr>
          <a:xfrm>
            <a:off x="5868144" y="764704"/>
            <a:ext cx="3275856" cy="1107996"/>
          </a:xfrm>
          <a:prstGeom prst="rect">
            <a:avLst/>
          </a:prstGeom>
          <a:noFill/>
        </p:spPr>
        <p:txBody>
          <a:bodyPr wrap="square" rtlCol="0">
            <a:spAutoFit/>
          </a:bodyPr>
          <a:lstStyle/>
          <a:p>
            <a:pPr algn="ctr"/>
            <a:r>
              <a:rPr lang="ru-RU" sz="2200" dirty="0" smtClean="0">
                <a:latin typeface="Arial" pitchFamily="34" charset="0"/>
                <a:cs typeface="Arial" pitchFamily="34" charset="0"/>
              </a:rPr>
              <a:t>Конвейерно-ложечный высаживающий аппарат </a:t>
            </a:r>
            <a:endParaRPr lang="ru-RU"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lstStyle/>
          <a:p>
            <a:r>
              <a:rPr lang="ru-RU" sz="3200" b="1" dirty="0" smtClean="0">
                <a:latin typeface="Arial" pitchFamily="34" charset="0"/>
                <a:cs typeface="Arial" pitchFamily="34" charset="0"/>
              </a:rPr>
              <a:t>Регулировка параметров работы картофелесажалки</a:t>
            </a:r>
            <a:endParaRPr lang="ru-RU" sz="3200" b="1" dirty="0">
              <a:latin typeface="Arial" pitchFamily="34" charset="0"/>
              <a:cs typeface="Arial" pitchFamily="34" charset="0"/>
            </a:endParaRPr>
          </a:p>
        </p:txBody>
      </p:sp>
      <p:graphicFrame>
        <p:nvGraphicFramePr>
          <p:cNvPr id="3" name="Схема 2"/>
          <p:cNvGraphicFramePr/>
          <p:nvPr/>
        </p:nvGraphicFramePr>
        <p:xfrm>
          <a:off x="539552" y="1124744"/>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0" y="0"/>
            <a:ext cx="9144000" cy="1052736"/>
          </a:xfrm>
        </p:spPr>
        <p:txBody>
          <a:bodyPr/>
          <a:lstStyle/>
          <a:p>
            <a:r>
              <a:rPr lang="ru-RU" sz="3200" b="1" dirty="0" smtClean="0">
                <a:latin typeface="Arial" pitchFamily="34" charset="0"/>
                <a:cs typeface="Arial" pitchFamily="34" charset="0"/>
              </a:rPr>
              <a:t>Контроль качества работы картофелесажалок</a:t>
            </a:r>
            <a:endParaRPr lang="ru-RU" sz="3200" b="1" dirty="0">
              <a:latin typeface="Arial" pitchFamily="34" charset="0"/>
              <a:cs typeface="Arial" pitchFamily="34" charset="0"/>
            </a:endParaRPr>
          </a:p>
        </p:txBody>
      </p:sp>
      <p:sp>
        <p:nvSpPr>
          <p:cNvPr id="5" name="TextBox 4"/>
          <p:cNvSpPr txBox="1"/>
          <p:nvPr/>
        </p:nvSpPr>
        <p:spPr>
          <a:xfrm>
            <a:off x="4283968" y="1268760"/>
            <a:ext cx="4536504" cy="3724096"/>
          </a:xfrm>
          <a:prstGeom prst="rect">
            <a:avLst/>
          </a:prstGeom>
          <a:noFill/>
        </p:spPr>
        <p:txBody>
          <a:bodyPr wrap="square" rtlCol="0">
            <a:spAutoFit/>
          </a:bodyPr>
          <a:lstStyle/>
          <a:p>
            <a:r>
              <a:rPr lang="en-US" sz="2800" i="1" dirty="0" smtClean="0"/>
              <a:t>L</a:t>
            </a:r>
            <a:r>
              <a:rPr lang="en-US" dirty="0" smtClean="0"/>
              <a:t> =0</a:t>
            </a:r>
            <a:r>
              <a:rPr lang="ru-RU" dirty="0" smtClean="0"/>
              <a:t>,70…0,90 м – ширина междурядья;</a:t>
            </a:r>
          </a:p>
          <a:p>
            <a:r>
              <a:rPr lang="en-US" sz="2800" i="1" dirty="0" smtClean="0"/>
              <a:t>l</a:t>
            </a:r>
            <a:r>
              <a:rPr lang="ru-RU" sz="2800" i="1" baseline="-25000" dirty="0" smtClean="0"/>
              <a:t>П </a:t>
            </a:r>
            <a:r>
              <a:rPr lang="en-US" dirty="0" smtClean="0"/>
              <a:t>=0</a:t>
            </a:r>
            <a:r>
              <a:rPr lang="ru-RU" dirty="0" smtClean="0"/>
              <a:t>,25…0,45 м – шаг посадки;</a:t>
            </a:r>
          </a:p>
          <a:p>
            <a:r>
              <a:rPr lang="en-US" sz="2800" i="1" dirty="0" smtClean="0"/>
              <a:t>S</a:t>
            </a:r>
            <a:r>
              <a:rPr lang="ru-RU" sz="2800" i="1" dirty="0" smtClean="0"/>
              <a:t> </a:t>
            </a:r>
            <a:r>
              <a:rPr lang="en-US" sz="2800" i="1" dirty="0" smtClean="0"/>
              <a:t>=</a:t>
            </a:r>
            <a:r>
              <a:rPr lang="ru-RU" sz="2800" i="1" dirty="0" smtClean="0"/>
              <a:t> </a:t>
            </a:r>
            <a:r>
              <a:rPr lang="en-US" sz="2800" i="1" dirty="0" err="1" smtClean="0"/>
              <a:t>Ll</a:t>
            </a:r>
            <a:r>
              <a:rPr lang="ru-RU" sz="2800" i="1" baseline="-25000" dirty="0" smtClean="0"/>
              <a:t>П</a:t>
            </a:r>
            <a:r>
              <a:rPr lang="en-US" dirty="0" smtClean="0"/>
              <a:t> – </a:t>
            </a:r>
            <a:r>
              <a:rPr lang="ru-RU" dirty="0" smtClean="0"/>
              <a:t>площадь под одним клубнем, м</a:t>
            </a:r>
            <a:r>
              <a:rPr lang="ru-RU" baseline="30000" dirty="0" smtClean="0"/>
              <a:t>2</a:t>
            </a:r>
            <a:r>
              <a:rPr lang="ru-RU" dirty="0" smtClean="0"/>
              <a:t>;</a:t>
            </a:r>
          </a:p>
          <a:p>
            <a:r>
              <a:rPr lang="en-US" sz="2800" i="1" dirty="0" smtClean="0"/>
              <a:t>Q</a:t>
            </a:r>
            <a:r>
              <a:rPr lang="en-US" sz="2800" baseline="-25000" dirty="0" smtClean="0"/>
              <a:t>1</a:t>
            </a:r>
            <a:r>
              <a:rPr lang="en-US" sz="2800" dirty="0" smtClean="0"/>
              <a:t>=1/</a:t>
            </a:r>
            <a:r>
              <a:rPr lang="en-US" sz="2800" i="1" dirty="0" smtClean="0"/>
              <a:t>S</a:t>
            </a:r>
            <a:r>
              <a:rPr lang="en-US" dirty="0" smtClean="0"/>
              <a:t> – </a:t>
            </a:r>
            <a:r>
              <a:rPr lang="ru-RU" dirty="0" smtClean="0"/>
              <a:t>количество клубней на 1 м</a:t>
            </a:r>
            <a:r>
              <a:rPr lang="ru-RU" baseline="30000" dirty="0" smtClean="0"/>
              <a:t>2</a:t>
            </a:r>
            <a:r>
              <a:rPr lang="ru-RU" dirty="0" smtClean="0"/>
              <a:t>;</a:t>
            </a:r>
          </a:p>
          <a:p>
            <a:r>
              <a:rPr lang="en-US" sz="2800" i="1" dirty="0" smtClean="0"/>
              <a:t>Q</a:t>
            </a:r>
            <a:r>
              <a:rPr lang="ru-RU" sz="2800" i="1" dirty="0" smtClean="0"/>
              <a:t> </a:t>
            </a:r>
            <a:r>
              <a:rPr lang="en-US" sz="2800" dirty="0" smtClean="0"/>
              <a:t>=10/</a:t>
            </a:r>
            <a:r>
              <a:rPr lang="en-US" sz="2800" i="1" dirty="0" smtClean="0"/>
              <a:t>S</a:t>
            </a:r>
            <a:r>
              <a:rPr lang="en-US" dirty="0" smtClean="0"/>
              <a:t> – </a:t>
            </a:r>
            <a:r>
              <a:rPr lang="ru-RU" dirty="0" smtClean="0"/>
              <a:t>норма посадки, тыс.шт./га.</a:t>
            </a:r>
            <a:endParaRPr lang="ru-RU" dirty="0"/>
          </a:p>
        </p:txBody>
      </p:sp>
      <p:graphicFrame>
        <p:nvGraphicFramePr>
          <p:cNvPr id="7" name="Таблица 6"/>
          <p:cNvGraphicFramePr>
            <a:graphicFrameLocks noGrp="1"/>
          </p:cNvGraphicFramePr>
          <p:nvPr/>
        </p:nvGraphicFramePr>
        <p:xfrm>
          <a:off x="323529" y="5301209"/>
          <a:ext cx="8568950" cy="1430343"/>
        </p:xfrm>
        <a:graphic>
          <a:graphicData uri="http://schemas.openxmlformats.org/drawingml/2006/table">
            <a:tbl>
              <a:tblPr>
                <a:tableStyleId>{D7AC3CCA-C797-4891-BE02-D94E43425B78}</a:tableStyleId>
              </a:tblPr>
              <a:tblGrid>
                <a:gridCol w="2664295"/>
                <a:gridCol w="2160240"/>
                <a:gridCol w="1944216"/>
                <a:gridCol w="1800199"/>
              </a:tblGrid>
              <a:tr h="484683">
                <a:tc>
                  <a:txBody>
                    <a:bodyPr/>
                    <a:lstStyle/>
                    <a:p>
                      <a:pPr algn="ctr" fontAlgn="b"/>
                      <a:r>
                        <a:rPr lang="ru-RU" sz="1800" u="none" strike="noStrike" dirty="0"/>
                        <a:t>Ширина междурядья, </a:t>
                      </a:r>
                      <a:r>
                        <a:rPr lang="en-US" sz="2400" i="1" u="none" strike="noStrike" dirty="0"/>
                        <a:t>L</a:t>
                      </a:r>
                      <a:r>
                        <a:rPr lang="en-US" sz="1800" u="none" strike="noStrike" dirty="0"/>
                        <a:t>, </a:t>
                      </a:r>
                      <a:r>
                        <a:rPr lang="ru-RU" sz="1800" u="none" strike="noStrike" dirty="0"/>
                        <a:t>м</a:t>
                      </a:r>
                      <a:endParaRPr lang="ru-RU" sz="1800" b="1" i="0" u="none" strike="noStrike" dirty="0">
                        <a:solidFill>
                          <a:srgbClr val="000000"/>
                        </a:solidFill>
                        <a:latin typeface="Calibri"/>
                      </a:endParaRPr>
                    </a:p>
                  </a:txBody>
                  <a:tcPr marL="9162" marR="9162" marT="9162" marB="0">
                    <a:cell3D prstMaterial="dkEdge">
                      <a:bevel prst="cross"/>
                      <a:lightRig rig="flood" dir="t"/>
                    </a:cell3D>
                    <a:solidFill>
                      <a:srgbClr val="FFFFFF"/>
                    </a:solidFill>
                  </a:tcPr>
                </a:tc>
                <a:tc>
                  <a:txBody>
                    <a:bodyPr/>
                    <a:lstStyle/>
                    <a:p>
                      <a:pPr algn="ctr" fontAlgn="b"/>
                      <a:r>
                        <a:rPr lang="ru-RU" sz="1800" u="none" strike="noStrike" dirty="0"/>
                        <a:t>Шаг посадки, </a:t>
                      </a:r>
                      <a:r>
                        <a:rPr lang="en-US" sz="2800" i="1" u="none" strike="noStrike" dirty="0" smtClean="0"/>
                        <a:t>l</a:t>
                      </a:r>
                      <a:r>
                        <a:rPr lang="ru-RU" sz="2400" i="1" u="none" strike="noStrike" baseline="-25000" dirty="0" smtClean="0"/>
                        <a:t>П</a:t>
                      </a:r>
                      <a:r>
                        <a:rPr lang="ru-RU" sz="1800" u="none" strike="noStrike" dirty="0"/>
                        <a:t>, м</a:t>
                      </a:r>
                      <a:endParaRPr lang="ru-RU" sz="1800" b="1" i="0" u="none" strike="noStrike" dirty="0">
                        <a:solidFill>
                          <a:srgbClr val="000000"/>
                        </a:solidFill>
                        <a:latin typeface="Calibri"/>
                      </a:endParaRPr>
                    </a:p>
                  </a:txBody>
                  <a:tcPr marL="9162" marR="9162" marT="9162" marB="0">
                    <a:cell3D prstMaterial="dkEdge">
                      <a:bevel prst="cross"/>
                      <a:lightRig rig="flood" dir="t"/>
                    </a:cell3D>
                    <a:solidFill>
                      <a:srgbClr val="FFFFFF"/>
                    </a:solidFill>
                  </a:tcPr>
                </a:tc>
                <a:tc>
                  <a:txBody>
                    <a:bodyPr/>
                    <a:lstStyle/>
                    <a:p>
                      <a:pPr algn="ctr" fontAlgn="b"/>
                      <a:r>
                        <a:rPr lang="en-US" sz="2400" i="1" u="none" strike="noStrike" dirty="0" smtClean="0"/>
                        <a:t>Q</a:t>
                      </a:r>
                      <a:r>
                        <a:rPr lang="en-US" sz="2400" u="none" strike="noStrike" baseline="-25000" dirty="0" smtClean="0"/>
                        <a:t>1</a:t>
                      </a:r>
                      <a:r>
                        <a:rPr lang="en-US" sz="1800" u="none" strike="noStrike" dirty="0" smtClean="0"/>
                        <a:t>, </a:t>
                      </a:r>
                      <a:r>
                        <a:rPr lang="ru-RU" sz="1800" u="none" strike="noStrike" dirty="0" smtClean="0"/>
                        <a:t>шт./м</a:t>
                      </a:r>
                      <a:r>
                        <a:rPr lang="en-US" sz="1800" u="none" strike="noStrike" baseline="30000" dirty="0" smtClean="0"/>
                        <a:t>2</a:t>
                      </a:r>
                      <a:endParaRPr lang="ru-RU" sz="1800" b="1" i="0" u="none" strike="noStrike" dirty="0">
                        <a:solidFill>
                          <a:srgbClr val="000000"/>
                        </a:solidFill>
                        <a:latin typeface="Calibri"/>
                      </a:endParaRPr>
                    </a:p>
                  </a:txBody>
                  <a:tcPr marL="9162" marR="9162" marT="9162" marB="0">
                    <a:cell3D prstMaterial="dkEdge">
                      <a:bevel prst="cross"/>
                      <a:lightRig rig="flood" dir="t"/>
                    </a:cell3D>
                    <a:solidFill>
                      <a:srgbClr val="FFFFFF"/>
                    </a:solidFill>
                  </a:tcPr>
                </a:tc>
                <a:tc>
                  <a:txBody>
                    <a:bodyPr/>
                    <a:lstStyle/>
                    <a:p>
                      <a:pPr algn="ctr" fontAlgn="b"/>
                      <a:r>
                        <a:rPr lang="en-US" sz="2400" i="1" u="none" strike="noStrike" dirty="0" smtClean="0"/>
                        <a:t>Q</a:t>
                      </a:r>
                      <a:r>
                        <a:rPr lang="en-US" sz="1800" u="none" strike="noStrike" dirty="0" smtClean="0"/>
                        <a:t>, </a:t>
                      </a:r>
                      <a:r>
                        <a:rPr lang="ru-RU" sz="1800" u="none" strike="noStrike" dirty="0" smtClean="0"/>
                        <a:t>тыс</a:t>
                      </a:r>
                      <a:r>
                        <a:rPr lang="ru-RU" sz="1800" u="none" strike="noStrike" dirty="0"/>
                        <a:t>. шт./га</a:t>
                      </a:r>
                      <a:endParaRPr lang="ru-RU" sz="1800" b="1" i="0" u="none" strike="noStrike" dirty="0">
                        <a:solidFill>
                          <a:srgbClr val="000000"/>
                        </a:solidFill>
                        <a:latin typeface="Calibri"/>
                      </a:endParaRPr>
                    </a:p>
                  </a:txBody>
                  <a:tcPr marL="9162" marR="9162" marT="9162" marB="0">
                    <a:cell3D prstMaterial="dkEdge">
                      <a:bevel prst="cross"/>
                      <a:lightRig rig="flood" dir="t"/>
                    </a:cell3D>
                    <a:solidFill>
                      <a:srgbClr val="FFFFFF"/>
                    </a:solidFill>
                  </a:tcPr>
                </a:tc>
              </a:tr>
              <a:tr h="315220">
                <a:tc>
                  <a:txBody>
                    <a:bodyPr/>
                    <a:lstStyle/>
                    <a:p>
                      <a:pPr algn="ctr" fontAlgn="b"/>
                      <a:r>
                        <a:rPr lang="ru-RU" sz="1800" u="none" strike="noStrike" dirty="0"/>
                        <a:t>0,70</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a:t>0,25</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a:t>5,71</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smtClean="0"/>
                        <a:t>57,1</a:t>
                      </a:r>
                      <a:endParaRPr lang="ru-RU" sz="1800" b="1" i="0" u="none" strike="noStrike" dirty="0">
                        <a:solidFill>
                          <a:srgbClr val="000000"/>
                        </a:solidFill>
                        <a:latin typeface="Calibri"/>
                      </a:endParaRPr>
                    </a:p>
                  </a:txBody>
                  <a:tcPr marL="9162" marR="9162" marT="9162" marB="0" anchor="b"/>
                </a:tc>
              </a:tr>
              <a:tr h="315220">
                <a:tc>
                  <a:txBody>
                    <a:bodyPr/>
                    <a:lstStyle/>
                    <a:p>
                      <a:pPr algn="ctr" fontAlgn="b"/>
                      <a:r>
                        <a:rPr lang="ru-RU" sz="1800" u="none" strike="noStrike"/>
                        <a:t>0,75</a:t>
                      </a:r>
                      <a:endParaRPr lang="ru-RU" sz="1800" b="1" i="0" u="none" strike="noStrike">
                        <a:solidFill>
                          <a:srgbClr val="000000"/>
                        </a:solidFill>
                        <a:latin typeface="Calibri"/>
                      </a:endParaRPr>
                    </a:p>
                  </a:txBody>
                  <a:tcPr marL="9162" marR="9162" marT="9162" marB="0" anchor="b"/>
                </a:tc>
                <a:tc>
                  <a:txBody>
                    <a:bodyPr/>
                    <a:lstStyle/>
                    <a:p>
                      <a:pPr algn="ctr" fontAlgn="b"/>
                      <a:r>
                        <a:rPr lang="ru-RU" sz="1800" u="none" strike="noStrike" dirty="0"/>
                        <a:t>0,40</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a:t>3,33</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smtClean="0"/>
                        <a:t>33,3</a:t>
                      </a:r>
                      <a:endParaRPr lang="ru-RU" sz="1800" b="1" i="0" u="none" strike="noStrike" dirty="0">
                        <a:solidFill>
                          <a:srgbClr val="000000"/>
                        </a:solidFill>
                        <a:latin typeface="Calibri"/>
                      </a:endParaRPr>
                    </a:p>
                  </a:txBody>
                  <a:tcPr marL="9162" marR="9162" marT="9162" marB="0" anchor="b"/>
                </a:tc>
              </a:tr>
              <a:tr h="315220">
                <a:tc>
                  <a:txBody>
                    <a:bodyPr/>
                    <a:lstStyle/>
                    <a:p>
                      <a:pPr algn="ctr" fontAlgn="b"/>
                      <a:r>
                        <a:rPr lang="ru-RU" sz="1800" u="none" strike="noStrike"/>
                        <a:t>0,90</a:t>
                      </a:r>
                      <a:endParaRPr lang="ru-RU" sz="1800" b="1" i="0" u="none" strike="noStrike">
                        <a:solidFill>
                          <a:srgbClr val="000000"/>
                        </a:solidFill>
                        <a:latin typeface="Calibri"/>
                      </a:endParaRPr>
                    </a:p>
                  </a:txBody>
                  <a:tcPr marL="9162" marR="9162" marT="9162" marB="0" anchor="b"/>
                </a:tc>
                <a:tc>
                  <a:txBody>
                    <a:bodyPr/>
                    <a:lstStyle/>
                    <a:p>
                      <a:pPr algn="ctr" fontAlgn="b"/>
                      <a:r>
                        <a:rPr lang="ru-RU" sz="1800" u="none" strike="noStrike"/>
                        <a:t>0,35</a:t>
                      </a:r>
                      <a:endParaRPr lang="ru-RU" sz="1800" b="1" i="0" u="none" strike="noStrike">
                        <a:solidFill>
                          <a:srgbClr val="000000"/>
                        </a:solidFill>
                        <a:latin typeface="Calibri"/>
                      </a:endParaRPr>
                    </a:p>
                  </a:txBody>
                  <a:tcPr marL="9162" marR="9162" marT="9162" marB="0" anchor="b"/>
                </a:tc>
                <a:tc>
                  <a:txBody>
                    <a:bodyPr/>
                    <a:lstStyle/>
                    <a:p>
                      <a:pPr algn="ctr" fontAlgn="b"/>
                      <a:r>
                        <a:rPr lang="ru-RU" sz="1800" u="none" strike="noStrike" dirty="0"/>
                        <a:t>3,17</a:t>
                      </a:r>
                      <a:endParaRPr lang="ru-RU" sz="1800" b="1" i="0" u="none" strike="noStrike" dirty="0">
                        <a:solidFill>
                          <a:srgbClr val="000000"/>
                        </a:solidFill>
                        <a:latin typeface="Calibri"/>
                      </a:endParaRPr>
                    </a:p>
                  </a:txBody>
                  <a:tcPr marL="9162" marR="9162" marT="9162" marB="0" anchor="b"/>
                </a:tc>
                <a:tc>
                  <a:txBody>
                    <a:bodyPr/>
                    <a:lstStyle/>
                    <a:p>
                      <a:pPr algn="ctr" fontAlgn="b"/>
                      <a:r>
                        <a:rPr lang="ru-RU" sz="1800" u="none" strike="noStrike" dirty="0" smtClean="0"/>
                        <a:t>31,7</a:t>
                      </a:r>
                      <a:endParaRPr lang="ru-RU" sz="1800" b="1" i="0" u="none" strike="noStrike" dirty="0">
                        <a:solidFill>
                          <a:srgbClr val="000000"/>
                        </a:solidFill>
                        <a:latin typeface="Calibri"/>
                      </a:endParaRPr>
                    </a:p>
                  </a:txBody>
                  <a:tcPr marL="9162" marR="9162" marT="9162" marB="0" anchor="b"/>
                </a:tc>
              </a:tr>
            </a:tbl>
          </a:graphicData>
        </a:graphic>
      </p:graphicFrame>
      <p:pic>
        <p:nvPicPr>
          <p:cNvPr id="219137" name="Picture 1"/>
          <p:cNvPicPr>
            <a:picLocks noChangeAspect="1" noChangeArrowheads="1"/>
          </p:cNvPicPr>
          <p:nvPr/>
        </p:nvPicPr>
        <p:blipFill>
          <a:blip r:embed="rId3" cstate="print"/>
          <a:srcRect/>
          <a:stretch>
            <a:fillRect/>
          </a:stretch>
        </p:blipFill>
        <p:spPr bwMode="auto">
          <a:xfrm>
            <a:off x="179512" y="1124744"/>
            <a:ext cx="3960440" cy="408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714348" y="785794"/>
          <a:ext cx="77724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268941"/>
            <a:ext cx="9144000" cy="351747"/>
          </a:xfrm>
        </p:spPr>
        <p:txBody>
          <a:bodyPr/>
          <a:lstStyle/>
          <a:p>
            <a:r>
              <a:rPr lang="ru-RU" sz="2800" b="1" dirty="0" smtClean="0">
                <a:latin typeface="Arial" charset="0"/>
              </a:rPr>
              <a:t>1.1. ТЕХНОЛОГИИ ПОСАДКИ </a:t>
            </a:r>
            <a:r>
              <a:rPr lang="ru-RU" sz="2800" b="1" dirty="0">
                <a:latin typeface="Arial" charset="0"/>
              </a:rPr>
              <a:t>КАРТОФЕЛЯ</a:t>
            </a:r>
          </a:p>
        </p:txBody>
      </p:sp>
      <p:graphicFrame>
        <p:nvGraphicFramePr>
          <p:cNvPr id="5" name="Схема 4"/>
          <p:cNvGraphicFramePr/>
          <p:nvPr/>
        </p:nvGraphicFramePr>
        <p:xfrm>
          <a:off x="161075" y="1052736"/>
          <a:ext cx="590465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681" name="Picture 1"/>
          <p:cNvPicPr>
            <a:picLocks noChangeAspect="1" noChangeArrowheads="1"/>
          </p:cNvPicPr>
          <p:nvPr/>
        </p:nvPicPr>
        <p:blipFill>
          <a:blip r:embed="rId7" cstate="print"/>
          <a:srcRect/>
          <a:stretch>
            <a:fillRect/>
          </a:stretch>
        </p:blipFill>
        <p:spPr bwMode="auto">
          <a:xfrm>
            <a:off x="6156395" y="1161057"/>
            <a:ext cx="2376045" cy="741714"/>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71682" name="Picture 2"/>
          <p:cNvPicPr>
            <a:picLocks noChangeAspect="1" noChangeArrowheads="1"/>
          </p:cNvPicPr>
          <p:nvPr/>
        </p:nvPicPr>
        <p:blipFill>
          <a:blip r:embed="rId8" cstate="print"/>
          <a:srcRect/>
          <a:stretch>
            <a:fillRect/>
          </a:stretch>
        </p:blipFill>
        <p:spPr bwMode="auto">
          <a:xfrm>
            <a:off x="6132097" y="2159640"/>
            <a:ext cx="2910303" cy="910111"/>
          </a:xfrm>
          <a:prstGeom prst="rect">
            <a:avLst/>
          </a:prstGeom>
          <a:ln>
            <a:noFill/>
          </a:ln>
          <a:effectLst>
            <a:glow rad="63500">
              <a:schemeClr val="accent4">
                <a:satMod val="175000"/>
                <a:alpha val="40000"/>
              </a:schemeClr>
            </a:glow>
            <a:outerShdw blurRad="190500" algn="tl" rotWithShape="0">
              <a:srgbClr val="000000">
                <a:alpha val="70000"/>
              </a:srgbClr>
            </a:outerShdw>
          </a:effectLst>
        </p:spPr>
      </p:pic>
      <p:pic>
        <p:nvPicPr>
          <p:cNvPr id="71683" name="Picture 3"/>
          <p:cNvPicPr>
            <a:picLocks noChangeAspect="1" noChangeArrowheads="1"/>
          </p:cNvPicPr>
          <p:nvPr/>
        </p:nvPicPr>
        <p:blipFill>
          <a:blip r:embed="rId9" cstate="print"/>
          <a:srcRect/>
          <a:stretch>
            <a:fillRect/>
          </a:stretch>
        </p:blipFill>
        <p:spPr bwMode="auto">
          <a:xfrm>
            <a:off x="6156176" y="3314542"/>
            <a:ext cx="2900756" cy="790098"/>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71684" name="Picture 4"/>
          <p:cNvPicPr>
            <a:picLocks noChangeAspect="1" noChangeArrowheads="1"/>
          </p:cNvPicPr>
          <p:nvPr/>
        </p:nvPicPr>
        <p:blipFill>
          <a:blip r:embed="rId10" cstate="print"/>
          <a:srcRect/>
          <a:stretch>
            <a:fillRect/>
          </a:stretch>
        </p:blipFill>
        <p:spPr bwMode="auto">
          <a:xfrm>
            <a:off x="6138864" y="5480893"/>
            <a:ext cx="2393576" cy="781411"/>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71685" name="Picture 5"/>
          <p:cNvPicPr>
            <a:picLocks noChangeAspect="1" noChangeArrowheads="1"/>
          </p:cNvPicPr>
          <p:nvPr/>
        </p:nvPicPr>
        <p:blipFill>
          <a:blip r:embed="rId11" cstate="print"/>
          <a:srcRect/>
          <a:stretch>
            <a:fillRect/>
          </a:stretch>
        </p:blipFill>
        <p:spPr bwMode="auto">
          <a:xfrm>
            <a:off x="6156177" y="4440855"/>
            <a:ext cx="2520279" cy="775778"/>
          </a:xfrm>
          <a:prstGeom prst="rect">
            <a:avLst/>
          </a:prstGeom>
          <a:ln>
            <a:noFill/>
          </a:ln>
          <a:effectLst>
            <a:glow rad="63500">
              <a:schemeClr val="accent4">
                <a:satMod val="175000"/>
                <a:alpha val="40000"/>
              </a:schemeClr>
            </a:glow>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3" cstate="print"/>
          <a:srcRect/>
          <a:stretch>
            <a:fillRect/>
          </a:stretch>
        </p:blipFill>
        <p:spPr bwMode="auto">
          <a:xfrm>
            <a:off x="117326" y="577484"/>
            <a:ext cx="8855680" cy="2622497"/>
          </a:xfrm>
          <a:prstGeom prst="rect">
            <a:avLst/>
          </a:prstGeom>
          <a:ln>
            <a:noFill/>
          </a:ln>
          <a:effectLst>
            <a:outerShdw blurRad="190500" algn="tl" rotWithShape="0">
              <a:srgbClr val="000000">
                <a:alpha val="70000"/>
              </a:srgbClr>
            </a:outerShdw>
          </a:effectLst>
        </p:spPr>
      </p:pic>
      <p:pic>
        <p:nvPicPr>
          <p:cNvPr id="244739" name="Picture 3"/>
          <p:cNvPicPr>
            <a:picLocks noChangeAspect="1" noChangeArrowheads="1"/>
          </p:cNvPicPr>
          <p:nvPr/>
        </p:nvPicPr>
        <p:blipFill>
          <a:blip r:embed="rId4" cstate="print"/>
          <a:srcRect l="894" r="697"/>
          <a:stretch>
            <a:fillRect/>
          </a:stretch>
        </p:blipFill>
        <p:spPr bwMode="auto">
          <a:xfrm>
            <a:off x="179512" y="3344620"/>
            <a:ext cx="8712968"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Grp="1" noChangeArrowheads="1"/>
          </p:cNvSpPr>
          <p:nvPr>
            <p:ph type="title"/>
          </p:nvPr>
        </p:nvSpPr>
        <p:spPr>
          <a:xfrm>
            <a:off x="0" y="1"/>
            <a:ext cx="9144000" cy="620687"/>
          </a:xfrm>
        </p:spPr>
        <p:txBody>
          <a:bodyPr/>
          <a:lstStyle/>
          <a:p>
            <a:r>
              <a:rPr lang="ru-RU" sz="2800" b="1" dirty="0" smtClean="0">
                <a:latin typeface="Arial" charset="0"/>
              </a:rPr>
              <a:t>1.1. ПАРАМЕТРЫ ГРЕБНЯ ДЛЯ КАРТОФЕЛЯ</a:t>
            </a:r>
            <a:endParaRPr lang="ru-RU" sz="2800" b="1" dirty="0">
              <a:latin typeface="Arial" charset="0"/>
            </a:endParaRPr>
          </a:p>
        </p:txBody>
      </p:sp>
      <p:pic>
        <p:nvPicPr>
          <p:cNvPr id="244740" name="Picture 4"/>
          <p:cNvPicPr>
            <a:picLocks noChangeAspect="1" noChangeArrowheads="1"/>
          </p:cNvPicPr>
          <p:nvPr/>
        </p:nvPicPr>
        <p:blipFill>
          <a:blip r:embed="rId5" cstate="print"/>
          <a:srcRect/>
          <a:stretch>
            <a:fillRect/>
          </a:stretch>
        </p:blipFill>
        <p:spPr bwMode="auto">
          <a:xfrm>
            <a:off x="1471599" y="4931845"/>
            <a:ext cx="6305550" cy="18383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86498"/>
            <a:ext cx="9144000" cy="894230"/>
          </a:xfrm>
        </p:spPr>
        <p:txBody>
          <a:bodyPr/>
          <a:lstStyle/>
          <a:p>
            <a:r>
              <a:rPr lang="ru-RU" sz="2800" b="1" dirty="0" smtClean="0">
                <a:latin typeface="Arial" charset="0"/>
              </a:rPr>
              <a:t>1.2. АГРОТЕХНИЧЕСКИЕ ТРЕБОВАНИЯ ПРИ ПОСАДКЕ КАРТОФЕЛЯ</a:t>
            </a:r>
            <a:endParaRPr lang="ru-RU" sz="2800" b="1" dirty="0">
              <a:latin typeface="Arial" charset="0"/>
            </a:endParaRPr>
          </a:p>
        </p:txBody>
      </p:sp>
      <p:graphicFrame>
        <p:nvGraphicFramePr>
          <p:cNvPr id="4" name="Схема 3"/>
          <p:cNvGraphicFramePr/>
          <p:nvPr/>
        </p:nvGraphicFramePr>
        <p:xfrm>
          <a:off x="323528" y="1124744"/>
          <a:ext cx="867762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79712" y="0"/>
            <a:ext cx="5472608" cy="476672"/>
          </a:xfrm>
        </p:spPr>
        <p:txBody>
          <a:bodyPr/>
          <a:lstStyle/>
          <a:p>
            <a:r>
              <a:rPr lang="ru-RU" sz="3200" b="1" cap="all" dirty="0">
                <a:latin typeface="Arial" charset="0"/>
              </a:rPr>
              <a:t>2</a:t>
            </a:r>
            <a:r>
              <a:rPr lang="ru-RU" sz="3200" b="1" cap="all" dirty="0" smtClean="0">
                <a:latin typeface="Arial" charset="0"/>
              </a:rPr>
              <a:t>. </a:t>
            </a:r>
            <a:r>
              <a:rPr lang="ru-RU" sz="3200" b="1" cap="all" dirty="0">
                <a:latin typeface="Arial" charset="0"/>
              </a:rPr>
              <a:t>Картофелесажалки</a:t>
            </a:r>
          </a:p>
        </p:txBody>
      </p:sp>
      <p:pic>
        <p:nvPicPr>
          <p:cNvPr id="8195" name="Picture 3"/>
          <p:cNvPicPr>
            <a:picLocks noChangeAspect="1" noChangeArrowheads="1"/>
          </p:cNvPicPr>
          <p:nvPr/>
        </p:nvPicPr>
        <p:blipFill>
          <a:blip r:embed="rId3" cstate="print">
            <a:lum contrast="30000"/>
          </a:blip>
          <a:srcRect l="1583" b="1516"/>
          <a:stretch>
            <a:fillRect/>
          </a:stretch>
        </p:blipFill>
        <p:spPr bwMode="auto">
          <a:xfrm>
            <a:off x="52251" y="3717032"/>
            <a:ext cx="3248210" cy="2722957"/>
          </a:xfrm>
          <a:prstGeom prst="rect">
            <a:avLst/>
          </a:prstGeom>
          <a:ln>
            <a:noFill/>
          </a:ln>
          <a:effectLst>
            <a:outerShdw blurRad="190500" algn="tl" rotWithShape="0">
              <a:srgbClr val="000000">
                <a:alpha val="70000"/>
              </a:srgbClr>
            </a:outerShdw>
          </a:effectLst>
        </p:spPr>
      </p:pic>
      <p:pic>
        <p:nvPicPr>
          <p:cNvPr id="8196" name="Picture 4"/>
          <p:cNvPicPr>
            <a:picLocks noChangeAspect="1" noChangeArrowheads="1"/>
          </p:cNvPicPr>
          <p:nvPr/>
        </p:nvPicPr>
        <p:blipFill>
          <a:blip r:embed="rId4" cstate="print">
            <a:lum bright="-18000" contrast="24000"/>
          </a:blip>
          <a:srcRect/>
          <a:stretch>
            <a:fillRect/>
          </a:stretch>
        </p:blipFill>
        <p:spPr bwMode="auto">
          <a:xfrm>
            <a:off x="3419872" y="3717032"/>
            <a:ext cx="5679092" cy="2333848"/>
          </a:xfrm>
          <a:prstGeom prst="rect">
            <a:avLst/>
          </a:prstGeom>
          <a:ln>
            <a:noFill/>
          </a:ln>
          <a:effectLst>
            <a:outerShdw blurRad="190500" algn="tl" rotWithShape="0">
              <a:srgbClr val="000000">
                <a:alpha val="70000"/>
              </a:srgbClr>
            </a:outerShdw>
          </a:effectLst>
        </p:spPr>
      </p:pic>
      <p:pic>
        <p:nvPicPr>
          <p:cNvPr id="8197" name="Picture 5"/>
          <p:cNvPicPr>
            <a:picLocks noChangeAspect="1" noChangeArrowheads="1"/>
          </p:cNvPicPr>
          <p:nvPr/>
        </p:nvPicPr>
        <p:blipFill>
          <a:blip r:embed="rId5" cstate="print"/>
          <a:srcRect/>
          <a:stretch>
            <a:fillRect/>
          </a:stretch>
        </p:blipFill>
        <p:spPr bwMode="auto">
          <a:xfrm>
            <a:off x="0" y="548680"/>
            <a:ext cx="3718851" cy="2769319"/>
          </a:xfrm>
          <a:prstGeom prst="rect">
            <a:avLst/>
          </a:prstGeom>
          <a:ln>
            <a:noFill/>
          </a:ln>
          <a:effectLst>
            <a:outerShdw blurRad="190500" algn="tl" rotWithShape="0">
              <a:srgbClr val="000000">
                <a:alpha val="70000"/>
              </a:srgbClr>
            </a:outerShdw>
          </a:effectLst>
        </p:spPr>
      </p:pic>
      <p:sp>
        <p:nvSpPr>
          <p:cNvPr id="8199" name="Text Box 7"/>
          <p:cNvSpPr txBox="1">
            <a:spLocks noChangeArrowheads="1"/>
          </p:cNvSpPr>
          <p:nvPr/>
        </p:nvSpPr>
        <p:spPr bwMode="auto">
          <a:xfrm>
            <a:off x="179512" y="6396335"/>
            <a:ext cx="3384376" cy="461665"/>
          </a:xfrm>
          <a:prstGeom prst="rect">
            <a:avLst/>
          </a:prstGeom>
          <a:noFill/>
          <a:ln w="9525">
            <a:noFill/>
            <a:miter lim="800000"/>
            <a:headEnd/>
            <a:tailEnd/>
          </a:ln>
          <a:effectLst/>
        </p:spPr>
        <p:txBody>
          <a:bodyPr wrap="square">
            <a:spAutoFit/>
          </a:bodyPr>
          <a:lstStyle/>
          <a:p>
            <a:pPr algn="ctr">
              <a:spcBef>
                <a:spcPct val="50000"/>
              </a:spcBef>
            </a:pPr>
            <a:r>
              <a:rPr lang="ru-RU" b="1" dirty="0" smtClean="0">
                <a:solidFill>
                  <a:srgbClr val="FF0000"/>
                </a:solidFill>
                <a:latin typeface="Arial" charset="0"/>
              </a:rPr>
              <a:t>Л-207</a:t>
            </a:r>
            <a:r>
              <a:rPr lang="ru-RU" dirty="0">
                <a:latin typeface="Arial" charset="0"/>
              </a:rPr>
              <a:t>, </a:t>
            </a:r>
            <a:r>
              <a:rPr lang="ru-RU" dirty="0" smtClean="0">
                <a:latin typeface="Arial" charset="0"/>
              </a:rPr>
              <a:t>Белоруссия</a:t>
            </a:r>
            <a:endParaRPr lang="ru-RU" dirty="0">
              <a:latin typeface="Arial" charset="0"/>
            </a:endParaRPr>
          </a:p>
        </p:txBody>
      </p:sp>
      <p:sp>
        <p:nvSpPr>
          <p:cNvPr id="8200" name="Text Box 8"/>
          <p:cNvSpPr txBox="1">
            <a:spLocks noChangeArrowheads="1"/>
          </p:cNvSpPr>
          <p:nvPr/>
        </p:nvSpPr>
        <p:spPr bwMode="auto">
          <a:xfrm>
            <a:off x="5148064" y="6093296"/>
            <a:ext cx="2819400" cy="457200"/>
          </a:xfrm>
          <a:prstGeom prst="rect">
            <a:avLst/>
          </a:prstGeom>
          <a:noFill/>
          <a:ln w="9525">
            <a:noFill/>
            <a:miter lim="800000"/>
            <a:headEnd/>
            <a:tailEnd/>
          </a:ln>
          <a:effectLst/>
        </p:spPr>
        <p:txBody>
          <a:bodyPr>
            <a:spAutoFit/>
          </a:bodyPr>
          <a:lstStyle/>
          <a:p>
            <a:pPr algn="ctr">
              <a:spcBef>
                <a:spcPct val="50000"/>
              </a:spcBef>
            </a:pPr>
            <a:r>
              <a:rPr lang="ru-RU" b="1" dirty="0" smtClean="0">
                <a:solidFill>
                  <a:srgbClr val="FF0000"/>
                </a:solidFill>
                <a:latin typeface="Arial" charset="0"/>
              </a:rPr>
              <a:t>САЯ-4</a:t>
            </a:r>
            <a:r>
              <a:rPr lang="ru-RU" dirty="0">
                <a:latin typeface="Arial" charset="0"/>
              </a:rPr>
              <a:t>, Россия</a:t>
            </a:r>
          </a:p>
        </p:txBody>
      </p:sp>
      <p:pic>
        <p:nvPicPr>
          <p:cNvPr id="8201" name="Picture 9"/>
          <p:cNvPicPr>
            <a:picLocks noChangeAspect="1" noChangeArrowheads="1"/>
          </p:cNvPicPr>
          <p:nvPr/>
        </p:nvPicPr>
        <p:blipFill>
          <a:blip r:embed="rId6" cstate="print">
            <a:lum bright="-18000" contrast="36000"/>
          </a:blip>
          <a:srcRect/>
          <a:stretch>
            <a:fillRect/>
          </a:stretch>
        </p:blipFill>
        <p:spPr bwMode="auto">
          <a:xfrm>
            <a:off x="3786020" y="548679"/>
            <a:ext cx="5357980" cy="2737035"/>
          </a:xfrm>
          <a:prstGeom prst="rect">
            <a:avLst/>
          </a:prstGeom>
          <a:ln>
            <a:noFill/>
          </a:ln>
          <a:effectLst>
            <a:outerShdw blurRad="190500" algn="tl" rotWithShape="0">
              <a:srgbClr val="000000">
                <a:alpha val="70000"/>
              </a:srgbClr>
            </a:outerShdw>
          </a:effectLst>
        </p:spPr>
      </p:pic>
      <p:sp>
        <p:nvSpPr>
          <p:cNvPr id="8202" name="Text Box 10"/>
          <p:cNvSpPr txBox="1">
            <a:spLocks noChangeArrowheads="1"/>
          </p:cNvSpPr>
          <p:nvPr/>
        </p:nvSpPr>
        <p:spPr bwMode="auto">
          <a:xfrm>
            <a:off x="1295400" y="6324600"/>
            <a:ext cx="1676400" cy="457200"/>
          </a:xfrm>
          <a:prstGeom prst="rect">
            <a:avLst/>
          </a:prstGeom>
          <a:noFill/>
          <a:ln w="9525">
            <a:noFill/>
            <a:miter lim="800000"/>
            <a:headEnd/>
            <a:tailEnd/>
          </a:ln>
          <a:effectLst/>
        </p:spPr>
        <p:txBody>
          <a:bodyPr>
            <a:spAutoFit/>
          </a:bodyPr>
          <a:lstStyle/>
          <a:p>
            <a:pPr>
              <a:spcBef>
                <a:spcPct val="50000"/>
              </a:spcBef>
            </a:pPr>
            <a:endParaRPr lang="ru-RU"/>
          </a:p>
        </p:txBody>
      </p:sp>
      <p:sp>
        <p:nvSpPr>
          <p:cNvPr id="8203" name="Text Box 11"/>
          <p:cNvSpPr txBox="1">
            <a:spLocks noChangeArrowheads="1"/>
          </p:cNvSpPr>
          <p:nvPr/>
        </p:nvSpPr>
        <p:spPr bwMode="auto">
          <a:xfrm>
            <a:off x="5220072" y="3284984"/>
            <a:ext cx="2823592" cy="461665"/>
          </a:xfrm>
          <a:prstGeom prst="rect">
            <a:avLst/>
          </a:prstGeom>
          <a:noFill/>
          <a:ln w="9525">
            <a:noFill/>
            <a:miter lim="800000"/>
            <a:headEnd/>
            <a:tailEnd/>
          </a:ln>
          <a:effectLst/>
        </p:spPr>
        <p:txBody>
          <a:bodyPr wrap="square">
            <a:spAutoFit/>
          </a:bodyPr>
          <a:lstStyle/>
          <a:p>
            <a:pPr>
              <a:spcBef>
                <a:spcPct val="50000"/>
              </a:spcBef>
            </a:pPr>
            <a:r>
              <a:rPr lang="ru-RU" b="1" dirty="0" smtClean="0">
                <a:solidFill>
                  <a:srgbClr val="FF0000"/>
                </a:solidFill>
                <a:latin typeface="Arial" charset="0"/>
              </a:rPr>
              <a:t>КСМ-6</a:t>
            </a:r>
            <a:r>
              <a:rPr lang="ru-RU" dirty="0" smtClean="0">
                <a:latin typeface="Arial" charset="0"/>
              </a:rPr>
              <a:t>, </a:t>
            </a:r>
            <a:r>
              <a:rPr lang="ru-RU" dirty="0">
                <a:latin typeface="Arial" charset="0"/>
              </a:rPr>
              <a:t>Россия</a:t>
            </a:r>
          </a:p>
        </p:txBody>
      </p:sp>
      <p:sp>
        <p:nvSpPr>
          <p:cNvPr id="8198" name="Text Box 6"/>
          <p:cNvSpPr txBox="1">
            <a:spLocks noChangeArrowheads="1"/>
          </p:cNvSpPr>
          <p:nvPr/>
        </p:nvSpPr>
        <p:spPr bwMode="auto">
          <a:xfrm>
            <a:off x="755576" y="3284985"/>
            <a:ext cx="2448272" cy="461665"/>
          </a:xfrm>
          <a:prstGeom prst="rect">
            <a:avLst/>
          </a:prstGeom>
          <a:noFill/>
          <a:ln w="9525">
            <a:noFill/>
            <a:miter lim="800000"/>
            <a:headEnd/>
            <a:tailEnd/>
          </a:ln>
          <a:effectLst/>
        </p:spPr>
        <p:txBody>
          <a:bodyPr wrap="square">
            <a:spAutoFit/>
          </a:bodyPr>
          <a:lstStyle/>
          <a:p>
            <a:pPr algn="ctr">
              <a:spcBef>
                <a:spcPct val="50000"/>
              </a:spcBef>
            </a:pPr>
            <a:r>
              <a:rPr lang="ru-RU" b="1" dirty="0" smtClean="0">
                <a:solidFill>
                  <a:srgbClr val="FF0000"/>
                </a:solidFill>
                <a:latin typeface="Arial" charset="0"/>
              </a:rPr>
              <a:t>СН-4Б</a:t>
            </a:r>
            <a:r>
              <a:rPr lang="ru-RU" dirty="0">
                <a:latin typeface="Arial" charset="0"/>
              </a:rPr>
              <a:t>, Россия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228600"/>
            <a:ext cx="5715000" cy="457200"/>
          </a:xfrm>
        </p:spPr>
        <p:txBody>
          <a:bodyPr/>
          <a:lstStyle/>
          <a:p>
            <a:r>
              <a:rPr lang="ru-RU" sz="2800" b="1" cap="all" dirty="0" smtClean="0">
                <a:latin typeface="Arial" charset="0"/>
              </a:rPr>
              <a:t>2. Картофелесажалки</a:t>
            </a:r>
            <a:endParaRPr lang="ru-RU" sz="2800" b="1" cap="all" dirty="0">
              <a:latin typeface="Arial" charset="0"/>
            </a:endParaRPr>
          </a:p>
        </p:txBody>
      </p:sp>
      <p:pic>
        <p:nvPicPr>
          <p:cNvPr id="10243" name="Picture44" descr="MARATHON-F_150_hochJPG"/>
          <p:cNvPicPr>
            <a:picLocks noChangeAspect="1" noChangeArrowheads="1"/>
          </p:cNvPicPr>
          <p:nvPr/>
        </p:nvPicPr>
        <p:blipFill>
          <a:blip r:embed="rId3" cstate="print"/>
          <a:srcRect/>
          <a:stretch>
            <a:fillRect/>
          </a:stretch>
        </p:blipFill>
        <p:spPr bwMode="auto">
          <a:xfrm>
            <a:off x="970955" y="714356"/>
            <a:ext cx="2882088" cy="2251781"/>
          </a:xfrm>
          <a:prstGeom prst="rect">
            <a:avLst/>
          </a:prstGeom>
          <a:ln>
            <a:noFill/>
          </a:ln>
          <a:effectLst>
            <a:outerShdw blurRad="292100" dist="139700" dir="2700000" algn="tl" rotWithShape="0">
              <a:srgbClr val="333333">
                <a:alpha val="65000"/>
              </a:srgbClr>
            </a:outerShdw>
          </a:effectLst>
        </p:spPr>
      </p:pic>
      <p:pic>
        <p:nvPicPr>
          <p:cNvPr id="10244" name="Picture38" descr="JUNIOR-SUPER-H_150_hoch"/>
          <p:cNvPicPr>
            <a:picLocks noChangeAspect="1" noChangeArrowheads="1"/>
          </p:cNvPicPr>
          <p:nvPr/>
        </p:nvPicPr>
        <p:blipFill>
          <a:blip r:embed="rId4" cstate="print"/>
          <a:srcRect/>
          <a:stretch>
            <a:fillRect/>
          </a:stretch>
        </p:blipFill>
        <p:spPr bwMode="auto">
          <a:xfrm>
            <a:off x="4829432" y="737287"/>
            <a:ext cx="3581400" cy="2201863"/>
          </a:xfrm>
          <a:prstGeom prst="rect">
            <a:avLst/>
          </a:prstGeom>
          <a:ln>
            <a:noFill/>
          </a:ln>
          <a:effectLst>
            <a:outerShdw blurRad="292100" dist="139700" dir="2700000" algn="tl" rotWithShape="0">
              <a:srgbClr val="333333">
                <a:alpha val="65000"/>
              </a:srgbClr>
            </a:outerShdw>
          </a:effectLst>
        </p:spPr>
      </p:pic>
      <p:pic>
        <p:nvPicPr>
          <p:cNvPr id="10249" name="Picture 9" descr="GL34T"/>
          <p:cNvPicPr>
            <a:picLocks noChangeAspect="1" noChangeArrowheads="1"/>
          </p:cNvPicPr>
          <p:nvPr/>
        </p:nvPicPr>
        <p:blipFill>
          <a:blip r:embed="rId5" cstate="print"/>
          <a:srcRect/>
          <a:stretch>
            <a:fillRect/>
          </a:stretch>
        </p:blipFill>
        <p:spPr bwMode="auto">
          <a:xfrm>
            <a:off x="850338" y="3501008"/>
            <a:ext cx="3140894" cy="2449629"/>
          </a:xfrm>
          <a:prstGeom prst="rect">
            <a:avLst/>
          </a:prstGeom>
          <a:ln>
            <a:noFill/>
          </a:ln>
          <a:effectLst>
            <a:softEdge rad="112500"/>
          </a:effectLst>
        </p:spPr>
      </p:pic>
      <p:pic>
        <p:nvPicPr>
          <p:cNvPr id="10250" name="Picture 10" descr="Gallery-0002"/>
          <p:cNvPicPr>
            <a:picLocks noChangeAspect="1" noChangeArrowheads="1"/>
          </p:cNvPicPr>
          <p:nvPr/>
        </p:nvPicPr>
        <p:blipFill>
          <a:blip r:embed="rId6" cstate="print"/>
          <a:srcRect/>
          <a:stretch>
            <a:fillRect/>
          </a:stretch>
        </p:blipFill>
        <p:spPr bwMode="auto">
          <a:xfrm>
            <a:off x="4905632" y="3480487"/>
            <a:ext cx="3302000" cy="2476500"/>
          </a:xfrm>
          <a:prstGeom prst="rect">
            <a:avLst/>
          </a:prstGeom>
          <a:ln>
            <a:noFill/>
          </a:ln>
          <a:effectLst>
            <a:softEdge rad="112500"/>
          </a:effectLst>
        </p:spPr>
      </p:pic>
      <p:sp>
        <p:nvSpPr>
          <p:cNvPr id="10251" name="Text Box 11"/>
          <p:cNvSpPr txBox="1">
            <a:spLocks noChangeArrowheads="1"/>
          </p:cNvSpPr>
          <p:nvPr/>
        </p:nvSpPr>
        <p:spPr bwMode="auto">
          <a:xfrm>
            <a:off x="945192" y="3044247"/>
            <a:ext cx="2952328" cy="396875"/>
          </a:xfrm>
          <a:prstGeom prst="rect">
            <a:avLst/>
          </a:prstGeom>
          <a:noFill/>
          <a:ln w="9525">
            <a:noFill/>
            <a:miter lim="800000"/>
            <a:headEnd/>
            <a:tailEnd/>
          </a:ln>
          <a:effectLst/>
        </p:spPr>
        <p:txBody>
          <a:bodyPr wrap="square">
            <a:spAutoFit/>
          </a:bodyPr>
          <a:lstStyle/>
          <a:p>
            <a:pPr>
              <a:spcBef>
                <a:spcPct val="50000"/>
              </a:spcBef>
            </a:pPr>
            <a:r>
              <a:rPr lang="ru-RU" sz="2000" dirty="0" smtClean="0">
                <a:latin typeface="Arial" charset="0"/>
              </a:rPr>
              <a:t>2-рядная </a:t>
            </a:r>
            <a:r>
              <a:rPr lang="en-US" sz="2000" dirty="0">
                <a:latin typeface="Arial" charset="0"/>
              </a:rPr>
              <a:t>Cramer, </a:t>
            </a:r>
            <a:r>
              <a:rPr lang="ru-RU" sz="2000" dirty="0">
                <a:latin typeface="Arial" charset="0"/>
              </a:rPr>
              <a:t>США</a:t>
            </a:r>
          </a:p>
        </p:txBody>
      </p:sp>
      <p:sp>
        <p:nvSpPr>
          <p:cNvPr id="10252" name="Rectangle 12"/>
          <p:cNvSpPr>
            <a:spLocks noChangeArrowheads="1"/>
          </p:cNvSpPr>
          <p:nvPr/>
        </p:nvSpPr>
        <p:spPr bwMode="auto">
          <a:xfrm>
            <a:off x="5134232" y="3023287"/>
            <a:ext cx="2908745" cy="400110"/>
          </a:xfrm>
          <a:prstGeom prst="rect">
            <a:avLst/>
          </a:prstGeom>
          <a:noFill/>
          <a:ln w="9525">
            <a:noFill/>
            <a:miter lim="800000"/>
            <a:headEnd/>
            <a:tailEnd/>
          </a:ln>
          <a:effectLst/>
        </p:spPr>
        <p:txBody>
          <a:bodyPr wrap="none">
            <a:spAutoFit/>
          </a:bodyPr>
          <a:lstStyle/>
          <a:p>
            <a:r>
              <a:rPr lang="ru-RU" sz="2000" dirty="0" smtClean="0">
                <a:latin typeface="Arial" charset="0"/>
              </a:rPr>
              <a:t>4-рядная </a:t>
            </a:r>
            <a:r>
              <a:rPr lang="en-US" sz="2000" dirty="0">
                <a:latin typeface="Arial" charset="0"/>
              </a:rPr>
              <a:t>Cramer, </a:t>
            </a:r>
            <a:r>
              <a:rPr lang="ru-RU" sz="2000" dirty="0">
                <a:latin typeface="Arial" charset="0"/>
              </a:rPr>
              <a:t>США</a:t>
            </a:r>
          </a:p>
        </p:txBody>
      </p:sp>
      <p:sp>
        <p:nvSpPr>
          <p:cNvPr id="10253" name="Rectangle 13"/>
          <p:cNvSpPr>
            <a:spLocks noChangeArrowheads="1"/>
          </p:cNvSpPr>
          <p:nvPr/>
        </p:nvSpPr>
        <p:spPr bwMode="auto">
          <a:xfrm>
            <a:off x="790832" y="5982147"/>
            <a:ext cx="3468514" cy="400110"/>
          </a:xfrm>
          <a:prstGeom prst="rect">
            <a:avLst/>
          </a:prstGeom>
          <a:noFill/>
          <a:ln w="9525">
            <a:noFill/>
            <a:miter lim="800000"/>
            <a:headEnd/>
            <a:tailEnd/>
          </a:ln>
          <a:effectLst/>
        </p:spPr>
        <p:txBody>
          <a:bodyPr wrap="none">
            <a:spAutoFit/>
          </a:bodyPr>
          <a:lstStyle/>
          <a:p>
            <a:r>
              <a:rPr lang="ru-RU" sz="2000" dirty="0" smtClean="0">
                <a:latin typeface="Arial" charset="0"/>
              </a:rPr>
              <a:t>4-рядная </a:t>
            </a:r>
            <a:r>
              <a:rPr lang="en-US" sz="2000" dirty="0" smtClean="0">
                <a:latin typeface="Arial" charset="0"/>
              </a:rPr>
              <a:t>GL-34</a:t>
            </a:r>
            <a:r>
              <a:rPr lang="en-US" sz="2000" dirty="0">
                <a:latin typeface="Arial" charset="0"/>
              </a:rPr>
              <a:t>, </a:t>
            </a:r>
            <a:r>
              <a:rPr lang="ru-RU" sz="2000" dirty="0">
                <a:latin typeface="Arial" charset="0"/>
              </a:rPr>
              <a:t>Германия</a:t>
            </a:r>
          </a:p>
        </p:txBody>
      </p:sp>
      <p:sp>
        <p:nvSpPr>
          <p:cNvPr id="10254" name="Rectangle 14"/>
          <p:cNvSpPr>
            <a:spLocks noChangeArrowheads="1"/>
          </p:cNvSpPr>
          <p:nvPr/>
        </p:nvSpPr>
        <p:spPr bwMode="auto">
          <a:xfrm>
            <a:off x="4829432" y="5982147"/>
            <a:ext cx="3410677" cy="400110"/>
          </a:xfrm>
          <a:prstGeom prst="rect">
            <a:avLst/>
          </a:prstGeom>
          <a:noFill/>
          <a:ln w="9525">
            <a:noFill/>
            <a:miter lim="800000"/>
            <a:headEnd/>
            <a:tailEnd/>
          </a:ln>
          <a:effectLst/>
        </p:spPr>
        <p:txBody>
          <a:bodyPr wrap="none">
            <a:spAutoFit/>
          </a:bodyPr>
          <a:lstStyle/>
          <a:p>
            <a:r>
              <a:rPr lang="ru-RU" sz="2000" dirty="0" smtClean="0">
                <a:latin typeface="Arial" charset="0"/>
              </a:rPr>
              <a:t>4-рядная </a:t>
            </a:r>
            <a:r>
              <a:rPr lang="en-US" sz="2000" dirty="0" err="1">
                <a:latin typeface="Arial" charset="0"/>
              </a:rPr>
              <a:t>Hassia</a:t>
            </a:r>
            <a:r>
              <a:rPr lang="en-US" sz="2000" dirty="0">
                <a:latin typeface="Arial" charset="0"/>
              </a:rPr>
              <a:t>, </a:t>
            </a:r>
            <a:r>
              <a:rPr lang="ru-RU" sz="2000" dirty="0">
                <a:latin typeface="Arial" charset="0"/>
              </a:rPr>
              <a:t>Германия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571480"/>
          </a:xfrm>
        </p:spPr>
        <p:txBody>
          <a:bodyPr/>
          <a:lstStyle/>
          <a:p>
            <a:r>
              <a:rPr lang="ru-RU" sz="2800" b="1" cap="all" dirty="0">
                <a:latin typeface="Arial" charset="0"/>
              </a:rPr>
              <a:t>2</a:t>
            </a:r>
            <a:r>
              <a:rPr lang="ru-RU" sz="2800" b="1" cap="all" dirty="0" smtClean="0">
                <a:latin typeface="Arial" charset="0"/>
              </a:rPr>
              <a:t>. Требования к Картофелесажалкам</a:t>
            </a:r>
            <a:endParaRPr lang="ru-RU" sz="2800" b="1" cap="all" dirty="0">
              <a:latin typeface="Arial" charset="0"/>
            </a:endParaRPr>
          </a:p>
        </p:txBody>
      </p:sp>
      <p:sp>
        <p:nvSpPr>
          <p:cNvPr id="4" name="TextBox 3"/>
          <p:cNvSpPr txBox="1"/>
          <p:nvPr/>
        </p:nvSpPr>
        <p:spPr>
          <a:xfrm>
            <a:off x="395536" y="620688"/>
            <a:ext cx="8352928" cy="5509200"/>
          </a:xfrm>
          <a:prstGeom prst="rect">
            <a:avLst/>
          </a:prstGeom>
          <a:noFill/>
        </p:spPr>
        <p:txBody>
          <a:bodyPr wrap="square" rtlCol="0">
            <a:spAutoFit/>
          </a:bodyPr>
          <a:lstStyle/>
          <a:p>
            <a:pPr lvl="0" indent="457200">
              <a:buFont typeface="+mj-lt"/>
              <a:buAutoNum type="arabicPeriod"/>
            </a:pPr>
            <a:r>
              <a:rPr lang="ru-RU" sz="2200" dirty="0" smtClean="0"/>
              <a:t>Высаживать клубни трех фракций (30...50 г, 50...80 г, свыше 80 г), яровизированных клубней с длиной ростков до 2 см.</a:t>
            </a:r>
          </a:p>
          <a:p>
            <a:pPr lvl="0" indent="457200">
              <a:buFont typeface="+mj-lt"/>
              <a:buAutoNum type="arabicPeriod"/>
            </a:pPr>
            <a:r>
              <a:rPr lang="ru-RU" sz="2200" dirty="0" smtClean="0"/>
              <a:t>Производить посадку картофеля с заданной шириной междурядий (60, 70, 75, 90 см и т. д.) с отклонением основных междурядий не более ±2 см, стыковых ±10 см.</a:t>
            </a:r>
          </a:p>
          <a:p>
            <a:pPr lvl="0" indent="457200">
              <a:buFont typeface="+mj-lt"/>
              <a:buAutoNum type="arabicPeriod"/>
            </a:pPr>
            <a:r>
              <a:rPr lang="ru-RU" sz="2200" dirty="0" smtClean="0"/>
              <a:t>Выдерживать заданную глубину посадки с отклонениями не более ±2 см и с отклонением от вершин гряд не более ±2 см.</a:t>
            </a:r>
          </a:p>
          <a:p>
            <a:pPr lvl="0" indent="457200">
              <a:buFont typeface="+mj-lt"/>
              <a:buAutoNum type="arabicPeriod"/>
            </a:pPr>
            <a:r>
              <a:rPr lang="ru-RU" sz="2200" dirty="0" smtClean="0"/>
              <a:t>Высаживать клубни в рядки с шагом посадки 20, 25, 30, 35, 40 и 45 см или другим в зависимости от схемы посадки с отклонением не более 25% от заданного расстояния.</a:t>
            </a:r>
          </a:p>
          <a:p>
            <a:pPr lvl="0" indent="457200">
              <a:buFont typeface="+mj-lt"/>
              <a:buAutoNum type="arabicPeriod"/>
            </a:pPr>
            <a:r>
              <a:rPr lang="ru-RU" sz="2200" dirty="0" smtClean="0"/>
              <a:t>Пропуски при посадке крупных и средних клубней не должны превышать 3...8%, число двоек до 8%.</a:t>
            </a:r>
          </a:p>
          <a:p>
            <a:pPr lvl="0" indent="457200">
              <a:buFont typeface="+mj-lt"/>
              <a:buAutoNum type="arabicPeriod"/>
            </a:pPr>
            <a:r>
              <a:rPr lang="ru-RU" sz="2200" dirty="0" smtClean="0"/>
              <a:t>Обеспечивать устойчивость прямолинейного движения агрегата на всех рабочих скоростях (5...9 км/ч).</a:t>
            </a:r>
          </a:p>
          <a:p>
            <a:pPr lvl="0" indent="457200">
              <a:buFont typeface="+mj-lt"/>
              <a:buAutoNum type="arabicPeriod"/>
            </a:pPr>
            <a:r>
              <a:rPr lang="ru-RU" sz="2200" dirty="0" smtClean="0"/>
              <a:t>Отклонение от средних доз внесения минеральных удобрений не должно превышать 10%.</a:t>
            </a:r>
            <a:endParaRPr lang="ru-RU"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520" y="332656"/>
            <a:ext cx="8712968" cy="457200"/>
          </a:xfrm>
        </p:spPr>
        <p:txBody>
          <a:bodyPr/>
          <a:lstStyle/>
          <a:p>
            <a:r>
              <a:rPr lang="ru-RU" sz="2800" b="1" cap="all" dirty="0" smtClean="0">
                <a:latin typeface="Arial" charset="0"/>
              </a:rPr>
              <a:t>2.2. Ложечки высаживающих аппаратов</a:t>
            </a:r>
            <a:endParaRPr lang="ru-RU" sz="2800" b="1" cap="all" dirty="0">
              <a:latin typeface="Arial" charset="0"/>
            </a:endParaRPr>
          </a:p>
        </p:txBody>
      </p:sp>
      <p:pic>
        <p:nvPicPr>
          <p:cNvPr id="11268" name="Picture31" descr="LOEFFEL_350x263">
            <a:hlinkClick r:id="rId3"/>
          </p:cNvPr>
          <p:cNvPicPr>
            <a:picLocks noChangeAspect="1" noChangeArrowheads="1"/>
          </p:cNvPicPr>
          <p:nvPr/>
        </p:nvPicPr>
        <p:blipFill>
          <a:blip r:embed="rId4" cstate="print"/>
          <a:srcRect/>
          <a:stretch>
            <a:fillRect/>
          </a:stretch>
        </p:blipFill>
        <p:spPr bwMode="auto">
          <a:xfrm>
            <a:off x="4860032" y="908720"/>
            <a:ext cx="3598061" cy="2718272"/>
          </a:xfrm>
          <a:prstGeom prst="rect">
            <a:avLst/>
          </a:prstGeom>
          <a:ln>
            <a:noFill/>
          </a:ln>
          <a:effectLst>
            <a:outerShdw blurRad="292100" dist="139700" dir="2700000" algn="tl" rotWithShape="0">
              <a:srgbClr val="333333">
                <a:alpha val="65000"/>
              </a:srgbClr>
            </a:outerShdw>
          </a:effectLst>
        </p:spPr>
      </p:pic>
      <p:pic>
        <p:nvPicPr>
          <p:cNvPr id="11269" name="Picture50" descr="a_Loeffel-Ruettler_100_hoch_1"/>
          <p:cNvPicPr>
            <a:picLocks noChangeAspect="1" noChangeArrowheads="1"/>
          </p:cNvPicPr>
          <p:nvPr/>
        </p:nvPicPr>
        <p:blipFill>
          <a:blip r:embed="rId5" cstate="print"/>
          <a:srcRect/>
          <a:stretch>
            <a:fillRect/>
          </a:stretch>
        </p:blipFill>
        <p:spPr bwMode="auto">
          <a:xfrm>
            <a:off x="889856" y="3963077"/>
            <a:ext cx="3471665" cy="2611362"/>
          </a:xfrm>
          <a:prstGeom prst="rect">
            <a:avLst/>
          </a:prstGeom>
          <a:ln>
            <a:noFill/>
          </a:ln>
          <a:effectLst>
            <a:outerShdw blurRad="292100" dist="139700" dir="2700000" algn="tl" rotWithShape="0">
              <a:srgbClr val="333333">
                <a:alpha val="65000"/>
              </a:srgbClr>
            </a:outerShdw>
          </a:effectLst>
        </p:spPr>
      </p:pic>
      <p:pic>
        <p:nvPicPr>
          <p:cNvPr id="11270" name="Picture49" descr="Loeffel-Klappe_100_hochJPG"/>
          <p:cNvPicPr>
            <a:picLocks noChangeAspect="1" noChangeArrowheads="1"/>
          </p:cNvPicPr>
          <p:nvPr/>
        </p:nvPicPr>
        <p:blipFill>
          <a:blip r:embed="rId6" cstate="print"/>
          <a:srcRect/>
          <a:stretch>
            <a:fillRect/>
          </a:stretch>
        </p:blipFill>
        <p:spPr bwMode="auto">
          <a:xfrm>
            <a:off x="4897701" y="3959907"/>
            <a:ext cx="3501416" cy="2667465"/>
          </a:xfrm>
          <a:prstGeom prst="rect">
            <a:avLst/>
          </a:prstGeom>
          <a:ln>
            <a:noFill/>
          </a:ln>
          <a:effectLst>
            <a:outerShdw blurRad="292100" dist="139700" dir="2700000" algn="tl" rotWithShape="0">
              <a:srgbClr val="333333">
                <a:alpha val="65000"/>
              </a:srgbClr>
            </a:outerShdw>
          </a:effectLst>
        </p:spPr>
      </p:pic>
      <p:pic>
        <p:nvPicPr>
          <p:cNvPr id="7" name="Picture30" descr="BECHER_350x263"/>
          <p:cNvPicPr>
            <a:picLocks noChangeAspect="1" noChangeArrowheads="1"/>
          </p:cNvPicPr>
          <p:nvPr/>
        </p:nvPicPr>
        <p:blipFill>
          <a:blip r:embed="rId7" cstate="print"/>
          <a:srcRect/>
          <a:stretch>
            <a:fillRect/>
          </a:stretch>
        </p:blipFill>
        <p:spPr bwMode="auto">
          <a:xfrm>
            <a:off x="827584" y="908720"/>
            <a:ext cx="3576598" cy="26989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
            <a:ext cx="9144000" cy="620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solidFill>
                  <a:schemeClr val="tx2"/>
                </a:solidFill>
                <a:effectLst/>
                <a:uLnTx/>
                <a:uFillTx/>
                <a:latin typeface="Arial" charset="0"/>
                <a:ea typeface="+mj-ea"/>
                <a:cs typeface="+mj-cs"/>
              </a:rPr>
              <a:t>2.3. КАРТОФЕЛЕСАЖАЛКА</a:t>
            </a:r>
            <a:r>
              <a:rPr kumimoji="0" lang="ru-RU" sz="2800" b="1" i="0" u="none" strike="noStrike" kern="0" cap="none" spc="0" normalizeH="0" noProof="0" dirty="0" smtClean="0">
                <a:ln>
                  <a:noFill/>
                </a:ln>
                <a:solidFill>
                  <a:schemeClr val="tx2"/>
                </a:solidFill>
                <a:effectLst/>
                <a:uLnTx/>
                <a:uFillTx/>
                <a:latin typeface="Arial" charset="0"/>
                <a:ea typeface="+mj-ea"/>
                <a:cs typeface="+mj-cs"/>
              </a:rPr>
              <a:t> </a:t>
            </a:r>
            <a:r>
              <a:rPr kumimoji="0" lang="ru-RU" sz="2800" b="1" i="0" u="none" strike="noStrike" kern="0" cap="none" spc="0" normalizeH="0" noProof="0" dirty="0" smtClean="0">
                <a:ln>
                  <a:noFill/>
                </a:ln>
                <a:solidFill>
                  <a:srgbClr val="FF0000"/>
                </a:solidFill>
                <a:effectLst/>
                <a:uLnTx/>
                <a:uFillTx/>
                <a:latin typeface="Arial" charset="0"/>
                <a:ea typeface="+mj-ea"/>
                <a:cs typeface="+mj-cs"/>
              </a:rPr>
              <a:t>СН-4Б</a:t>
            </a:r>
            <a:endParaRPr kumimoji="0" lang="ru-RU" sz="2800" b="1" i="0" u="none" strike="noStrike" kern="0" cap="none" spc="0" normalizeH="0" baseline="0" noProof="0" dirty="0">
              <a:ln>
                <a:noFill/>
              </a:ln>
              <a:solidFill>
                <a:srgbClr val="FF0000"/>
              </a:solidFill>
              <a:effectLst/>
              <a:uLnTx/>
              <a:uFillTx/>
              <a:latin typeface="Arial" charset="0"/>
              <a:ea typeface="+mj-ea"/>
              <a:cs typeface="+mj-cs"/>
            </a:endParaRPr>
          </a:p>
        </p:txBody>
      </p:sp>
      <p:pic>
        <p:nvPicPr>
          <p:cNvPr id="4" name="Рисунок 3" descr="СН-4Б.jpg"/>
          <p:cNvPicPr>
            <a:picLocks noChangeAspect="1"/>
          </p:cNvPicPr>
          <p:nvPr/>
        </p:nvPicPr>
        <p:blipFill>
          <a:blip r:embed="rId3" cstate="print"/>
          <a:srcRect l="2740" t="2095" b="1366"/>
          <a:stretch>
            <a:fillRect/>
          </a:stretch>
        </p:blipFill>
        <p:spPr>
          <a:xfrm>
            <a:off x="179512" y="548680"/>
            <a:ext cx="5328592" cy="442798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4799" y="5124387"/>
            <a:ext cx="8964488" cy="1600438"/>
          </a:xfrm>
          <a:prstGeom prst="rect">
            <a:avLst/>
          </a:prstGeom>
          <a:noFill/>
        </p:spPr>
        <p:txBody>
          <a:bodyPr wrap="square" rtlCol="0">
            <a:spAutoFit/>
          </a:bodyPr>
          <a:lstStyle/>
          <a:p>
            <a:r>
              <a:rPr lang="ru-RU" sz="1400" dirty="0" smtClean="0">
                <a:latin typeface="Arial" pitchFamily="34" charset="0"/>
                <a:cs typeface="Arial" pitchFamily="34" charset="0"/>
              </a:rPr>
              <a:t>1- бункер; 2-боковина; 3-заслонки; 4-высаживающий аппарат; 5-туковысеваюший аппарат; 6-бороздозакрываюшие диски; 7-клубне провод; 8-отвальчик; 9-сошник; 10-туконаправляющая пластина; 11- </a:t>
            </a:r>
            <a:r>
              <a:rPr lang="ru-RU" sz="1400" dirty="0" err="1" smtClean="0">
                <a:latin typeface="Arial" pitchFamily="34" charset="0"/>
                <a:cs typeface="Arial" pitchFamily="34" charset="0"/>
              </a:rPr>
              <a:t>тукопровод</a:t>
            </a:r>
            <a:r>
              <a:rPr lang="ru-RU" sz="1400" dirty="0" smtClean="0">
                <a:latin typeface="Arial" pitchFamily="34" charset="0"/>
                <a:cs typeface="Arial" pitchFamily="34" charset="0"/>
              </a:rPr>
              <a:t>;  12-шнек;  13-питающий ковш; 14-ворошитель; 15-редуктор; 16-копирующее колесо; 17- опорное колесо; 18-контрпривод; 19-нижняя тяга подвески сошника; 20-кронштейн; 21-верхняя (нарезная) тяга; 22-стойка опорного колеса; 23-сошниковый брус; 24-несущий брус рамы; 25-навесное устройство; 26- встряхивающая створка; 27-диск; 28-хвостовик зажима; 29-вал; 30-рама; 31-направляющая шина; 32-палец зажима; 33-клубень; 34-пружина; 35-стойка; 36-зажим; 37-ложечка</a:t>
            </a:r>
          </a:p>
        </p:txBody>
      </p:sp>
      <p:pic>
        <p:nvPicPr>
          <p:cNvPr id="8" name="Picture 7" descr="ложечно-дисковый аппарат.JPG"/>
          <p:cNvPicPr>
            <a:picLocks noChangeAspect="1"/>
          </p:cNvPicPr>
          <p:nvPr/>
        </p:nvPicPr>
        <p:blipFill>
          <a:blip r:embed="rId4" cstate="print">
            <a:lum bright="-10000" contrast="20000"/>
          </a:blip>
          <a:stretch>
            <a:fillRect/>
          </a:stretch>
        </p:blipFill>
        <p:spPr>
          <a:xfrm>
            <a:off x="5603194" y="2125025"/>
            <a:ext cx="3469345" cy="2845576"/>
          </a:xfrm>
          <a:prstGeom prst="rect">
            <a:avLst/>
          </a:prstGeom>
          <a:ln>
            <a:noFill/>
          </a:ln>
          <a:effectLst>
            <a:outerShdw blurRad="190500" algn="tl" rotWithShape="0">
              <a:srgbClr val="000000">
                <a:alpha val="70000"/>
              </a:srgbClr>
            </a:outerShdw>
          </a:effectLst>
        </p:spPr>
      </p:pic>
      <p:sp>
        <p:nvSpPr>
          <p:cNvPr id="9" name="Rectangle 8"/>
          <p:cNvSpPr/>
          <p:nvPr/>
        </p:nvSpPr>
        <p:spPr>
          <a:xfrm>
            <a:off x="5652120" y="836712"/>
            <a:ext cx="3312368" cy="1200329"/>
          </a:xfrm>
          <a:prstGeom prst="rect">
            <a:avLst/>
          </a:prstGeom>
        </p:spPr>
        <p:txBody>
          <a:bodyPr wrap="square">
            <a:spAutoFit/>
          </a:bodyPr>
          <a:lstStyle/>
          <a:p>
            <a:pPr algn="ctr"/>
            <a:r>
              <a:rPr lang="ru-RU" dirty="0" smtClean="0">
                <a:latin typeface="Arial" pitchFamily="34" charset="0"/>
                <a:cs typeface="Arial" pitchFamily="34" charset="0"/>
              </a:rPr>
              <a:t>Дисково-ложечный высаживающий аппарат</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
      <a:dk1>
        <a:srgbClr val="000000"/>
      </a:dk1>
      <a:lt1>
        <a:srgbClr val="66FF99"/>
      </a:lt1>
      <a:dk2>
        <a:srgbClr val="000000"/>
      </a:dk2>
      <a:lt2>
        <a:srgbClr val="808080"/>
      </a:lt2>
      <a:accent1>
        <a:srgbClr val="00CC99"/>
      </a:accent1>
      <a:accent2>
        <a:srgbClr val="3333CC"/>
      </a:accent2>
      <a:accent3>
        <a:srgbClr val="B8FFCA"/>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5412</TotalTime>
  <Words>4892</Words>
  <Application>Microsoft Office PowerPoint</Application>
  <PresentationFormat>Экран (4:3)</PresentationFormat>
  <Paragraphs>205</Paragraphs>
  <Slides>19</Slides>
  <Notes>15</Notes>
  <HiddenSlides>1</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Оформление по умолчанию</vt:lpstr>
      <vt:lpstr>Equation</vt:lpstr>
      <vt:lpstr>ОГАПОУ «БАМТ»  МАШИНЫ ДЛЯ ПОСАДКИ КАРТОФЕЛЯ   МДК 04.01 «Освоение профессии рабочих 19205 Тракторист – машинист сельскохозяйственного производства»  Выполнил студент группы № 3 «Эксплуатация и ремонт сельскохозяйственной техники и оборудования »   Козадавлев Андрей Сергеевич Руководитель: Понизенский В.В.</vt:lpstr>
      <vt:lpstr>1.1. ТЕХНОЛОГИИ ПОСАДКИ КАРТОФЕЛЯ</vt:lpstr>
      <vt:lpstr>1.1. ПАРАМЕТРЫ ГРЕБНЯ ДЛЯ КАРТОФЕЛЯ</vt:lpstr>
      <vt:lpstr>1.2. АГРОТЕХНИЧЕСКИЕ ТРЕБОВАНИЯ ПРИ ПОСАДКЕ КАРТОФЕЛЯ</vt:lpstr>
      <vt:lpstr>2. Картофелесажалки</vt:lpstr>
      <vt:lpstr>2. Картофелесажалки</vt:lpstr>
      <vt:lpstr>2. Требования к Картофелесажалкам</vt:lpstr>
      <vt:lpstr>2.2. Ложечки высаживающих аппаратов</vt:lpstr>
      <vt:lpstr>Слайд 9</vt:lpstr>
      <vt:lpstr>2.4. Картофелесажалка КСМ-4</vt:lpstr>
      <vt:lpstr>Слайд 11</vt:lpstr>
      <vt:lpstr>2.6. Регулировка ложечно-дискового аппарата</vt:lpstr>
      <vt:lpstr>Слайд 13</vt:lpstr>
      <vt:lpstr>2.6.1. настройка ложечно-дискового аппарата на режим работы</vt:lpstr>
      <vt:lpstr>Слайд 15</vt:lpstr>
      <vt:lpstr>Слайд 16</vt:lpstr>
      <vt:lpstr>Регулировка параметров работы картофелесажалки</vt:lpstr>
      <vt:lpstr>Контроль качества работы картофелесажалок</vt:lpstr>
      <vt:lpstr>Слайд 19</vt:lpstr>
    </vt:vector>
  </TitlesOfParts>
  <Company>WareZ Provider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МАШИНЫ ДЛЯ ВОЗДЕЛЫВАНИЯ КАРТОФЕЛЯ</dc:title>
  <dc:creator>www.PHILka.RU</dc:creator>
  <cp:lastModifiedBy>User</cp:lastModifiedBy>
  <cp:revision>607</cp:revision>
  <dcterms:created xsi:type="dcterms:W3CDTF">2009-08-19T12:37:30Z</dcterms:created>
  <dcterms:modified xsi:type="dcterms:W3CDTF">2022-12-27T16:52:47Z</dcterms:modified>
</cp:coreProperties>
</file>