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9" r:id="rId9"/>
    <p:sldId id="266" r:id="rId10"/>
    <p:sldId id="261" r:id="rId11"/>
    <p:sldId id="262" r:id="rId12"/>
    <p:sldId id="267" r:id="rId13"/>
    <p:sldId id="265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D34ECB5-6DD4-4EEF-B420-A1DFB9FABD4E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D34ECB5-6DD4-4EEF-B420-A1DFB9FABD4E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D34ECB5-6DD4-4EEF-B420-A1DFB9FABD4E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980728"/>
            <a:ext cx="8077200" cy="1499616"/>
          </a:xfrm>
        </p:spPr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140968"/>
            <a:ext cx="7772400" cy="1752600"/>
          </a:xfrm>
        </p:spPr>
        <p:txBody>
          <a:bodyPr/>
          <a:lstStyle/>
          <a:p>
            <a:r>
              <a:rPr lang="ru-RU" dirty="0"/>
              <a:t>Трансмиссия автомобиля</a:t>
            </a:r>
          </a:p>
        </p:txBody>
      </p:sp>
    </p:spTree>
    <p:extLst>
      <p:ext uri="{BB962C8B-B14F-4D97-AF65-F5344CB8AC3E}">
        <p14:creationId xmlns:p14="http://schemas.microsoft.com/office/powerpoint/2010/main" val="208655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</a:t>
            </a:r>
            <a:r>
              <a:rPr lang="ru-RU" dirty="0" err="1"/>
              <a:t>заднеприводного</a:t>
            </a:r>
            <a:r>
              <a:rPr lang="ru-RU" dirty="0"/>
              <a:t>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dirty="0" err="1"/>
              <a:t>Заднеприводная</a:t>
            </a:r>
            <a:r>
              <a:rPr lang="ru-RU" dirty="0"/>
              <a:t> трансмиссия включает в себя следующие взаимосвязанные элементы:</a:t>
            </a:r>
          </a:p>
          <a:p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коробку передач;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сцепление;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главную передачу;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дифференциал;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карданную передачу;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полуоси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97214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</a:t>
            </a:r>
            <a:r>
              <a:rPr lang="ru-RU" dirty="0" err="1"/>
              <a:t>заднеприводного</a:t>
            </a:r>
            <a:r>
              <a:rPr lang="ru-RU" dirty="0"/>
              <a:t>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/>
              <a:t>Стоит отметить, что на </a:t>
            </a:r>
            <a:r>
              <a:rPr lang="ru-RU" dirty="0" err="1"/>
              <a:t>заднеприводных</a:t>
            </a:r>
            <a:r>
              <a:rPr lang="ru-RU" dirty="0"/>
              <a:t> автомобилях коробка передач устанавливается на более мягкие опоры, что позволяет снизить уровень вибрации и создаёт дополнительный комфорт. Трансмиссия автомобиля при заднем приводе характеризуется тем, что наиболее массовым вариантом расположения КПП, является её блокировка вместе со сцеплением к заднему мосту посредством карданного вала. Такой вариант приводит к концентрации центра масс в район передней оси. Следует отметить, что вариант автомобилей с задним приводом считается классическим, и трансмиссия в данном случае более проста по своей конструкции и в эксплуатации.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836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Трансмиссия </a:t>
            </a:r>
            <a:r>
              <a:rPr lang="ru-RU" dirty="0" err="1"/>
              <a:t>заднеприводного</a:t>
            </a:r>
            <a:r>
              <a:rPr lang="ru-RU" dirty="0"/>
              <a:t> автомобиля</a:t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5619" y="1670050"/>
            <a:ext cx="80962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03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работает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следующим </a:t>
            </a:r>
            <a:r>
              <a:rPr lang="ru-RU" dirty="0"/>
              <a:t>образом: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pPr indent="-432000">
              <a:lnSpc>
                <a:spcPct val="120000"/>
              </a:lnSpc>
            </a:pPr>
            <a:r>
              <a:rPr lang="ru-RU" dirty="0" smtClean="0"/>
              <a:t>На </a:t>
            </a:r>
            <a:r>
              <a:rPr lang="ru-RU" dirty="0"/>
              <a:t>маховик, через фрикционные накладки диска сцепления, жестко крепится корзина сцепления своей рабочей поверхностью. В диске изготовлено шлицевое отверстие, куда направляется первичный вал коробки передач. Когда сцепление отпущено, диск плотно зажимается между маховиком и «корзиной» и крутится вместе с ними, приводя в действие первичный вал. При нажатии на педаль сцепления, в действие приводится выжимной подшипник, который нажимает на лепестки корзины и освобождает диск сцепления, в этот момент работает двигатель «вхолостую».</a:t>
            </a:r>
          </a:p>
          <a:p>
            <a:pPr indent="-432000">
              <a:lnSpc>
                <a:spcPct val="120000"/>
              </a:lnSpc>
            </a:pPr>
            <a:endParaRPr lang="ru-RU" dirty="0"/>
          </a:p>
          <a:p>
            <a:pPr indent="-432000">
              <a:lnSpc>
                <a:spcPct val="120000"/>
              </a:lnSpc>
            </a:pPr>
            <a:r>
              <a:rPr lang="ru-RU" dirty="0"/>
              <a:t>Далее первичный вал посредством шестерен передач с разным передаточным числом приводит в действие вторичный вал. Переключая передачи можно регулировать передаточное число, соответственно обороты вторичного вала изменяются.</a:t>
            </a:r>
          </a:p>
          <a:p>
            <a:pPr marL="0" indent="0">
              <a:lnSpc>
                <a:spcPct val="120000"/>
              </a:lnSpc>
              <a:buNone/>
            </a:pPr>
            <a:endParaRPr lang="ru-RU" dirty="0" smtClean="0"/>
          </a:p>
          <a:p>
            <a:pPr indent="-432000">
              <a:lnSpc>
                <a:spcPct val="120000"/>
              </a:lnSpc>
            </a:pPr>
            <a:r>
              <a:rPr lang="ru-RU" dirty="0" smtClean="0"/>
              <a:t>Хвостовик </a:t>
            </a:r>
            <a:r>
              <a:rPr lang="ru-RU" dirty="0"/>
              <a:t>коробки передач (для заднего привода) соединен с карданным валом, далее крутящий момент поступает на главную передачу и распределяется на колеса с помощью дифференциала и полуосей.</a:t>
            </a:r>
          </a:p>
          <a:p>
            <a:pPr indent="-432000">
              <a:lnSpc>
                <a:spcPct val="120000"/>
              </a:lnSpc>
            </a:pPr>
            <a:endParaRPr lang="ru-RU" dirty="0"/>
          </a:p>
          <a:p>
            <a:pPr indent="-432000">
              <a:lnSpc>
                <a:spcPct val="120000"/>
              </a:lnSpc>
            </a:pPr>
            <a:r>
              <a:rPr lang="ru-RU" dirty="0"/>
              <a:t>Вторичный вал коробки передач (для переднего привода) непосредственно соединен с главной передачей и дифференциалом. К дифференциалу подсоединены полуоси, на них соответственно </a:t>
            </a:r>
            <a:r>
              <a:rPr lang="ru-RU" dirty="0" err="1"/>
              <a:t>ШРУСы</a:t>
            </a:r>
            <a:r>
              <a:rPr lang="ru-RU" dirty="0"/>
              <a:t> через которые крутящий момент передается на колеса.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328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Полноприводные</a:t>
            </a:r>
            <a:r>
              <a:rPr lang="ru-RU" dirty="0" smtClean="0"/>
              <a:t> автомобили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полноприводных</a:t>
            </a:r>
            <a:r>
              <a:rPr lang="ru-RU" dirty="0"/>
              <a:t> автомобилей крутящий момент передается через раздаточный механизм, который имеет один выход хвостовика для подачи на кардан. </a:t>
            </a:r>
            <a:r>
              <a:rPr lang="ru-RU" dirty="0" err="1"/>
              <a:t>Полноприводные</a:t>
            </a:r>
            <a:r>
              <a:rPr lang="ru-RU" dirty="0"/>
              <a:t> </a:t>
            </a:r>
            <a:r>
              <a:rPr lang="ru-RU" dirty="0" smtClean="0"/>
              <a:t>автомобили </a:t>
            </a:r>
            <a:r>
              <a:rPr lang="ru-RU" dirty="0"/>
              <a:t>могут обеспечиваться блокировкой моста, т.е. отключение перераспределения по полуосям крутящего момента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algn="r"/>
            <a:r>
              <a:rPr lang="ru-RU" sz="1400" dirty="0" smtClean="0"/>
              <a:t>Презентация подготовлена по материалам сайта </a:t>
            </a:r>
            <a:r>
              <a:rPr lang="en-US" sz="1400" dirty="0" smtClean="0"/>
              <a:t>http</a:t>
            </a:r>
            <a:r>
              <a:rPr lang="en-US" sz="1400" dirty="0"/>
              <a:t>://autoustroistvo.ru/</a:t>
            </a:r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236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Установить ДВС под капот автомобиля, присоединить к коленчатому валу устройство сцепления с колёсами и поехать не получится – двигатель просто заглохнет. Почему? Двигателю автомобиля не хватит мощности за доли секунды раскрутить колеса до рабочих оборотов двигателя, а это примерно 2000 об\мин, помешает вес автомобиля и сила трения, возникающая при сцеплении колес с покрытием дороги. Выход? Установить промежуточный механизм, который понизит крутящий момент двигателя, до необходимых оборотов и передаст его на ведущие колеса. Вот этот механизм, состоящий из нескольких узлов, и называется </a:t>
            </a:r>
            <a:r>
              <a:rPr lang="ru-RU" b="1" dirty="0" smtClean="0"/>
              <a:t>трансмиссией</a:t>
            </a:r>
            <a:r>
              <a:rPr lang="ru-RU" dirty="0" smtClean="0"/>
              <a:t>.</a:t>
            </a:r>
          </a:p>
          <a:p>
            <a:pPr marL="118872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5835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Основным назначением трансмиссии является передача, регулирование пошагово, распределение по ведущим колесам крутящего момента от маховика двигателя. Условно, трансмиссию, по способу передачи можно поделить на:</a:t>
            </a:r>
          </a:p>
          <a:p>
            <a:endParaRPr lang="ru-RU" dirty="0"/>
          </a:p>
          <a:p>
            <a:r>
              <a:rPr lang="ru-RU" b="1" i="1" dirty="0"/>
              <a:t>механическую,</a:t>
            </a:r>
          </a:p>
          <a:p>
            <a:r>
              <a:rPr lang="ru-RU" b="1" i="1" dirty="0"/>
              <a:t>электрическую,</a:t>
            </a:r>
          </a:p>
          <a:p>
            <a:r>
              <a:rPr lang="ru-RU" b="1" i="1" dirty="0"/>
              <a:t>гидрообъемную,</a:t>
            </a:r>
          </a:p>
          <a:p>
            <a:r>
              <a:rPr lang="ru-RU" b="1" i="1" dirty="0"/>
              <a:t>комбинированную</a:t>
            </a:r>
            <a:r>
              <a:rPr lang="ru-RU" b="1" i="1" dirty="0" smtClean="0"/>
              <a:t>.</a:t>
            </a:r>
          </a:p>
          <a:p>
            <a:pPr marL="118872" indent="0">
              <a:buNone/>
            </a:pPr>
            <a:endParaRPr lang="ru-RU" b="1" i="1" dirty="0"/>
          </a:p>
          <a:p>
            <a:r>
              <a:rPr lang="ru-RU" dirty="0"/>
              <a:t>Самая распространенная, это механическая трансмиссия. На ее основе и рассмотрим работу узлов.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88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трансмиссии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состав трансмиссии входят несколько узлов:</a:t>
            </a:r>
          </a:p>
          <a:p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Сцепление</a:t>
            </a:r>
            <a:r>
              <a:rPr lang="ru-RU" dirty="0"/>
              <a:t> -  предназначено для «мягкого» присоединения маховика к первичному валу коробки передач и передачи крутящего момента. Сцепление состоит из трех элементов – корзина сцепления, диск сцепления и выжимной подшипник.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Коробка передач </a:t>
            </a:r>
            <a:r>
              <a:rPr lang="ru-RU" dirty="0"/>
              <a:t>- устройство, преобразующее крутящий момент. Предназначена для дальнейшей передачи крутящего момента к карданному валу или непосредственно к главной передаче, с возможностью его изменения (пошагово). Усилие двигателя передается посредством вторичного вала.  Коробки передач бывают механические и автоматические.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Карданный вал </a:t>
            </a:r>
            <a:r>
              <a:rPr lang="ru-RU" dirty="0"/>
              <a:t>(для </a:t>
            </a:r>
            <a:r>
              <a:rPr lang="ru-RU" dirty="0" err="1"/>
              <a:t>заднеприводных</a:t>
            </a:r>
            <a:r>
              <a:rPr lang="ru-RU" dirty="0"/>
              <a:t> авто), устройство передачи крутящего момента от вторичного вала коробки передач к главной передаче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137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трансмиссии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b="1" dirty="0"/>
              <a:t>Главная передача, дифференциал </a:t>
            </a:r>
            <a:r>
              <a:rPr lang="ru-RU" dirty="0"/>
              <a:t>– в совокупности составляют «мост», который предназначен для передачи силы двигателя через приводные валы (полуоси) к колёсам, а также распределения усилия между колесами. Для заднего привода «мост» располагается в задней части автомобиля и имеет (в некоторых случаях) общий корпус с полуосями. Соответственно и система смазки общая. Для переднего привода «мост» совмещен в одном корпусе с коробкой передач.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b="1" dirty="0"/>
              <a:t>Приводной вал (полуось) </a:t>
            </a:r>
            <a:r>
              <a:rPr lang="ru-RU" dirty="0"/>
              <a:t>– представляет собой металлический стержень из высоколегированной стали и устройством зацепления с дифференциалом и шарниром равных угловых скоростей (ШРУС). Это могут быть проточенные шлицы или устройство крепления крестовин.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b="1" dirty="0"/>
              <a:t>Шарнир равных угловых скоростей (ШРУС) </a:t>
            </a:r>
            <a:r>
              <a:rPr lang="ru-RU" dirty="0"/>
              <a:t>– предназначен для подачи силы вращения на ведущие колеса. Есть несколько видов </a:t>
            </a:r>
            <a:r>
              <a:rPr lang="ru-RU" dirty="0" err="1"/>
              <a:t>ШРУСов</a:t>
            </a:r>
            <a:r>
              <a:rPr lang="ru-RU" dirty="0"/>
              <a:t>: шариковый и </a:t>
            </a:r>
            <a:r>
              <a:rPr lang="ru-RU" dirty="0" err="1"/>
              <a:t>трипоид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b="1" dirty="0"/>
              <a:t>Раздаточный механизм </a:t>
            </a:r>
            <a:r>
              <a:rPr lang="ru-RU" dirty="0"/>
              <a:t>– устройство распределения усилия двигателя по ведущим колесам, применяется в автомобилях с колесной формулой 4х4. «</a:t>
            </a:r>
            <a:r>
              <a:rPr lang="ru-RU" dirty="0" err="1"/>
              <a:t>Раздатка</a:t>
            </a:r>
            <a:r>
              <a:rPr lang="ru-RU" dirty="0"/>
              <a:t>» может быть размещена как в одном корпусе с коробкой передач, так и отдельным узлом.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929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 </a:t>
            </a:r>
            <a:r>
              <a:rPr lang="ru-RU" dirty="0" err="1"/>
              <a:t>переднеприводных</a:t>
            </a:r>
            <a:r>
              <a:rPr lang="ru-RU" dirty="0"/>
              <a:t> и </a:t>
            </a:r>
            <a:r>
              <a:rPr lang="ru-RU" dirty="0" err="1"/>
              <a:t>заднеприводных</a:t>
            </a:r>
            <a:r>
              <a:rPr lang="ru-RU" dirty="0"/>
              <a:t> автомобилей существуют различия в системе трансмиссии. На автомобилях, где ведущими являются передние колёса (передний привод), трансмиссия со всеми её узлами установлена под капотом. Что касается коробки передач, то в неё входит ещё и главная передача с дифференциалом. Поэтому в данном случае из картера коробки передач выходят валы привода к передним колёсам.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108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</a:t>
            </a:r>
            <a:r>
              <a:rPr lang="ru-RU" dirty="0" err="1"/>
              <a:t>переднеприводного</a:t>
            </a:r>
            <a:r>
              <a:rPr lang="ru-RU" dirty="0"/>
              <a:t>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 </a:t>
            </a:r>
            <a:r>
              <a:rPr lang="ru-RU" dirty="0" err="1"/>
              <a:t>переднеприводных</a:t>
            </a:r>
            <a:r>
              <a:rPr lang="ru-RU" dirty="0"/>
              <a:t> транспортных средствах, система трансмиссии состоит из таких узлов как: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коробка </a:t>
            </a:r>
            <a:r>
              <a:rPr lang="ru-RU" b="1" dirty="0"/>
              <a:t>передач;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сцепление;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валы привода передних колёс;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шарниры равных угловых скоростей;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дифференциал;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главная передача.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116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Трансмиссия </a:t>
            </a:r>
            <a:r>
              <a:rPr lang="ru-RU" dirty="0" err="1"/>
              <a:t>переднеприводного</a:t>
            </a:r>
            <a:r>
              <a:rPr lang="ru-RU" dirty="0"/>
              <a:t>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Отличительной особенностью трансмиссии переднего привода, является размещение главной передачи и дифференциала непосредственно в картере коробки передач. Ну и передний мост в данном случае является ведущим, с управляемыми колёсами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305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</a:t>
            </a:r>
            <a:r>
              <a:rPr lang="ru-RU" dirty="0" err="1"/>
              <a:t>переднеприводного</a:t>
            </a:r>
            <a:r>
              <a:rPr lang="ru-RU" dirty="0"/>
              <a:t> автомобиля</a:t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5619" y="1670050"/>
            <a:ext cx="80962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638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</TotalTime>
  <Words>931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Georgia</vt:lpstr>
      <vt:lpstr>Wingdings</vt:lpstr>
      <vt:lpstr>Wingdings 2</vt:lpstr>
      <vt:lpstr>Официальная</vt:lpstr>
      <vt:lpstr>Трансмиссия автомобиля</vt:lpstr>
      <vt:lpstr>Трансмиссия автомобиля </vt:lpstr>
      <vt:lpstr>Трансмиссия автомобиля </vt:lpstr>
      <vt:lpstr>Состав трансмиссии</vt:lpstr>
      <vt:lpstr>Состав трансмиссии</vt:lpstr>
      <vt:lpstr>Трансмиссия автомобиля </vt:lpstr>
      <vt:lpstr>Трансмиссия переднеприводного автомобиля </vt:lpstr>
      <vt:lpstr>Трансмиссия переднеприводного автомобиля </vt:lpstr>
      <vt:lpstr>Трансмиссия переднеприводного автомобиля </vt:lpstr>
      <vt:lpstr>Трансмиссия заднеприводного автомобиля </vt:lpstr>
      <vt:lpstr>Трансмиссия заднеприводного автомобиля </vt:lpstr>
      <vt:lpstr>Трансмиссия заднеприводного автомобиля </vt:lpstr>
      <vt:lpstr>Трансмиссия работает  следующим образом: </vt:lpstr>
      <vt:lpstr>Полноприводные автомобили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 (каб 29)</dc:creator>
  <cp:lastModifiedBy>1</cp:lastModifiedBy>
  <cp:revision>9</cp:revision>
  <dcterms:created xsi:type="dcterms:W3CDTF">2015-11-18T13:59:25Z</dcterms:created>
  <dcterms:modified xsi:type="dcterms:W3CDTF">2022-12-23T12:07:41Z</dcterms:modified>
</cp:coreProperties>
</file>