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064506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162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1701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8736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24095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75318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16014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9639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07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1405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6086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5982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8182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1849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5201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6844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dk2"/>
                </a:solidFill>
              </a:rPr>
              <a:t>‹#›</a:t>
            </a:fld>
            <a:endParaRPr lang="ru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4619750" y="378500"/>
            <a:ext cx="4212599" cy="1047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3000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Классный час </a:t>
            </a:r>
          </a:p>
          <a:p>
            <a:pPr lvl="0">
              <a:spcBef>
                <a:spcPts val="0"/>
              </a:spcBef>
              <a:buNone/>
            </a:pPr>
            <a:r>
              <a:rPr lang="ru" sz="3600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“Мы - друзья!”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279550" y="4360450"/>
            <a:ext cx="5864400" cy="78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1800">
                <a:solidFill>
                  <a:srgbClr val="99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Разработала Галаганова Наталия-Нана Георгиевна, педагог-психолог МОУ Лицей №2, г. Волгограда</a:t>
            </a:r>
          </a:p>
        </p:txBody>
      </p:sp>
      <p:sp>
        <p:nvSpPr>
          <p:cNvPr id="56" name="Shape 56"/>
          <p:cNvSpPr txBox="1"/>
          <p:nvPr/>
        </p:nvSpPr>
        <p:spPr>
          <a:xfrm>
            <a:off x="4619750" y="4139375"/>
            <a:ext cx="3800699" cy="68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16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</p:txBody>
      </p:sp>
      <p:sp>
        <p:nvSpPr>
          <p:cNvPr id="57" name="Shape 57"/>
          <p:cNvSpPr txBox="1"/>
          <p:nvPr/>
        </p:nvSpPr>
        <p:spPr>
          <a:xfrm>
            <a:off x="5269550" y="1609075"/>
            <a:ext cx="3800699" cy="136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ru" sz="1800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Психологический классный час на сплочение детского коллектива</a:t>
            </a:r>
          </a:p>
          <a:p>
            <a:pPr lvl="0" algn="r">
              <a:spcBef>
                <a:spcPts val="0"/>
              </a:spcBef>
              <a:buNone/>
            </a:pPr>
            <a:r>
              <a:rPr lang="ru" sz="1800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(2-3-й класс)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/>
        </p:nvSpPr>
        <p:spPr>
          <a:xfrm>
            <a:off x="601875" y="482100"/>
            <a:ext cx="7983899" cy="4298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1800" b="1">
                <a:solidFill>
                  <a:srgbClr val="274E13"/>
                </a:solidFill>
                <a:latin typeface="Comic Sans MS"/>
                <a:ea typeface="Comic Sans MS"/>
                <a:cs typeface="Comic Sans MS"/>
                <a:sym typeface="Comic Sans MS"/>
              </a:rPr>
              <a:t>Упражнение “Хороший друг”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274E1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ru" sz="1800" b="1">
                <a:solidFill>
                  <a:srgbClr val="274E13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Педагог</a:t>
            </a:r>
            <a:r>
              <a:rPr lang="ru" sz="1800">
                <a:solidFill>
                  <a:srgbClr val="274E13"/>
                </a:solidFill>
                <a:latin typeface="Comic Sans MS"/>
                <a:ea typeface="Comic Sans MS"/>
                <a:cs typeface="Comic Sans MS"/>
                <a:sym typeface="Comic Sans MS"/>
              </a:rPr>
              <a:t>: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rgbClr val="274E13"/>
                </a:solidFill>
                <a:latin typeface="Comic Sans MS"/>
                <a:ea typeface="Comic Sans MS"/>
                <a:cs typeface="Comic Sans MS"/>
                <a:sym typeface="Comic Sans MS"/>
              </a:rPr>
              <a:t>Теперь соберитесь в группы по четыре человека. Если хотите, можете показать друг другу свои рисунки и сочинения. А можете еще и рассказать о ком вы думали, выполняя это задание. Внимательно послушайте, что расскажут вам дети из вашей четверки.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274E1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ru" sz="1800" i="1">
                <a:solidFill>
                  <a:srgbClr val="274E13"/>
                </a:solidFill>
                <a:latin typeface="Comic Sans MS"/>
                <a:ea typeface="Comic Sans MS"/>
                <a:cs typeface="Comic Sans MS"/>
                <a:sym typeface="Comic Sans MS"/>
              </a:rPr>
              <a:t>(Не более 10 минут)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274E1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ru" sz="1800" b="1">
                <a:solidFill>
                  <a:srgbClr val="274E13"/>
                </a:solidFill>
                <a:latin typeface="Comic Sans MS"/>
                <a:ea typeface="Comic Sans MS"/>
                <a:cs typeface="Comic Sans MS"/>
                <a:sym typeface="Comic Sans MS"/>
              </a:rPr>
              <a:t>Анализ упражнения: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274E1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rgbClr val="274E13"/>
                </a:solidFill>
                <a:latin typeface="Comic Sans MS"/>
                <a:ea typeface="Comic Sans MS"/>
                <a:cs typeface="Comic Sans MS"/>
                <a:sym typeface="Comic Sans MS"/>
              </a:rPr>
              <a:t>Как человек находит друга?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ru" sz="1800">
                <a:solidFill>
                  <a:srgbClr val="274E13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Почему так важны в жизни хорошие друзья?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ru" sz="1800">
                <a:solidFill>
                  <a:srgbClr val="274E13"/>
                </a:solidFill>
                <a:latin typeface="Comic Sans MS"/>
                <a:ea typeface="Comic Sans MS"/>
                <a:cs typeface="Comic Sans MS"/>
                <a:sym typeface="Comic Sans MS"/>
              </a:rPr>
              <a:t>Есть ли у тебя друг в нашем классе?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/>
        </p:nvSpPr>
        <p:spPr>
          <a:xfrm>
            <a:off x="125" y="1734975"/>
            <a:ext cx="9144000" cy="358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 b="1">
                <a:solidFill>
                  <a:srgbClr val="274E13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Педагог: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rgbClr val="274E13"/>
                </a:solidFill>
                <a:latin typeface="Comic Sans MS"/>
                <a:ea typeface="Comic Sans MS"/>
                <a:cs typeface="Comic Sans MS"/>
                <a:sym typeface="Comic Sans MS"/>
              </a:rPr>
              <a:t>Вы все просто молодцы!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rgbClr val="274E13"/>
                </a:solidFill>
                <a:latin typeface="Comic Sans MS"/>
                <a:ea typeface="Comic Sans MS"/>
                <a:cs typeface="Comic Sans MS"/>
                <a:sym typeface="Comic Sans MS"/>
              </a:rPr>
              <a:t>Ну а теперь я хочу предложить вам принять участие в очень интересной игре! Мы все вместе составим одну большую цветную паутину, которая будет связывать нас всех между собой. Кроме того, у нас будет возможность выразить друг другу свои добрые мысли и чувства, которые он испытывает к своим одноклассникам. 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274E1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>
              <a:spcBef>
                <a:spcPts val="0"/>
              </a:spcBef>
              <a:buNone/>
            </a:pPr>
            <a:r>
              <a:rPr lang="ru" sz="1800">
                <a:solidFill>
                  <a:srgbClr val="274E13"/>
                </a:solidFill>
                <a:latin typeface="Comic Sans MS"/>
                <a:ea typeface="Comic Sans MS"/>
                <a:cs typeface="Comic Sans MS"/>
                <a:sym typeface="Comic Sans MS"/>
              </a:rPr>
              <a:t>Сейчас я вам все покажу...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/>
        </p:nvSpPr>
        <p:spPr>
          <a:xfrm>
            <a:off x="1609075" y="224175"/>
            <a:ext cx="7534800" cy="4826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1800" b="1">
                <a:solidFill>
                  <a:srgbClr val="274E13"/>
                </a:solidFill>
                <a:latin typeface="Comic Sans MS"/>
                <a:ea typeface="Comic Sans MS"/>
                <a:cs typeface="Comic Sans MS"/>
                <a:sym typeface="Comic Sans MS"/>
              </a:rPr>
              <a:t>Упражнение “Паутина” (“Ты мне нравишься”)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274E1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ru" sz="1800" i="1">
                <a:solidFill>
                  <a:srgbClr val="274E13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Пару раз обмотайте свободный конец шерстяной нити вокруг своей ладони и отдайте клубок одному из учеников. Постарайтесь выбрать самого непопулярного ученика.</a:t>
            </a:r>
            <a:r>
              <a:rPr lang="ru" sz="1800">
                <a:solidFill>
                  <a:srgbClr val="274E13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274E1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ru" sz="1800" b="1">
                <a:solidFill>
                  <a:srgbClr val="274E13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Педагог:</a:t>
            </a:r>
          </a:p>
          <a:p>
            <a:pPr lvl="0">
              <a:spcBef>
                <a:spcPts val="0"/>
              </a:spcBef>
              <a:buNone/>
            </a:pPr>
            <a:r>
              <a:rPr lang="ru" sz="1800">
                <a:solidFill>
                  <a:srgbClr val="274E13"/>
                </a:solidFill>
                <a:latin typeface="Comic Sans MS"/>
                <a:ea typeface="Comic Sans MS"/>
                <a:cs typeface="Comic Sans MS"/>
                <a:sym typeface="Comic Sans MS"/>
              </a:rPr>
              <a:t>Ребята, я выбрала ученика, который должен быть следующим в “паутине”. После того, как мы передали кому-то клубок, мы говорим этому ученику фразу, начинающуюся с одних и тех же слов: “Коля (Маша, Петя…)! Ты мне нравишься, потому что…” Выслушав обращенные к нему слова, Коля обматывает свою ладонь нитью так, чтобы паутина была более-менее натянута. После этого, Коля должен решить кому он передаст клубок дальше. Когда клубок окажется у следующего ученика, то Коля обращается к нему с фразой, которая начинается с тех же слов, что и моя. И так продолжается наша игра все дальше и дальше...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/>
        </p:nvSpPr>
        <p:spPr>
          <a:xfrm>
            <a:off x="1719625" y="150475"/>
            <a:ext cx="7247099" cy="4876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rgbClr val="274E13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Постарайтесь хорошо запомнить то, что вам скажут, когда будут передавать клубок. 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274E1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ru" sz="1800" i="1">
                <a:solidFill>
                  <a:srgbClr val="274E13"/>
                </a:solidFill>
                <a:latin typeface="Comic Sans MS"/>
                <a:ea typeface="Comic Sans MS"/>
                <a:cs typeface="Comic Sans MS"/>
                <a:sym typeface="Comic Sans MS"/>
              </a:rPr>
              <a:t>Внимательно проследите за тем, чтобы в ходе игры все дети получили клубок. Объясните детям, что мы любим не только своих самых близких друзей, но и каждого ученика в классе, ведь в каждом есть что-то такое, что достойно любви и уважения. </a:t>
            </a:r>
          </a:p>
          <a:p>
            <a:pPr lvl="0">
              <a:spcBef>
                <a:spcPts val="0"/>
              </a:spcBef>
              <a:buNone/>
            </a:pPr>
            <a:r>
              <a:rPr lang="ru" sz="1800" i="1">
                <a:solidFill>
                  <a:srgbClr val="274E13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Постепенно “паутина” будет расти и заполняться. Ребенок, получивший клубок последним, начинает сматывать его в обратном направлении. При этом каждый ребенок, наматывая свою часть нити на клубок, произносит сказанные ему слова и имя сказавшего, отдавая ему клубок обратно.</a:t>
            </a:r>
            <a:r>
              <a:rPr lang="ru" i="1">
                <a:solidFill>
                  <a:srgbClr val="274E13"/>
                </a:solidFill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/>
        </p:nvSpPr>
        <p:spPr>
          <a:xfrm>
            <a:off x="270225" y="89050"/>
            <a:ext cx="8573400" cy="505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1800" b="1">
                <a:solidFill>
                  <a:srgbClr val="274E13"/>
                </a:solidFill>
                <a:latin typeface="Comic Sans MS"/>
                <a:ea typeface="Comic Sans MS"/>
                <a:cs typeface="Comic Sans MS"/>
                <a:sym typeface="Comic Sans MS"/>
              </a:rPr>
              <a:t>Анализ упражнения “Паутина” (“Ты мне нравишься”)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274E1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rgbClr val="274E13"/>
                </a:solidFill>
                <a:latin typeface="Comic Sans MS"/>
                <a:ea typeface="Comic Sans MS"/>
                <a:cs typeface="Comic Sans MS"/>
                <a:sym typeface="Comic Sans MS"/>
              </a:rPr>
              <a:t>Легко ли тебе говорить приятные вещи другим детям?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274E1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ru" sz="1800">
                <a:solidFill>
                  <a:srgbClr val="274E13"/>
                </a:solidFill>
                <a:latin typeface="Comic Sans MS"/>
                <a:ea typeface="Comic Sans MS"/>
                <a:cs typeface="Comic Sans MS"/>
                <a:sym typeface="Comic Sans MS"/>
              </a:rPr>
              <a:t>Кто-нибудь тебе говорил что-то приятное до этой игры?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274E1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algn="r" rtl="0">
              <a:spcBef>
                <a:spcPts val="0"/>
              </a:spcBef>
              <a:buNone/>
            </a:pPr>
            <a:r>
              <a:rPr lang="ru" sz="1800">
                <a:solidFill>
                  <a:srgbClr val="274E13"/>
                </a:solidFill>
                <a:latin typeface="Comic Sans MS"/>
                <a:ea typeface="Comic Sans MS"/>
                <a:cs typeface="Comic Sans MS"/>
                <a:sym typeface="Comic Sans MS"/>
              </a:rPr>
              <a:t>Достаточно ли дружен наш класс?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274E1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rgbClr val="274E13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Почему каждый ребенок достоин любви?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274E1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ru" sz="1800">
                <a:solidFill>
                  <a:srgbClr val="274E13"/>
                </a:solidFill>
                <a:latin typeface="Comic Sans MS"/>
                <a:ea typeface="Comic Sans MS"/>
                <a:cs typeface="Comic Sans MS"/>
                <a:sym typeface="Comic Sans MS"/>
              </a:rPr>
              <a:t>Что-нибудь удивило тебя в этой игре?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/>
        </p:nvSpPr>
        <p:spPr>
          <a:xfrm rot="10800000" flipH="1">
            <a:off x="6166050" y="1710299"/>
            <a:ext cx="8843700" cy="51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 txBox="1"/>
          <p:nvPr/>
        </p:nvSpPr>
        <p:spPr>
          <a:xfrm>
            <a:off x="5634825" y="305550"/>
            <a:ext cx="3509100" cy="244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 b="1">
                <a:solidFill>
                  <a:srgbClr val="274E13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Педагог</a:t>
            </a:r>
            <a:r>
              <a:rPr lang="ru" sz="1800">
                <a:solidFill>
                  <a:srgbClr val="274E13"/>
                </a:solidFill>
                <a:latin typeface="Comic Sans MS"/>
                <a:ea typeface="Comic Sans MS"/>
                <a:cs typeface="Comic Sans MS"/>
                <a:sym typeface="Comic Sans MS"/>
              </a:rPr>
              <a:t>:</a:t>
            </a:r>
          </a:p>
          <a:p>
            <a:pPr lvl="0">
              <a:spcBef>
                <a:spcPts val="0"/>
              </a:spcBef>
              <a:buNone/>
            </a:pPr>
            <a:r>
              <a:rPr lang="ru" sz="1800">
                <a:solidFill>
                  <a:srgbClr val="274E13"/>
                </a:solidFill>
                <a:latin typeface="Comic Sans MS"/>
                <a:ea typeface="Comic Sans MS"/>
                <a:cs typeface="Comic Sans MS"/>
                <a:sym typeface="Comic Sans MS"/>
              </a:rPr>
              <a:t>Ребята! Вот и подошел к завершению наш классный час! Вы сегодня многому научились и многое поняли. Я надеюсь, что мы сохраним эти прекрасные дружеские чувства! 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2075825" y="2664175"/>
            <a:ext cx="7068300" cy="244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rgbClr val="274E13"/>
                </a:solidFill>
                <a:latin typeface="Comic Sans MS"/>
                <a:ea typeface="Comic Sans MS"/>
                <a:cs typeface="Comic Sans MS"/>
                <a:sym typeface="Comic Sans MS"/>
              </a:rPr>
              <a:t>А теперь я попрошу вас всех написать короткие пожелания своим друзьям из класса.  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rgbClr val="274E13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Постарайтесь написать что-то хорошее, чтобы читая, вашему другу было приятно!</a:t>
            </a:r>
          </a:p>
          <a:p>
            <a:pPr lvl="0" rtl="0">
              <a:spcBef>
                <a:spcPts val="0"/>
              </a:spcBef>
              <a:buNone/>
            </a:pPr>
            <a:endParaRPr sz="1700" i="1">
              <a:solidFill>
                <a:srgbClr val="274E1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ru" sz="1700" i="1">
                <a:solidFill>
                  <a:srgbClr val="274E13"/>
                </a:solidFill>
                <a:latin typeface="Comic Sans MS"/>
                <a:ea typeface="Comic Sans MS"/>
                <a:cs typeface="Comic Sans MS"/>
                <a:sym typeface="Comic Sans MS"/>
              </a:rPr>
              <a:t>Дети пишут пожелания друг другу. Проследите, чтобы никто из детей не остался без пожеланий. 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rgbClr val="274E13"/>
                </a:solidFill>
                <a:latin typeface="Comic Sans MS"/>
                <a:ea typeface="Comic Sans MS"/>
                <a:cs typeface="Comic Sans MS"/>
                <a:sym typeface="Comic Sans MS"/>
              </a:rPr>
              <a:t>Всем спасибо и до новых встреч!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/>
        </p:nvSpPr>
        <p:spPr>
          <a:xfrm>
            <a:off x="749250" y="703200"/>
            <a:ext cx="7603199" cy="385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 b="1">
                <a:solidFill>
                  <a:srgbClr val="274E13"/>
                </a:solidFill>
                <a:latin typeface="Comic Sans MS"/>
                <a:ea typeface="Comic Sans MS"/>
                <a:cs typeface="Comic Sans MS"/>
                <a:sym typeface="Comic Sans MS"/>
              </a:rPr>
              <a:t>Цель</a:t>
            </a:r>
            <a:r>
              <a:rPr lang="ru" sz="1800">
                <a:solidFill>
                  <a:srgbClr val="274E13"/>
                </a:solidFill>
                <a:latin typeface="Comic Sans MS"/>
                <a:ea typeface="Comic Sans MS"/>
                <a:cs typeface="Comic Sans MS"/>
                <a:sym typeface="Comic Sans MS"/>
              </a:rPr>
              <a:t>: сплочение детского коллектива и повышение самооценки детей.</a:t>
            </a:r>
          </a:p>
          <a:p>
            <a:pPr lvl="0" rtl="0">
              <a:spcBef>
                <a:spcPts val="0"/>
              </a:spcBef>
              <a:buNone/>
            </a:pPr>
            <a:endParaRPr sz="1800" b="1">
              <a:solidFill>
                <a:srgbClr val="274E1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ru" sz="1800" b="1">
                <a:solidFill>
                  <a:srgbClr val="274E13"/>
                </a:solidFill>
                <a:latin typeface="Comic Sans MS"/>
                <a:ea typeface="Comic Sans MS"/>
                <a:cs typeface="Comic Sans MS"/>
                <a:sym typeface="Comic Sans MS"/>
              </a:rPr>
              <a:t>Задачи</a:t>
            </a:r>
            <a:r>
              <a:rPr lang="ru" sz="1800">
                <a:solidFill>
                  <a:srgbClr val="274E13"/>
                </a:solidFill>
                <a:latin typeface="Comic Sans MS"/>
                <a:ea typeface="Comic Sans MS"/>
                <a:cs typeface="Comic Sans MS"/>
                <a:sym typeface="Comic Sans MS"/>
              </a:rPr>
              <a:t>: 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rgbClr val="274E13"/>
                </a:solidFill>
                <a:latin typeface="Comic Sans MS"/>
                <a:ea typeface="Comic Sans MS"/>
                <a:cs typeface="Comic Sans MS"/>
                <a:sym typeface="Comic Sans MS"/>
              </a:rPr>
              <a:t>1. Воспитание чуткости, доброты, отзывчивости.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rgbClr val="274E13"/>
                </a:solidFill>
                <a:latin typeface="Comic Sans MS"/>
                <a:ea typeface="Comic Sans MS"/>
                <a:cs typeface="Comic Sans MS"/>
                <a:sym typeface="Comic Sans MS"/>
              </a:rPr>
              <a:t>2. Развитие коммуникабельности.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rgbClr val="274E13"/>
                </a:solidFill>
                <a:latin typeface="Comic Sans MS"/>
                <a:ea typeface="Comic Sans MS"/>
                <a:cs typeface="Comic Sans MS"/>
                <a:sym typeface="Comic Sans MS"/>
              </a:rPr>
              <a:t>3. Развитие познавательной активности обучающихся.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274E1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ru" sz="1800" b="1">
                <a:solidFill>
                  <a:srgbClr val="274E13"/>
                </a:solidFill>
                <a:latin typeface="Comic Sans MS"/>
                <a:ea typeface="Comic Sans MS"/>
                <a:cs typeface="Comic Sans MS"/>
                <a:sym typeface="Comic Sans MS"/>
              </a:rPr>
              <a:t>Оборудование: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rgbClr val="274E13"/>
                </a:solidFill>
                <a:latin typeface="Comic Sans MS"/>
                <a:ea typeface="Comic Sans MS"/>
                <a:cs typeface="Comic Sans MS"/>
                <a:sym typeface="Comic Sans MS"/>
              </a:rPr>
              <a:t>детская релакс музыка, клубок цветной шерсти, бумага, карандаш, фломастеры - каждому ребенку.</a:t>
            </a:r>
          </a:p>
          <a:p>
            <a:pPr lvl="0">
              <a:spcBef>
                <a:spcPts val="0"/>
              </a:spcBef>
              <a:buNone/>
            </a:pPr>
            <a:endParaRPr sz="1800">
              <a:solidFill>
                <a:srgbClr val="274E13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/>
        </p:nvSpPr>
        <p:spPr>
          <a:xfrm>
            <a:off x="2100400" y="211875"/>
            <a:ext cx="6841499" cy="444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2400" b="1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Ход мероприятия:</a:t>
            </a:r>
          </a:p>
          <a:p>
            <a:pPr lvl="0" rtl="0">
              <a:spcBef>
                <a:spcPts val="0"/>
              </a:spcBef>
              <a:buNone/>
            </a:pPr>
            <a:endParaRPr sz="1800" b="1">
              <a:solidFill>
                <a:srgbClr val="274E1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ru" sz="1800" b="1">
                <a:solidFill>
                  <a:srgbClr val="274E13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Педагог: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rgbClr val="274E13"/>
                </a:solidFill>
                <a:latin typeface="Comic Sans MS"/>
                <a:ea typeface="Comic Sans MS"/>
                <a:cs typeface="Comic Sans MS"/>
                <a:sym typeface="Comic Sans MS"/>
              </a:rPr>
              <a:t>Здравствуйте, ребята! Рада всех вас видеть! Наша сегодняшняя встреча посвящена дружбе. Ребята, а что такое, по-вашему, “дружба”?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1700" i="1">
                <a:solidFill>
                  <a:srgbClr val="274E13"/>
                </a:solidFill>
                <a:latin typeface="Comic Sans MS"/>
                <a:ea typeface="Comic Sans MS"/>
                <a:cs typeface="Comic Sans MS"/>
                <a:sym typeface="Comic Sans MS"/>
              </a:rPr>
              <a:t>Ответы детей.</a:t>
            </a:r>
          </a:p>
          <a:p>
            <a:pPr lvl="0" rtl="0">
              <a:spcBef>
                <a:spcPts val="0"/>
              </a:spcBef>
              <a:buNone/>
            </a:pPr>
            <a:endParaRPr sz="1800" b="1">
              <a:solidFill>
                <a:srgbClr val="274E1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ru" sz="1800" b="1">
                <a:solidFill>
                  <a:srgbClr val="274E13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Педагог</a:t>
            </a:r>
            <a:r>
              <a:rPr lang="ru" sz="1800">
                <a:solidFill>
                  <a:srgbClr val="274E13"/>
                </a:solidFill>
                <a:latin typeface="Comic Sans MS"/>
                <a:ea typeface="Comic Sans MS"/>
                <a:cs typeface="Comic Sans MS"/>
                <a:sym typeface="Comic Sans MS"/>
              </a:rPr>
              <a:t>: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rgbClr val="274E13"/>
                </a:solidFill>
                <a:latin typeface="Comic Sans MS"/>
                <a:ea typeface="Comic Sans MS"/>
                <a:cs typeface="Comic Sans MS"/>
                <a:sym typeface="Comic Sans MS"/>
              </a:rPr>
              <a:t>Да, дружба - это нечто бесценное. Это отношения между людьми, основанные на искренности, доверии, взаимных симпатиях, общих интересах и увлечениях. Сегодня мы постараемся открыть секреты дружбы и помочь тем ребятам, у которых пока не очень получается дружить.</a:t>
            </a:r>
          </a:p>
          <a:p>
            <a:pPr lvl="0">
              <a:spcBef>
                <a:spcPts val="0"/>
              </a:spcBef>
              <a:buNone/>
            </a:pPr>
            <a:r>
              <a:rPr lang="ru" sz="1700" i="1">
                <a:solidFill>
                  <a:srgbClr val="274E13"/>
                </a:solidFill>
                <a:latin typeface="Comic Sans MS"/>
                <a:ea typeface="Comic Sans MS"/>
                <a:cs typeface="Comic Sans MS"/>
                <a:sym typeface="Comic Sans MS"/>
              </a:rPr>
              <a:t>Включается детская релакс музыка.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/>
        </p:nvSpPr>
        <p:spPr>
          <a:xfrm>
            <a:off x="417625" y="371550"/>
            <a:ext cx="8352300" cy="45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 b="1">
                <a:solidFill>
                  <a:srgbClr val="274E13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Педагог: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rgbClr val="274E13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“Уважен хочешь быть, умей других уважить”! - так еще издавна говорили люди. Но всегда ли это получается? Чего нам не хватает для взаимопонимания? Какие качества мешают дружбе?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1700" i="1">
                <a:solidFill>
                  <a:srgbClr val="274E13"/>
                </a:solidFill>
                <a:latin typeface="Comic Sans MS"/>
                <a:ea typeface="Comic Sans MS"/>
                <a:cs typeface="Comic Sans MS"/>
                <a:sym typeface="Comic Sans MS"/>
              </a:rPr>
              <a:t>Ответы детей.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274E1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ru" sz="1800" b="1">
                <a:solidFill>
                  <a:srgbClr val="274E13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Педагог: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rgbClr val="274E13"/>
                </a:solidFill>
                <a:latin typeface="Comic Sans MS"/>
                <a:ea typeface="Comic Sans MS"/>
                <a:cs typeface="Comic Sans MS"/>
                <a:sym typeface="Comic Sans MS"/>
              </a:rPr>
              <a:t>Спасибо, ребята! А теперь, давайте выполним одно упражнение, которое называется “Ромашка”.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274E1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ru" sz="1800" u="sng">
                <a:solidFill>
                  <a:srgbClr val="B45F06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99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>
              <a:spcBef>
                <a:spcPts val="0"/>
              </a:spcBef>
              <a:buNone/>
            </a:pPr>
            <a:r>
              <a:rPr lang="ru" sz="1800" b="1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/>
        </p:nvSpPr>
        <p:spPr>
          <a:xfrm>
            <a:off x="3856850" y="948850"/>
            <a:ext cx="4765800" cy="343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1800" b="1">
                <a:solidFill>
                  <a:srgbClr val="274E13"/>
                </a:solidFill>
                <a:latin typeface="Comic Sans MS"/>
                <a:ea typeface="Comic Sans MS"/>
                <a:cs typeface="Comic Sans MS"/>
                <a:sym typeface="Comic Sans MS"/>
              </a:rPr>
              <a:t>Упражнение “Ромашка”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274E1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ru" sz="1800" b="1">
                <a:solidFill>
                  <a:srgbClr val="274E13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Педагог: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rgbClr val="274E13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Пусть каждый из вас назовет качество, необходимое для дружбы и запишет его на лепестке ромашки.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274E1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>
              <a:spcBef>
                <a:spcPts val="0"/>
              </a:spcBef>
              <a:buNone/>
            </a:pPr>
            <a:r>
              <a:rPr lang="ru" sz="1800" i="1">
                <a:solidFill>
                  <a:srgbClr val="274E13"/>
                </a:solidFill>
                <a:latin typeface="Comic Sans MS"/>
                <a:ea typeface="Comic Sans MS"/>
                <a:cs typeface="Comic Sans MS"/>
                <a:sym typeface="Comic Sans MS"/>
              </a:rPr>
              <a:t>Дети по желанию выходят к доске, на которую прикреплена большая ромашка из бумаги, называют и записывают фломастером свое слово.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/>
        </p:nvSpPr>
        <p:spPr>
          <a:xfrm>
            <a:off x="356200" y="347000"/>
            <a:ext cx="8536799" cy="438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 b="1">
                <a:latin typeface="Comic Sans MS"/>
                <a:ea typeface="Comic Sans MS"/>
                <a:cs typeface="Comic Sans MS"/>
                <a:sym typeface="Comic Sans MS"/>
              </a:rPr>
              <a:t>Педагог: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1800">
                <a:latin typeface="Comic Sans MS"/>
                <a:ea typeface="Comic Sans MS"/>
                <a:cs typeface="Comic Sans MS"/>
                <a:sym typeface="Comic Sans MS"/>
              </a:rPr>
              <a:t>Молодцы! Ребята, а кто из вас еще помнит, что он делал со своими мягкими игрушками, чтобы выразить свое хорошее отношение к ним? Правильно, вы брали их на руки. Я хочу, чтобы вы выразили свои дружеские чувства к другим ученикам, обнимая их. Я начну с легкого, совсем маленького объятия и, надеюсь, что вы поможете мне превратить его в более крепкое и дружеское!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1800">
                <a:latin typeface="Comic Sans MS"/>
                <a:ea typeface="Comic Sans MS"/>
                <a:cs typeface="Comic Sans MS"/>
                <a:sym typeface="Comic Sans MS"/>
              </a:rPr>
              <a:t>Пожалуйста, выйдите из-за парт и задвиньте свои стульчики, чтобы они вам не мешали!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>
              <a:spcBef>
                <a:spcPts val="0"/>
              </a:spcBef>
              <a:buNone/>
            </a:pPr>
            <a:r>
              <a:rPr lang="ru" sz="1800" u="sng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/>
        </p:nvSpPr>
        <p:spPr>
          <a:xfrm>
            <a:off x="540450" y="334700"/>
            <a:ext cx="5343000" cy="345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1800" b="1">
                <a:solidFill>
                  <a:srgbClr val="274E13"/>
                </a:solidFill>
                <a:latin typeface="Comic Sans MS"/>
                <a:ea typeface="Comic Sans MS"/>
                <a:cs typeface="Comic Sans MS"/>
                <a:sym typeface="Comic Sans MS"/>
              </a:rPr>
              <a:t>Упражнение “Объятия”</a:t>
            </a:r>
          </a:p>
          <a:p>
            <a:pPr lvl="0" algn="ctr" rtl="0">
              <a:spcBef>
                <a:spcPts val="0"/>
              </a:spcBef>
              <a:buNone/>
            </a:pPr>
            <a:endParaRPr sz="1800">
              <a:solidFill>
                <a:srgbClr val="274E1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ru" sz="1800" i="1">
                <a:solidFill>
                  <a:srgbClr val="274E13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Проверьте, захочет ли сидящий с Вами ребенок участвовать в упражнении. Можете спросить его прямо: “Ты хочешь, чтобы я обняла тебя?” После это начинайте первый кон игры, мягко приобняв ребенка. Он, в свою очередь, спрашивает соседа, хочет ли тот принять участие в игре, и если да, то обнимает его. Таким образом, дружеское объятие передается по кругу, пока не вернется опять к Вам. 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/>
        </p:nvSpPr>
        <p:spPr>
          <a:xfrm>
            <a:off x="921225" y="383850"/>
            <a:ext cx="7247099" cy="438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1800" b="1">
                <a:solidFill>
                  <a:srgbClr val="274E13"/>
                </a:solidFill>
                <a:latin typeface="Comic Sans MS"/>
                <a:ea typeface="Comic Sans MS"/>
                <a:cs typeface="Comic Sans MS"/>
                <a:sym typeface="Comic Sans MS"/>
              </a:rPr>
              <a:t>Анализ упражнения “Объятия”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274E1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rgbClr val="274E13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Понравилась ли тебе игра?</a:t>
            </a:r>
          </a:p>
          <a:p>
            <a:pPr lvl="0" algn="r" rtl="0">
              <a:spcBef>
                <a:spcPts val="0"/>
              </a:spcBef>
              <a:buNone/>
            </a:pPr>
            <a:endParaRPr sz="1800">
              <a:solidFill>
                <a:srgbClr val="274E1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algn="r" rtl="0">
              <a:spcBef>
                <a:spcPts val="0"/>
              </a:spcBef>
              <a:buNone/>
            </a:pPr>
            <a:r>
              <a:rPr lang="ru" sz="1800">
                <a:solidFill>
                  <a:srgbClr val="274E13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Почему тебе было приятно обнимать других детей?</a:t>
            </a:r>
          </a:p>
          <a:p>
            <a:pPr lvl="0" algn="ctr" rtl="0">
              <a:spcBef>
                <a:spcPts val="0"/>
              </a:spcBef>
              <a:buNone/>
            </a:pPr>
            <a:endParaRPr sz="1800">
              <a:solidFill>
                <a:srgbClr val="274E1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ru" sz="1800">
                <a:solidFill>
                  <a:srgbClr val="274E13"/>
                </a:solidFill>
                <a:latin typeface="Comic Sans MS"/>
                <a:ea typeface="Comic Sans MS"/>
                <a:cs typeface="Comic Sans MS"/>
                <a:sym typeface="Comic Sans MS"/>
              </a:rPr>
              <a:t>Как ты себя чувствуешь, когда другой ребенок тебя обнимает?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274E1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rgbClr val="274E13"/>
                </a:solidFill>
                <a:latin typeface="Comic Sans MS"/>
                <a:ea typeface="Comic Sans MS"/>
                <a:cs typeface="Comic Sans MS"/>
                <a:sym typeface="Comic Sans MS"/>
              </a:rPr>
              <a:t>Обнимают ли тебя родители? Как часто?</a:t>
            </a:r>
          </a:p>
          <a:p>
            <a:pPr lvl="0" algn="r" rtl="0">
              <a:spcBef>
                <a:spcPts val="0"/>
              </a:spcBef>
              <a:buNone/>
            </a:pPr>
            <a:endParaRPr sz="1800">
              <a:solidFill>
                <a:srgbClr val="274E1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algn="r" rtl="0">
              <a:spcBef>
                <a:spcPts val="0"/>
              </a:spcBef>
              <a:buNone/>
            </a:pPr>
            <a:r>
              <a:rPr lang="ru" sz="1800">
                <a:solidFill>
                  <a:srgbClr val="274E13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Почему так важны объятия для дружбы?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274E1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>
              <a:spcBef>
                <a:spcPts val="0"/>
              </a:spcBef>
              <a:buNone/>
            </a:pPr>
            <a:r>
              <a:rPr lang="ru" sz="1800" i="1">
                <a:solidFill>
                  <a:srgbClr val="274E13"/>
                </a:solidFill>
                <a:latin typeface="Comic Sans MS"/>
                <a:ea typeface="Comic Sans MS"/>
                <a:cs typeface="Comic Sans MS"/>
                <a:sym typeface="Comic Sans MS"/>
              </a:rPr>
              <a:t>Выслушать ответы детей.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675575" y="715475"/>
            <a:ext cx="7406699" cy="409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                    </a:t>
            </a:r>
            <a:r>
              <a:rPr lang="ru" sz="1800" b="1">
                <a:latin typeface="Comic Sans MS"/>
                <a:ea typeface="Comic Sans MS"/>
                <a:cs typeface="Comic Sans MS"/>
                <a:sym typeface="Comic Sans MS"/>
              </a:rPr>
              <a:t>Педагог</a:t>
            </a:r>
            <a:r>
              <a:rPr lang="ru" sz="1800">
                <a:latin typeface="Comic Sans MS"/>
                <a:ea typeface="Comic Sans MS"/>
                <a:cs typeface="Comic Sans MS"/>
                <a:sym typeface="Comic Sans MS"/>
              </a:rPr>
              <a:t>: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1800">
                <a:latin typeface="Comic Sans MS"/>
                <a:ea typeface="Comic Sans MS"/>
                <a:cs typeface="Comic Sans MS"/>
                <a:sym typeface="Comic Sans MS"/>
              </a:rPr>
              <a:t>Молодцы, ребята! У вас все получается! А теперь подумайте о своем самом хорошем друге. Это может быть реальный человек, с которым ты дружишь или, если у тебя пока нет такого друга, ты можешь его вообразить.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ru" sz="1800">
                <a:latin typeface="Comic Sans MS"/>
                <a:ea typeface="Comic Sans MS"/>
                <a:cs typeface="Comic Sans MS"/>
                <a:sym typeface="Comic Sans MS"/>
              </a:rPr>
              <a:t>Что ты можешь сказать об этом человеке? Что вы любите делать вместе? Что тебе больше всего в нем нравится? Что ты делаешь для того, чтобы ваша дружба была еще крепче? 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1800">
                <a:latin typeface="Comic Sans MS"/>
                <a:ea typeface="Comic Sans MS"/>
                <a:cs typeface="Comic Sans MS"/>
                <a:sym typeface="Comic Sans MS"/>
              </a:rPr>
              <a:t>Подумай над этими вопросами. Ответы на них ты можешь записать на бумаге или нарисовать. А можешь сделать и то и другое. 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>
              <a:spcBef>
                <a:spcPts val="0"/>
              </a:spcBef>
              <a:buNone/>
            </a:pPr>
            <a:r>
              <a:rPr lang="ru" sz="1800" i="1">
                <a:latin typeface="Comic Sans MS"/>
                <a:ea typeface="Comic Sans MS"/>
                <a:cs typeface="Comic Sans MS"/>
                <a:sym typeface="Comic Sans MS"/>
              </a:rPr>
              <a:t>(Не более 15 мин.)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1152</Words>
  <Application>Microsoft Office PowerPoint</Application>
  <PresentationFormat>Экран (16:9)</PresentationFormat>
  <Paragraphs>112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Comic Sans MS</vt:lpstr>
      <vt:lpstr>simple-light-2</vt:lpstr>
      <vt:lpstr>Классный час  “Мы - друзья!”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  “Мы - друзья!”</dc:title>
  <dc:creator>Наталия</dc:creator>
  <cp:lastModifiedBy>НаташаМяу</cp:lastModifiedBy>
  <cp:revision>1</cp:revision>
  <dcterms:modified xsi:type="dcterms:W3CDTF">2016-02-04T14:51:13Z</dcterms:modified>
</cp:coreProperties>
</file>