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3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643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gif"/><Relationship Id="rId7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олодежный центр\Desktop\Ирина\Фон\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827635"/>
          </a:xfrm>
        </p:spPr>
        <p:txBody>
          <a:bodyPr>
            <a:noAutofit/>
          </a:bodyPr>
          <a:lstStyle/>
          <a:p>
            <a:r>
              <a:rPr lang="ru-RU" sz="5400" b="1" i="1" dirty="0" smtClean="0"/>
              <a:t>Математическое моделирование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/>
              <a:t>Примеры математических моделей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Домашнее задание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4726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Задание 1.</a:t>
            </a:r>
            <a:r>
              <a:rPr lang="ru-RU" b="1" dirty="0" smtClean="0"/>
              <a:t> </a:t>
            </a:r>
            <a:r>
              <a:rPr lang="ru-RU" dirty="0" smtClean="0"/>
              <a:t>Составьте математические модели к следующим задачам и решите их:</a:t>
            </a:r>
          </a:p>
          <a:p>
            <a:pPr lvl="0">
              <a:buNone/>
            </a:pPr>
            <a:r>
              <a:rPr lang="ru-RU" dirty="0" smtClean="0"/>
              <a:t>1. </a:t>
            </a:r>
            <a:r>
              <a:rPr lang="ru-RU" i="1" dirty="0" smtClean="0"/>
              <a:t>Участок в форме прямоугольника площадью 800 огорожен с трех сторон забором. Найти наименьшую длину забора.</a:t>
            </a:r>
          </a:p>
          <a:p>
            <a:pPr lvl="0">
              <a:buNone/>
            </a:pPr>
            <a:r>
              <a:rPr lang="ru-RU" i="1" dirty="0" smtClean="0"/>
              <a:t>2. Вместимость (объем) картонной коробки с квадратным дном равна 8. Найти наименьшую полную поверхность этой коробки (количество картона, которое ушло на ее изготовление).</a:t>
            </a:r>
          </a:p>
          <a:p>
            <a:pPr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Задание 2.</a:t>
            </a:r>
            <a:r>
              <a:rPr lang="ru-RU" b="1" dirty="0" smtClean="0"/>
              <a:t> </a:t>
            </a:r>
            <a:r>
              <a:rPr lang="ru-RU" dirty="0" smtClean="0"/>
              <a:t>Составьте математическую модель к задаче и решите ее (составьте матрицу (таблицу) тарифов, проверьте необходимое и достаточное условие разрешимости задачи, </a:t>
            </a:r>
            <a:r>
              <a:rPr lang="ru-RU" dirty="0" smtClean="0"/>
              <a:t>составьте </a:t>
            </a:r>
            <a:r>
              <a:rPr lang="ru-RU" dirty="0" smtClean="0"/>
              <a:t>систему, формулу стоимости перевозок и решите задачу):</a:t>
            </a:r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i="1" dirty="0" smtClean="0"/>
              <a:t>Двум деревообрабатывающим фабрикам поставляют лесоматериалы из двух регионов. Возможности регионов равны первого – 5, второго – 15 (куб.м), а потребности фабрик 4 и 16 (куб.м) соответственно. Стоимость перевозки одного кубометра леса из </a:t>
            </a:r>
            <a:r>
              <a:rPr lang="ru-RU" i="1" dirty="0" smtClean="0">
                <a:latin typeface="Cambria Math"/>
                <a:ea typeface="Cambria Math"/>
              </a:rPr>
              <a:t>𝑖</a:t>
            </a:r>
            <a:r>
              <a:rPr lang="ru-RU" i="1" dirty="0" smtClean="0"/>
              <a:t>-</a:t>
            </a:r>
            <a:r>
              <a:rPr lang="ru-RU" i="1" dirty="0" smtClean="0"/>
              <a:t>го региона на 𝑗-</a:t>
            </a:r>
            <a:r>
              <a:rPr lang="ru-RU" i="1" dirty="0" err="1" smtClean="0"/>
              <a:t>ую</a:t>
            </a:r>
            <a:r>
              <a:rPr lang="ru-RU" i="1" dirty="0" smtClean="0"/>
              <a:t> фабрику равна 𝑎</a:t>
            </a:r>
            <a:r>
              <a:rPr lang="ru-RU" i="1" baseline="-25000" dirty="0" smtClean="0"/>
              <a:t>11</a:t>
            </a:r>
            <a:r>
              <a:rPr lang="ru-RU" i="1" dirty="0" smtClean="0"/>
              <a:t>=20,          𝑎</a:t>
            </a:r>
            <a:r>
              <a:rPr lang="ru-RU" i="1" baseline="-25000" dirty="0" smtClean="0"/>
              <a:t>12</a:t>
            </a:r>
            <a:r>
              <a:rPr lang="ru-RU" i="1" dirty="0" smtClean="0"/>
              <a:t>=30, 𝑎</a:t>
            </a:r>
            <a:r>
              <a:rPr lang="ru-RU" i="1" baseline="-25000" dirty="0" smtClean="0"/>
              <a:t>21</a:t>
            </a:r>
            <a:r>
              <a:rPr lang="ru-RU" i="1" dirty="0" smtClean="0"/>
              <a:t>=30,𝑎</a:t>
            </a:r>
            <a:r>
              <a:rPr lang="ru-RU" i="1" baseline="-25000" dirty="0" smtClean="0"/>
              <a:t>22</a:t>
            </a:r>
            <a:r>
              <a:rPr lang="ru-RU" i="1" dirty="0" smtClean="0"/>
              <a:t>=30 (</a:t>
            </a:r>
            <a:r>
              <a:rPr lang="ru-RU" i="1" dirty="0" err="1" smtClean="0"/>
              <a:t>руб</a:t>
            </a:r>
            <a:r>
              <a:rPr lang="ru-RU" i="1" dirty="0" smtClean="0"/>
              <a:t>). Найти оптимальный план перевозок материалов.</a:t>
            </a:r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олодежный центр\Desktop\Ирина\Фон\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ru-RU" b="1" dirty="0" smtClean="0"/>
              <a:t>1) Задача о движении снаряда.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433467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dirty="0" smtClean="0"/>
              <a:t>        </a:t>
            </a:r>
            <a:r>
              <a:rPr lang="ru-RU" sz="2800" dirty="0" smtClean="0"/>
              <a:t>Снаряд пущен с Земли с начальной скоростью v</a:t>
            </a:r>
            <a:r>
              <a:rPr lang="ru-RU" sz="2800" baseline="-25000" dirty="0" smtClean="0"/>
              <a:t>0</a:t>
            </a:r>
            <a:r>
              <a:rPr lang="ru-RU" sz="2800" dirty="0" smtClean="0"/>
              <a:t> = 30 м/с под углом </a:t>
            </a:r>
            <a:r>
              <a:rPr lang="ru-RU" sz="2800" dirty="0" err="1" smtClean="0"/>
              <a:t>α </a:t>
            </a:r>
            <a:r>
              <a:rPr lang="ru-RU" sz="2800" dirty="0" smtClean="0"/>
              <a:t>= 45° к ее поверхности; требуется найти траекторию его движения и расстояние S между начальной и конечной точкой этой траектории.</a:t>
            </a:r>
          </a:p>
          <a:p>
            <a:pPr>
              <a:buNone/>
            </a:pPr>
            <a:r>
              <a:rPr lang="ru-RU" sz="2800" dirty="0" smtClean="0"/>
              <a:t>          Из школьного курса физики известно что, движение снаряда описывается формулами:</a:t>
            </a: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043608" y="6165304"/>
            <a:ext cx="648072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 flipV="1">
            <a:off x="1475656" y="4005064"/>
            <a:ext cx="36004" cy="262550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4005064"/>
            <a:ext cx="190500" cy="441325"/>
          </a:xfrm>
          <a:prstGeom prst="rect">
            <a:avLst/>
          </a:prstGeom>
          <a:noFill/>
        </p:spPr>
      </p:pic>
      <p:pic>
        <p:nvPicPr>
          <p:cNvPr id="10" name="Picture 3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304" y="6165304"/>
            <a:ext cx="182563" cy="44132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6237312"/>
            <a:ext cx="922338" cy="44132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6165304"/>
            <a:ext cx="922338" cy="441325"/>
          </a:xfrm>
          <a:prstGeom prst="rect">
            <a:avLst/>
          </a:prstGeom>
          <a:noFill/>
        </p:spPr>
      </p:pic>
      <p:sp>
        <p:nvSpPr>
          <p:cNvPr id="18" name="Дуга 17"/>
          <p:cNvSpPr/>
          <p:nvPr/>
        </p:nvSpPr>
        <p:spPr>
          <a:xfrm rot="19372257">
            <a:off x="566590" y="5042052"/>
            <a:ext cx="6786686" cy="6424914"/>
          </a:xfrm>
          <a:prstGeom prst="arc">
            <a:avLst>
              <a:gd name="adj1" fmla="val 15503530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1475656" y="5445224"/>
            <a:ext cx="648072" cy="72008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3861048"/>
            <a:ext cx="2674938" cy="617538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3501008"/>
            <a:ext cx="3749675" cy="1173163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4797152"/>
            <a:ext cx="457200" cy="617538"/>
          </a:xfrm>
          <a:prstGeom prst="rect">
            <a:avLst/>
          </a:prstGeom>
          <a:noFill/>
        </p:spPr>
      </p:pic>
      <p:sp>
        <p:nvSpPr>
          <p:cNvPr id="35" name="Дуга 34"/>
          <p:cNvSpPr/>
          <p:nvPr/>
        </p:nvSpPr>
        <p:spPr>
          <a:xfrm rot="760757">
            <a:off x="1559445" y="5560797"/>
            <a:ext cx="1152128" cy="891480"/>
          </a:xfrm>
          <a:prstGeom prst="arc">
            <a:avLst/>
          </a:prstGeom>
          <a:ln w="38100">
            <a:solidFill>
              <a:srgbClr val="7030A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олодежный центр\Desktop\Ирина\Фон\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ru-RU" b="1" dirty="0" smtClean="0"/>
              <a:t>1) Задача о движении снаряда.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433467"/>
          </a:xfrm>
        </p:spPr>
        <p:txBody>
          <a:bodyPr/>
          <a:lstStyle/>
          <a:p>
            <a:r>
              <a:rPr lang="ru-RU" sz="2800" dirty="0" smtClean="0"/>
              <a:t>Где </a:t>
            </a:r>
            <a:r>
              <a:rPr lang="ru-RU" sz="2800" i="1" dirty="0" err="1" smtClean="0"/>
              <a:t>t</a:t>
            </a:r>
            <a:r>
              <a:rPr lang="ru-RU" sz="2800" i="1" dirty="0" smtClean="0"/>
              <a:t> </a:t>
            </a:r>
            <a:r>
              <a:rPr lang="ru-RU" sz="2800" dirty="0" smtClean="0"/>
              <a:t>— время, </a:t>
            </a:r>
            <a:r>
              <a:rPr lang="ru-RU" sz="2800" dirty="0" err="1" smtClean="0"/>
              <a:t>g</a:t>
            </a:r>
            <a:r>
              <a:rPr lang="ru-RU" sz="2800" dirty="0" smtClean="0"/>
              <a:t> = 10 м/с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 — ускорение свободного падения. Эти формулы и дают математическую модель поставленной задачи. Выражая </a:t>
            </a:r>
            <a:r>
              <a:rPr lang="ru-RU" sz="2800" i="1" dirty="0" err="1" smtClean="0"/>
              <a:t>t</a:t>
            </a:r>
            <a:r>
              <a:rPr lang="ru-RU" sz="2800" dirty="0" smtClean="0"/>
              <a:t> через </a:t>
            </a:r>
            <a:r>
              <a:rPr lang="ru-RU" sz="2800" dirty="0" smtClean="0">
                <a:latin typeface="Cambria Math"/>
                <a:ea typeface="Cambria Math"/>
              </a:rPr>
              <a:t>𝑥</a:t>
            </a:r>
            <a:r>
              <a:rPr lang="ru-RU" sz="2800" dirty="0" smtClean="0"/>
              <a:t> из первого уравнения и подставляя во второе, получим уравнение траектории движения снаряда:</a:t>
            </a: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043608" y="6165304"/>
            <a:ext cx="648072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 flipV="1">
            <a:off x="1475656" y="4005064"/>
            <a:ext cx="36004" cy="262550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4005064"/>
            <a:ext cx="190500" cy="441325"/>
          </a:xfrm>
          <a:prstGeom prst="rect">
            <a:avLst/>
          </a:prstGeom>
          <a:noFill/>
        </p:spPr>
      </p:pic>
      <p:pic>
        <p:nvPicPr>
          <p:cNvPr id="10" name="Picture 3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304" y="6165304"/>
            <a:ext cx="182563" cy="44132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6237312"/>
            <a:ext cx="922338" cy="44132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6165304"/>
            <a:ext cx="922338" cy="441325"/>
          </a:xfrm>
          <a:prstGeom prst="rect">
            <a:avLst/>
          </a:prstGeom>
          <a:noFill/>
        </p:spPr>
      </p:pic>
      <p:sp>
        <p:nvSpPr>
          <p:cNvPr id="18" name="Дуга 17"/>
          <p:cNvSpPr/>
          <p:nvPr/>
        </p:nvSpPr>
        <p:spPr>
          <a:xfrm rot="19372257">
            <a:off x="566590" y="5042052"/>
            <a:ext cx="6786686" cy="6424914"/>
          </a:xfrm>
          <a:prstGeom prst="arc">
            <a:avLst>
              <a:gd name="adj1" fmla="val 15503530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1475656" y="5445224"/>
            <a:ext cx="648072" cy="72008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3861048"/>
            <a:ext cx="2674938" cy="617538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3501008"/>
            <a:ext cx="3749675" cy="1173163"/>
          </a:xfrm>
          <a:prstGeom prst="rect">
            <a:avLst/>
          </a:prstGeom>
          <a:noFill/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564904"/>
            <a:ext cx="4441825" cy="1311275"/>
          </a:xfrm>
          <a:prstGeom prst="rect">
            <a:avLst/>
          </a:prstGeom>
          <a:noFill/>
        </p:spPr>
      </p:pic>
      <p:pic>
        <p:nvPicPr>
          <p:cNvPr id="25" name="Picture 1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4797152"/>
            <a:ext cx="457200" cy="617538"/>
          </a:xfrm>
          <a:prstGeom prst="rect">
            <a:avLst/>
          </a:prstGeom>
          <a:noFill/>
        </p:spPr>
      </p:pic>
      <p:sp>
        <p:nvSpPr>
          <p:cNvPr id="26" name="Дуга 25"/>
          <p:cNvSpPr/>
          <p:nvPr/>
        </p:nvSpPr>
        <p:spPr>
          <a:xfrm rot="760757">
            <a:off x="1559445" y="5560797"/>
            <a:ext cx="1152128" cy="891480"/>
          </a:xfrm>
          <a:prstGeom prst="arc">
            <a:avLst/>
          </a:prstGeom>
          <a:ln w="38100">
            <a:solidFill>
              <a:srgbClr val="7030A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олодежный центр\Desktop\Ирина\Фон\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ru-RU" b="1" dirty="0" smtClean="0"/>
              <a:t>1) Задача о движении снаряда.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433467"/>
          </a:xfrm>
        </p:spPr>
        <p:txBody>
          <a:bodyPr/>
          <a:lstStyle/>
          <a:p>
            <a:r>
              <a:rPr lang="ru-RU" dirty="0" smtClean="0"/>
              <a:t>Эта кривая (парабола) пересекает ось Х в двух точках: </a:t>
            </a:r>
            <a:r>
              <a:rPr lang="ru-RU" dirty="0" smtClean="0">
                <a:latin typeface="Cambria Math"/>
                <a:ea typeface="Cambria Math"/>
              </a:rPr>
              <a:t>𝑥</a:t>
            </a:r>
            <a:r>
              <a:rPr lang="ru-RU" baseline="-25000" dirty="0" smtClean="0"/>
              <a:t>1</a:t>
            </a:r>
            <a:r>
              <a:rPr lang="ru-RU" dirty="0" smtClean="0"/>
              <a:t> = 0 (начало траектории) и</a:t>
            </a: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043608" y="6165304"/>
            <a:ext cx="648072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 flipV="1">
            <a:off x="1475656" y="4005064"/>
            <a:ext cx="36004" cy="262550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4005064"/>
            <a:ext cx="190500" cy="441325"/>
          </a:xfrm>
          <a:prstGeom prst="rect">
            <a:avLst/>
          </a:prstGeom>
          <a:noFill/>
        </p:spPr>
      </p:pic>
      <p:pic>
        <p:nvPicPr>
          <p:cNvPr id="10" name="Picture 3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304" y="6165304"/>
            <a:ext cx="182563" cy="44132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6237312"/>
            <a:ext cx="922338" cy="44132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6165304"/>
            <a:ext cx="922338" cy="441325"/>
          </a:xfrm>
          <a:prstGeom prst="rect">
            <a:avLst/>
          </a:prstGeom>
          <a:noFill/>
        </p:spPr>
      </p:pic>
      <p:sp>
        <p:nvSpPr>
          <p:cNvPr id="18" name="Дуга 17"/>
          <p:cNvSpPr/>
          <p:nvPr/>
        </p:nvSpPr>
        <p:spPr>
          <a:xfrm rot="19372257">
            <a:off x="566590" y="5042052"/>
            <a:ext cx="6786686" cy="6424914"/>
          </a:xfrm>
          <a:prstGeom prst="arc">
            <a:avLst>
              <a:gd name="adj1" fmla="val 15503530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1475656" y="5445224"/>
            <a:ext cx="648072" cy="72008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Дуга 27"/>
          <p:cNvSpPr/>
          <p:nvPr/>
        </p:nvSpPr>
        <p:spPr>
          <a:xfrm rot="760757">
            <a:off x="1559445" y="5560797"/>
            <a:ext cx="1152128" cy="891480"/>
          </a:xfrm>
          <a:prstGeom prst="arc">
            <a:avLst/>
          </a:prstGeom>
          <a:ln w="38100">
            <a:solidFill>
              <a:srgbClr val="7030A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3861048"/>
            <a:ext cx="2674938" cy="617538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3501008"/>
            <a:ext cx="3749675" cy="1173163"/>
          </a:xfrm>
          <a:prstGeom prst="rect">
            <a:avLst/>
          </a:prstGeom>
          <a:noFill/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564904"/>
            <a:ext cx="4441825" cy="1311275"/>
          </a:xfrm>
          <a:prstGeom prst="rect">
            <a:avLst/>
          </a:prstGeom>
          <a:noFill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1772816"/>
            <a:ext cx="3649663" cy="1279525"/>
          </a:xfrm>
          <a:prstGeom prst="rect">
            <a:avLst/>
          </a:prstGeom>
          <a:noFill/>
        </p:spPr>
      </p:pic>
      <p:pic>
        <p:nvPicPr>
          <p:cNvPr id="26" name="Picture 1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4797152"/>
            <a:ext cx="457200" cy="617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олодежный центр\Desktop\Ирина\Фон\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2)  Задача о баке с наименьшей площадью поверхности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00141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2800" dirty="0" smtClean="0"/>
              <a:t>Требуется найти высоту h</a:t>
            </a:r>
            <a:r>
              <a:rPr lang="ru-RU" sz="2800" baseline="-25000" dirty="0" smtClean="0"/>
              <a:t>0</a:t>
            </a:r>
            <a:r>
              <a:rPr lang="ru-RU" sz="2800" dirty="0" smtClean="0"/>
              <a:t> и радиус r</a:t>
            </a:r>
            <a:r>
              <a:rPr lang="ru-RU" sz="2800" baseline="-25000" dirty="0" smtClean="0"/>
              <a:t>0</a:t>
            </a:r>
            <a:r>
              <a:rPr lang="ru-RU" sz="2800" dirty="0" smtClean="0"/>
              <a:t> жестяного бака объема V = 30 м</a:t>
            </a:r>
            <a:r>
              <a:rPr lang="ru-RU" sz="2800" baseline="30000" dirty="0" smtClean="0"/>
              <a:t>3</a:t>
            </a:r>
            <a:r>
              <a:rPr lang="ru-RU" sz="2800" dirty="0" smtClean="0"/>
              <a:t>, имеющего форму закрытого кругового цилиндра, при которых площадь его поверхности S минимальна.</a:t>
            </a:r>
            <a:endParaRPr lang="ru-RU" sz="28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" name="Picture 2" descr="C:\Users\Уралмашевец\Desktop\Ирина\Рабочая флешка\2 Геометрия\6 Тела вращения\Картинки\2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429000"/>
            <a:ext cx="1944216" cy="2808312"/>
          </a:xfrm>
          <a:prstGeom prst="rect">
            <a:avLst/>
          </a:prstGeom>
          <a:noFill/>
        </p:spPr>
      </p:pic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2564904"/>
            <a:ext cx="1858963" cy="639763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2564904"/>
            <a:ext cx="2979738" cy="617538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3140968"/>
            <a:ext cx="1577975" cy="1104900"/>
          </a:xfrm>
          <a:prstGeom prst="rect">
            <a:avLst/>
          </a:prstGeom>
          <a:noFill/>
        </p:spPr>
      </p:pic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3140968"/>
            <a:ext cx="3467100" cy="1104900"/>
          </a:xfrm>
          <a:prstGeom prst="rect">
            <a:avLst/>
          </a:prstGeom>
          <a:noFill/>
        </p:spPr>
      </p:pic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4365104"/>
            <a:ext cx="3406775" cy="1104900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5301208"/>
            <a:ext cx="2697163" cy="1104900"/>
          </a:xfrm>
          <a:prstGeom prst="rect">
            <a:avLst/>
          </a:prstGeom>
          <a:noFill/>
        </p:spPr>
      </p:pic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4941168"/>
            <a:ext cx="1760538" cy="1698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C:\Users\молодежный центр\Desktop\Ирина\Фон\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ru-RU" b="1" dirty="0" smtClean="0"/>
              <a:t>3) Транспортная задача.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2646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dirty="0" smtClean="0"/>
              <a:t>           В городе имеются два склада муки и два хлебозавода. Ежедневно с первого склада вывозят 50 т. муки, а со второго — 70 т. на заводы, причем на первый — 40 т., а на второй — 80 т. 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/>
              <a:t>           Обозначим через </a:t>
            </a:r>
            <a:r>
              <a:rPr lang="ru-RU" sz="2400" i="1" dirty="0" err="1" smtClean="0"/>
              <a:t>a</a:t>
            </a:r>
            <a:r>
              <a:rPr lang="ru-RU" sz="2400" baseline="-25000" dirty="0" smtClean="0">
                <a:latin typeface="Cambria Math"/>
                <a:ea typeface="Cambria Math"/>
              </a:rPr>
              <a:t>𝑖𝑗</a:t>
            </a:r>
            <a:r>
              <a:rPr lang="ru-RU" sz="2400" dirty="0" smtClean="0"/>
              <a:t> стоимость перевозки 1 т. муки с </a:t>
            </a:r>
            <a:r>
              <a:rPr lang="ru-RU" sz="2400" dirty="0" smtClean="0">
                <a:latin typeface="Cambria Math"/>
                <a:ea typeface="Cambria Math"/>
              </a:rPr>
              <a:t>𝑖</a:t>
            </a:r>
            <a:r>
              <a:rPr lang="ru-RU" sz="2400" dirty="0" smtClean="0"/>
              <a:t>-го склада на </a:t>
            </a:r>
            <a:r>
              <a:rPr lang="ru-RU" sz="2400" dirty="0" smtClean="0">
                <a:latin typeface="Cambria Math"/>
                <a:ea typeface="Cambria Math"/>
              </a:rPr>
              <a:t>𝑗</a:t>
            </a:r>
            <a:r>
              <a:rPr lang="ru-RU" sz="2400" dirty="0" smtClean="0"/>
              <a:t>-</a:t>
            </a:r>
            <a:r>
              <a:rPr lang="ru-RU" sz="2400" dirty="0" err="1" smtClean="0"/>
              <a:t>й</a:t>
            </a:r>
            <a:r>
              <a:rPr lang="ru-RU" sz="2400" dirty="0" smtClean="0"/>
              <a:t> завод   (</a:t>
            </a:r>
            <a:r>
              <a:rPr lang="ru-RU" sz="2400" dirty="0" smtClean="0">
                <a:latin typeface="Cambria Math"/>
                <a:ea typeface="Cambria Math"/>
              </a:rPr>
              <a:t>𝑖</a:t>
            </a:r>
            <a:r>
              <a:rPr lang="ru-RU" sz="2400" dirty="0" smtClean="0"/>
              <a:t>, </a:t>
            </a:r>
            <a:r>
              <a:rPr lang="ru-RU" sz="2400" dirty="0" smtClean="0">
                <a:latin typeface="Cambria Math"/>
                <a:ea typeface="Cambria Math"/>
              </a:rPr>
              <a:t>𝑗</a:t>
            </a:r>
            <a:r>
              <a:rPr lang="ru-RU" sz="2400" dirty="0" smtClean="0"/>
              <a:t>= 1,2).    Пусть   </a:t>
            </a:r>
            <a:r>
              <a:rPr lang="ru-RU" sz="2400" i="1" dirty="0" smtClean="0"/>
              <a:t>a</a:t>
            </a:r>
            <a:r>
              <a:rPr lang="ru-RU" sz="2400" baseline="-25000" dirty="0" smtClean="0"/>
              <a:t>11</a:t>
            </a:r>
            <a:r>
              <a:rPr lang="ru-RU" sz="2400" dirty="0" smtClean="0"/>
              <a:t> = 1,2 р., </a:t>
            </a:r>
            <a:r>
              <a:rPr lang="ru-RU" sz="2400" i="1" dirty="0" smtClean="0"/>
              <a:t>a</a:t>
            </a:r>
            <a:r>
              <a:rPr lang="ru-RU" sz="2400" baseline="-25000" dirty="0" smtClean="0"/>
              <a:t>12</a:t>
            </a:r>
            <a:r>
              <a:rPr lang="ru-RU" sz="2400" dirty="0" smtClean="0"/>
              <a:t> = 1,6 р., </a:t>
            </a:r>
            <a:r>
              <a:rPr lang="ru-RU" sz="2400" i="1" dirty="0" smtClean="0"/>
              <a:t>a</a:t>
            </a:r>
            <a:r>
              <a:rPr lang="ru-RU" sz="2400" baseline="-25000" dirty="0" smtClean="0"/>
              <a:t>21</a:t>
            </a:r>
            <a:r>
              <a:rPr lang="ru-RU" sz="2400" dirty="0" smtClean="0"/>
              <a:t> = 0,8 р., </a:t>
            </a:r>
            <a:r>
              <a:rPr lang="ru-RU" sz="2400" i="1" dirty="0" smtClean="0"/>
              <a:t>a</a:t>
            </a:r>
            <a:r>
              <a:rPr lang="ru-RU" sz="2400" baseline="-25000" dirty="0" smtClean="0"/>
              <a:t>22</a:t>
            </a:r>
            <a:r>
              <a:rPr lang="ru-RU" sz="2400" dirty="0" smtClean="0"/>
              <a:t> = 1 р.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/>
              <a:t>      Как нужно спланировать перевозки, чтобы их стоимость была минимальной?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           Составим матрицу тарифов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        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971600" y="4365104"/>
          <a:ext cx="6240016" cy="231603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68016"/>
                <a:gridCol w="1524000"/>
                <a:gridCol w="1524000"/>
                <a:gridCol w="1524000"/>
              </a:tblGrid>
              <a:tr h="69515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Хз</a:t>
                      </a:r>
                      <a:r>
                        <a:rPr lang="ru-RU" sz="2000" dirty="0" smtClean="0"/>
                        <a:t> 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Хз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Запасы складов</a:t>
                      </a:r>
                      <a:endParaRPr lang="ru-RU" sz="2000" dirty="0"/>
                    </a:p>
                  </a:txBody>
                  <a:tcPr/>
                </a:tc>
              </a:tr>
              <a:tr h="45697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 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1,2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1,6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50</a:t>
                      </a:r>
                      <a:endParaRPr lang="ru-RU" sz="2000" dirty="0"/>
                    </a:p>
                  </a:txBody>
                  <a:tcPr/>
                </a:tc>
              </a:tr>
              <a:tr h="45697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</a:t>
                      </a:r>
                      <a:r>
                        <a:rPr lang="ru-RU" sz="2000" baseline="0" dirty="0" smtClean="0"/>
                        <a:t> 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1,0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70</a:t>
                      </a:r>
                      <a:endParaRPr lang="ru-RU" sz="2000" dirty="0"/>
                    </a:p>
                  </a:txBody>
                  <a:tcPr/>
                </a:tc>
              </a:tr>
              <a:tr h="69515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Потребности </a:t>
                      </a:r>
                      <a:r>
                        <a:rPr lang="ru-RU" sz="2000" dirty="0" err="1" smtClean="0"/>
                        <a:t>Хз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C:\Users\молодежный центр\Desktop\Ирина\Фон\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ru-RU" b="1" dirty="0" smtClean="0"/>
              <a:t>3) Транспортная задача.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26469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          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          Пусть x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 и x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 количество муки перевозимой с первого склада на первый и второй заводы, а x</a:t>
            </a:r>
            <a:r>
              <a:rPr lang="ru-RU" sz="2400" baseline="-25000" dirty="0" smtClean="0"/>
              <a:t>3</a:t>
            </a:r>
            <a:r>
              <a:rPr lang="ru-RU" sz="2400" dirty="0" smtClean="0"/>
              <a:t> и x</a:t>
            </a:r>
            <a:r>
              <a:rPr lang="ru-RU" sz="2400" baseline="-25000" dirty="0" smtClean="0"/>
              <a:t>4</a:t>
            </a:r>
            <a:r>
              <a:rPr lang="ru-RU" sz="2400" dirty="0" smtClean="0"/>
              <a:t>  –  со второго склада на первый и второй заводы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          стоимость всех перевозок определяется формулой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Cambria Math"/>
                <a:ea typeface="Cambria Math"/>
              </a:rPr>
              <a:t>                                        𝑓</a:t>
            </a:r>
            <a:r>
              <a:rPr lang="ru-RU" sz="2400" dirty="0" smtClean="0"/>
              <a:t> = </a:t>
            </a:r>
            <a:r>
              <a:rPr lang="ru-RU" sz="2400" i="1" dirty="0" smtClean="0"/>
              <a:t>1,2x</a:t>
            </a:r>
            <a:r>
              <a:rPr lang="ru-RU" sz="2400" i="1" baseline="-25000" dirty="0" smtClean="0"/>
              <a:t>1</a:t>
            </a:r>
            <a:r>
              <a:rPr lang="ru-RU" sz="2400" i="1" dirty="0" smtClean="0"/>
              <a:t> + 1,6x</a:t>
            </a:r>
            <a:r>
              <a:rPr lang="ru-RU" sz="2400" i="1" baseline="-25000" dirty="0" smtClean="0"/>
              <a:t>2</a:t>
            </a:r>
            <a:r>
              <a:rPr lang="ru-RU" sz="2400" i="1" dirty="0" smtClean="0"/>
              <a:t> + 0,8x</a:t>
            </a:r>
            <a:r>
              <a:rPr lang="ru-RU" sz="2400" i="1" baseline="-25000" dirty="0" smtClean="0"/>
              <a:t>3</a:t>
            </a:r>
            <a:r>
              <a:rPr lang="ru-RU" sz="2400" i="1" dirty="0" smtClean="0"/>
              <a:t> + x</a:t>
            </a:r>
            <a:r>
              <a:rPr lang="ru-RU" sz="2400" i="1" baseline="-25000" dirty="0" smtClean="0"/>
              <a:t>4</a:t>
            </a: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0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0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1403648" y="764704"/>
          <a:ext cx="6168008" cy="231603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596008"/>
                <a:gridCol w="1524000"/>
                <a:gridCol w="1524000"/>
                <a:gridCol w="1524000"/>
              </a:tblGrid>
              <a:tr h="629032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Хз</a:t>
                      </a:r>
                      <a:r>
                        <a:rPr lang="ru-RU" sz="2000" dirty="0" smtClean="0"/>
                        <a:t> 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Хз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Запасы складов</a:t>
                      </a:r>
                      <a:endParaRPr lang="ru-RU" sz="2000" dirty="0"/>
                    </a:p>
                  </a:txBody>
                  <a:tcPr/>
                </a:tc>
              </a:tr>
              <a:tr h="45697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 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1,2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1,6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50</a:t>
                      </a:r>
                      <a:endParaRPr lang="ru-RU" sz="2000" dirty="0"/>
                    </a:p>
                  </a:txBody>
                  <a:tcPr/>
                </a:tc>
              </a:tr>
              <a:tr h="45697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</a:t>
                      </a:r>
                      <a:r>
                        <a:rPr lang="ru-RU" sz="2000" baseline="0" dirty="0" smtClean="0"/>
                        <a:t> 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1,0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70</a:t>
                      </a:r>
                      <a:endParaRPr lang="ru-RU" sz="2000" dirty="0"/>
                    </a:p>
                  </a:txBody>
                  <a:tcPr/>
                </a:tc>
              </a:tr>
              <a:tr h="69515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Потребности </a:t>
                      </a:r>
                      <a:r>
                        <a:rPr lang="ru-RU" sz="2000" dirty="0" err="1" smtClean="0"/>
                        <a:t>Хз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4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4221088"/>
            <a:ext cx="2232248" cy="15189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C:\Users\молодежный центр\Desktop\Ирина\Фон\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ru-RU" b="1" dirty="0" smtClean="0"/>
              <a:t>3) Транспортная задача.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619268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          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          Пусть x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 и x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 количество муки перевозимой с первого склада на первый и второй заводы, а x</a:t>
            </a:r>
            <a:r>
              <a:rPr lang="ru-RU" sz="2400" baseline="-25000" dirty="0" smtClean="0"/>
              <a:t>3</a:t>
            </a:r>
            <a:r>
              <a:rPr lang="ru-RU" sz="2400" dirty="0" smtClean="0"/>
              <a:t> и x</a:t>
            </a:r>
            <a:r>
              <a:rPr lang="ru-RU" sz="2400" baseline="-25000" dirty="0" smtClean="0"/>
              <a:t>4</a:t>
            </a:r>
            <a:r>
              <a:rPr lang="ru-RU" sz="2400" dirty="0" smtClean="0"/>
              <a:t>  –  со второго склада на первый и второй заводы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          стоимость всех перевозок определяется формулой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Cambria Math"/>
                <a:ea typeface="Cambria Math"/>
              </a:rPr>
              <a:t>                                        𝑓</a:t>
            </a:r>
            <a:r>
              <a:rPr lang="ru-RU" sz="2400" dirty="0" smtClean="0"/>
              <a:t> = </a:t>
            </a:r>
            <a:r>
              <a:rPr lang="ru-RU" sz="2400" i="1" dirty="0" smtClean="0"/>
              <a:t>1,2x</a:t>
            </a:r>
            <a:r>
              <a:rPr lang="ru-RU" sz="2400" i="1" baseline="-25000" dirty="0" smtClean="0"/>
              <a:t>1</a:t>
            </a:r>
            <a:r>
              <a:rPr lang="ru-RU" sz="2400" i="1" dirty="0" smtClean="0"/>
              <a:t> + 1,6x</a:t>
            </a:r>
            <a:r>
              <a:rPr lang="ru-RU" sz="2400" i="1" baseline="-25000" dirty="0" smtClean="0"/>
              <a:t>2</a:t>
            </a:r>
            <a:r>
              <a:rPr lang="ru-RU" sz="2400" i="1" dirty="0" smtClean="0"/>
              <a:t> + 0,8x</a:t>
            </a:r>
            <a:r>
              <a:rPr lang="ru-RU" sz="2400" i="1" baseline="-25000" dirty="0" smtClean="0"/>
              <a:t>3</a:t>
            </a:r>
            <a:r>
              <a:rPr lang="ru-RU" sz="2400" i="1" dirty="0" smtClean="0"/>
              <a:t> + x</a:t>
            </a:r>
            <a:r>
              <a:rPr lang="ru-RU" sz="2400" i="1" baseline="-25000" dirty="0" smtClean="0"/>
              <a:t>4</a:t>
            </a: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0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0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1331640" y="764704"/>
          <a:ext cx="6240016" cy="231603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68016"/>
                <a:gridCol w="1524000"/>
                <a:gridCol w="1524000"/>
                <a:gridCol w="1524000"/>
              </a:tblGrid>
              <a:tr h="629032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Хз</a:t>
                      </a:r>
                      <a:r>
                        <a:rPr lang="ru-RU" sz="2000" dirty="0" smtClean="0"/>
                        <a:t> 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Хз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Запасы складов</a:t>
                      </a:r>
                      <a:endParaRPr lang="ru-RU" sz="2000" dirty="0"/>
                    </a:p>
                  </a:txBody>
                  <a:tcPr/>
                </a:tc>
              </a:tr>
              <a:tr h="45697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 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1,2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1,6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50</a:t>
                      </a:r>
                      <a:endParaRPr lang="ru-RU" sz="2000" dirty="0"/>
                    </a:p>
                  </a:txBody>
                  <a:tcPr/>
                </a:tc>
              </a:tr>
              <a:tr h="45697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</a:t>
                      </a:r>
                      <a:r>
                        <a:rPr lang="ru-RU" sz="2000" baseline="0" dirty="0" smtClean="0"/>
                        <a:t> 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1,0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70</a:t>
                      </a:r>
                      <a:endParaRPr lang="ru-RU" sz="2000" dirty="0"/>
                    </a:p>
                  </a:txBody>
                  <a:tcPr/>
                </a:tc>
              </a:tr>
              <a:tr h="69515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Потребности </a:t>
                      </a:r>
                      <a:r>
                        <a:rPr lang="ru-RU" sz="2000" dirty="0" err="1" smtClean="0"/>
                        <a:t>Хз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4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4221088"/>
            <a:ext cx="2232248" cy="15189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C:\Users\молодежный центр\Desktop\Ирина\Фон\img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ru-RU" b="1" dirty="0" smtClean="0"/>
              <a:t>3) Транспортная задача.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48072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      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        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Cambria Math"/>
                <a:ea typeface="Cambria Math"/>
              </a:rPr>
              <a:t>                                                                            𝑓</a:t>
            </a:r>
            <a:r>
              <a:rPr lang="ru-RU" sz="2400" dirty="0" smtClean="0"/>
              <a:t> = </a:t>
            </a:r>
            <a:r>
              <a:rPr lang="ru-RU" sz="2400" i="1" dirty="0" smtClean="0"/>
              <a:t>1,2x</a:t>
            </a:r>
            <a:r>
              <a:rPr lang="ru-RU" sz="2400" i="1" baseline="-25000" dirty="0" smtClean="0"/>
              <a:t>1</a:t>
            </a:r>
            <a:r>
              <a:rPr lang="ru-RU" sz="2400" i="1" dirty="0" smtClean="0"/>
              <a:t> + 1,6x</a:t>
            </a:r>
            <a:r>
              <a:rPr lang="ru-RU" sz="2400" i="1" baseline="-25000" dirty="0" smtClean="0"/>
              <a:t>2</a:t>
            </a:r>
            <a:r>
              <a:rPr lang="ru-RU" sz="2400" i="1" dirty="0" smtClean="0"/>
              <a:t> + 0,8x</a:t>
            </a:r>
            <a:r>
              <a:rPr lang="ru-RU" sz="2400" i="1" baseline="-25000" dirty="0" smtClean="0"/>
              <a:t>3</a:t>
            </a:r>
            <a:r>
              <a:rPr lang="ru-RU" sz="2400" i="1" dirty="0" smtClean="0"/>
              <a:t> + x</a:t>
            </a:r>
            <a:r>
              <a:rPr lang="ru-RU" sz="2400" i="1" baseline="-25000" dirty="0" smtClean="0"/>
              <a:t>4</a:t>
            </a:r>
            <a:endParaRPr lang="ru-RU" sz="2400" i="1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          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             Задача заключается в том, чтобы найти числа x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, x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, x</a:t>
            </a:r>
            <a:r>
              <a:rPr lang="ru-RU" sz="2400" baseline="-25000" dirty="0" smtClean="0"/>
              <a:t>3</a:t>
            </a:r>
            <a:r>
              <a:rPr lang="ru-RU" sz="2400" dirty="0" smtClean="0"/>
              <a:t> и x</a:t>
            </a:r>
            <a:r>
              <a:rPr lang="ru-RU" sz="2400" baseline="-25000" dirty="0" smtClean="0"/>
              <a:t>4</a:t>
            </a:r>
            <a:r>
              <a:rPr lang="ru-RU" sz="2400" dirty="0" smtClean="0"/>
              <a:t>,     удовлетворяющие всем заданным условиям и дающим минимум функции </a:t>
            </a:r>
            <a:r>
              <a:rPr lang="ru-RU" sz="2400" dirty="0" smtClean="0">
                <a:latin typeface="Cambria Math"/>
                <a:ea typeface="Cambria Math"/>
              </a:rPr>
              <a:t>𝑓. </a:t>
            </a:r>
            <a:r>
              <a:rPr lang="ru-RU" sz="2400" dirty="0" smtClean="0"/>
              <a:t>Решая систему (1), получаем</a:t>
            </a:r>
            <a:endParaRPr lang="ru-RU" sz="2400" dirty="0" smtClean="0">
              <a:latin typeface="Cambria Math"/>
              <a:ea typeface="Cambria Math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>
              <a:latin typeface="Cambria Math"/>
              <a:ea typeface="Cambria Math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>
              <a:latin typeface="Cambria Math"/>
              <a:ea typeface="Cambria Math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Cambria Math"/>
                <a:ea typeface="Cambria Math"/>
              </a:rPr>
              <a:t>           </a:t>
            </a:r>
            <a:r>
              <a:rPr lang="ru-RU" sz="2400" dirty="0" smtClean="0"/>
              <a:t>Из системы (2) следует, что 30&lt;x</a:t>
            </a:r>
            <a:r>
              <a:rPr lang="ru-RU" sz="2400" baseline="-25000" dirty="0" smtClean="0"/>
              <a:t>4</a:t>
            </a:r>
            <a:r>
              <a:rPr lang="ru-RU" sz="2400" dirty="0" smtClean="0"/>
              <a:t>&lt;70. Подставляя выражение для  x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, x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, x</a:t>
            </a:r>
            <a:r>
              <a:rPr lang="ru-RU" sz="2400" baseline="-25000" dirty="0" smtClean="0"/>
              <a:t>3</a:t>
            </a:r>
            <a:r>
              <a:rPr lang="ru-RU" sz="2400" dirty="0" smtClean="0"/>
              <a:t>  в формулу для </a:t>
            </a:r>
            <a:r>
              <a:rPr lang="ru-RU" sz="2400" dirty="0" smtClean="0">
                <a:latin typeface="Cambria Math"/>
                <a:ea typeface="Cambria Math"/>
              </a:rPr>
              <a:t>𝑓</a:t>
            </a:r>
            <a:r>
              <a:rPr lang="ru-RU" sz="2400" dirty="0" smtClean="0"/>
              <a:t>, получим  </a:t>
            </a:r>
            <a:r>
              <a:rPr lang="ru-RU" sz="2400" dirty="0" smtClean="0">
                <a:latin typeface="Cambria Math"/>
                <a:ea typeface="Cambria Math"/>
              </a:rPr>
              <a:t>𝑓</a:t>
            </a:r>
            <a:r>
              <a:rPr lang="ru-RU" sz="2400" dirty="0" smtClean="0"/>
              <a:t> = 148 – 0,2x</a:t>
            </a:r>
            <a:r>
              <a:rPr lang="ru-RU" sz="2400" baseline="-25000" dirty="0" smtClean="0"/>
              <a:t>4</a:t>
            </a:r>
            <a:r>
              <a:rPr lang="ru-RU" sz="2400" dirty="0" smtClean="0"/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             Минимум этой функции достигается при максимально возможном значении x</a:t>
            </a:r>
            <a:r>
              <a:rPr lang="ru-RU" sz="2400" baseline="-25000" dirty="0" smtClean="0"/>
              <a:t>4</a:t>
            </a:r>
            <a:r>
              <a:rPr lang="ru-RU" sz="2400" dirty="0" smtClean="0"/>
              <a:t>, то есть при x</a:t>
            </a:r>
            <a:r>
              <a:rPr lang="ru-RU" sz="2400" baseline="-25000" dirty="0" smtClean="0"/>
              <a:t>4</a:t>
            </a:r>
            <a:r>
              <a:rPr lang="ru-RU" sz="2400" dirty="0" smtClean="0"/>
              <a:t> = 70.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      Соответствующие значения других неизвестных        определяются по формулам (2): x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 = 40, x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 = 10, x</a:t>
            </a:r>
            <a:r>
              <a:rPr lang="ru-RU" sz="2400" baseline="-25000" dirty="0" smtClean="0"/>
              <a:t>3</a:t>
            </a:r>
            <a:r>
              <a:rPr lang="ru-RU" sz="2400" dirty="0" smtClean="0"/>
              <a:t> = 0.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3284984"/>
            <a:ext cx="1918293" cy="1080120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764704"/>
            <a:ext cx="2232248" cy="1518959"/>
          </a:xfrm>
          <a:prstGeom prst="rect">
            <a:avLst/>
          </a:prstGeom>
          <a:noFill/>
        </p:spPr>
      </p:pic>
      <p:sp>
        <p:nvSpPr>
          <p:cNvPr id="30" name="Прямоугольник 29"/>
          <p:cNvSpPr/>
          <p:nvPr/>
        </p:nvSpPr>
        <p:spPr>
          <a:xfrm>
            <a:off x="8244408" y="3573016"/>
            <a:ext cx="648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(2) </a:t>
            </a:r>
            <a:endParaRPr lang="ru-RU" sz="24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139952" y="1268760"/>
            <a:ext cx="5325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(1)</a:t>
            </a:r>
            <a:endParaRPr lang="ru-RU" b="1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5148064" y="5877272"/>
            <a:ext cx="10801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572000" y="6669360"/>
            <a:ext cx="28083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305</Words>
  <Application>Microsoft Office PowerPoint</Application>
  <PresentationFormat>Экран (4:3)</PresentationFormat>
  <Paragraphs>110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Математическое моделирование</vt:lpstr>
      <vt:lpstr>1) Задача о движении снаряда.</vt:lpstr>
      <vt:lpstr>1) Задача о движении снаряда.</vt:lpstr>
      <vt:lpstr>1) Задача о движении снаряда.</vt:lpstr>
      <vt:lpstr>2)  Задача о баке с наименьшей площадью поверхности</vt:lpstr>
      <vt:lpstr>3) Транспортная задача. </vt:lpstr>
      <vt:lpstr>3) Транспортная задача. </vt:lpstr>
      <vt:lpstr>3) Транспортная задача. </vt:lpstr>
      <vt:lpstr>3) Транспортная задача. 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Математическое моделирование</dc:title>
  <dc:creator>молодежный центр</dc:creator>
  <cp:lastModifiedBy>молодежный центр</cp:lastModifiedBy>
  <cp:revision>40</cp:revision>
  <dcterms:created xsi:type="dcterms:W3CDTF">2022-12-02T14:48:31Z</dcterms:created>
  <dcterms:modified xsi:type="dcterms:W3CDTF">2022-12-21T16:23:46Z</dcterms:modified>
</cp:coreProperties>
</file>