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76279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64EEF553-8A58-4EC7-A235-F06F02961935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63575" y="3226820"/>
            <a:ext cx="3859795" cy="304801"/>
          </a:xfrm>
        </p:spPr>
        <p:txBody>
          <a:bodyPr anchor="b"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ru-RU"/>
          </a:p>
        </p:txBody>
      </p:sp>
      <p:sp>
        <p:nvSpPr>
          <p:cNvPr id="17" name="Rectangle 16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/>
            </a:lvl1pPr>
          </a:lstStyle>
          <a:p>
            <a:fld id="{94521BC6-1065-4542-889F-0793C77C8C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359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5945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2683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EF553-8A58-4EC7-A235-F06F02961935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21BC6-1065-4542-889F-0793C77C8C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4682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EF553-8A58-4EC7-A235-F06F02961935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21BC6-1065-4542-889F-0793C77C8C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08268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1" name="TextBox 10"/>
          <p:cNvSpPr txBox="1"/>
          <p:nvPr/>
        </p:nvSpPr>
        <p:spPr bwMode="gray">
          <a:xfrm>
            <a:off x="898295" y="603589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705137" y="261378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705034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86515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14393"/>
            <a:ext cx="8825659" cy="1012664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EF553-8A58-4EC7-A235-F06F02961935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4" name="Rectangle 23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21BC6-1065-4542-889F-0793C77C8C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93747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2404477"/>
            <a:ext cx="8825659" cy="178870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8587" y="5024967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EF553-8A58-4EC7-A235-F06F02961935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Rectangle 11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21BC6-1065-4542-889F-0793C77C8C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93364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09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87261"/>
            <a:ext cx="3129168" cy="28397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10999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87261"/>
            <a:ext cx="3145380" cy="28397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1" y="2603500"/>
            <a:ext cx="315744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87261"/>
            <a:ext cx="3161029" cy="283979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EF553-8A58-4EC7-A235-F06F02961935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21BC6-1065-4542-889F-0793C77C8C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34121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20744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1246"/>
            <a:ext cx="2691242" cy="158376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20745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5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42840"/>
            <a:ext cx="2691242" cy="155217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7"/>
            <a:ext cx="3050438" cy="92140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5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18992"/>
            <a:ext cx="2691242" cy="157601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09107"/>
            <a:ext cx="3054127" cy="89634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EF553-8A58-4EC7-A235-F06F02961935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21BC6-1065-4542-889F-0793C77C8C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31337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EF553-8A58-4EC7-A235-F06F02961935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21BC6-1065-4542-889F-0793C77C8C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79896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97430"/>
            <a:ext cx="1409965" cy="4729626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97429"/>
            <a:ext cx="6247546" cy="47296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EF553-8A58-4EC7-A235-F06F02961935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8" name="Rectangle 17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21BC6-1065-4542-889F-0793C77C8C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3906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EF553-8A58-4EC7-A235-F06F02961935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21BC6-1065-4542-889F-0793C77C8C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2120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4"/>
            <a:ext cx="4351023" cy="2283823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EF553-8A58-4EC7-A235-F06F02961935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21BC6-1065-4542-889F-0793C77C8C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9532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1368" y="2603500"/>
            <a:ext cx="4828744" cy="3416301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1" y="2603500"/>
            <a:ext cx="4825159" cy="3377705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EF553-8A58-4EC7-A235-F06F02961935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21BC6-1065-4542-889F-0793C77C8C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7485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36063"/>
            <a:ext cx="48251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212326"/>
            <a:ext cx="4825158" cy="280747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1" y="2603499"/>
            <a:ext cx="4825160" cy="60882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212327"/>
            <a:ext cx="4825159" cy="2807474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EF553-8A58-4EC7-A235-F06F02961935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21BC6-1065-4542-889F-0793C77C8C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2731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EF553-8A58-4EC7-A235-F06F02961935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21BC6-1065-4542-889F-0793C77C8C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2823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EF553-8A58-4EC7-A235-F06F02961935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Rectangle 5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21BC6-1065-4542-889F-0793C77C8C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3680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EF553-8A58-4EC7-A235-F06F02961935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21BC6-1065-4542-889F-0793C77C8C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9725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2" y="1143000"/>
            <a:ext cx="3227192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EF553-8A58-4EC7-A235-F06F02961935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21BC6-1065-4542-889F-0793C77C8C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809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Oval 4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9" name="Oval 3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Oval 3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9" name="Oval 48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9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407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64EEF553-8A58-4EC7-A235-F06F02961935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20" name="Rectangle 19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94521BC6-1065-4542-889F-0793C77C8C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4237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  <p:sldLayoutId id="2147483761" r:id="rId12"/>
    <p:sldLayoutId id="2147483762" r:id="rId13"/>
    <p:sldLayoutId id="2147483763" r:id="rId14"/>
    <p:sldLayoutId id="2147483764" r:id="rId15"/>
    <p:sldLayoutId id="2147483765" r:id="rId16"/>
    <p:sldLayoutId id="214748376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Протеиновая питательность кормов и рационов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1816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Контрольные вопросы: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b="1" dirty="0" smtClean="0"/>
              <a:t>Что </a:t>
            </a:r>
            <a:r>
              <a:rPr lang="ru-RU" b="1" dirty="0"/>
              <a:t>понимается под протеиновой питательностью кормов?</a:t>
            </a:r>
            <a:endParaRPr lang="ru-RU" dirty="0"/>
          </a:p>
          <a:p>
            <a:pPr lvl="0"/>
            <a:r>
              <a:rPr lang="ru-RU" b="1" dirty="0"/>
              <a:t>Какими понятиями определяют протеиновую питательность кормов?</a:t>
            </a:r>
            <a:endParaRPr lang="ru-RU" dirty="0"/>
          </a:p>
          <a:p>
            <a:pPr lvl="0"/>
            <a:r>
              <a:rPr lang="ru-RU" b="1" dirty="0"/>
              <a:t>Дайте определение понятию, </a:t>
            </a:r>
            <a:r>
              <a:rPr lang="ru-RU" b="1" dirty="0" err="1"/>
              <a:t>переваримый</a:t>
            </a:r>
            <a:r>
              <a:rPr lang="ru-RU" b="1" dirty="0"/>
              <a:t> протеин?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4054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 лекции: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ru-RU" sz="2800" b="1" i="1" dirty="0"/>
              <a:t>Понятие о протеиновой питательности корма. Содержание протеина в кормах.</a:t>
            </a:r>
            <a:endParaRPr lang="ru-RU" sz="2800" dirty="0"/>
          </a:p>
          <a:p>
            <a:pPr marL="514350" lvl="0" indent="-514350">
              <a:buFont typeface="+mj-lt"/>
              <a:buAutoNum type="arabicPeriod"/>
            </a:pPr>
            <a:r>
              <a:rPr lang="ru-RU" sz="2800" b="1" i="1" dirty="0"/>
              <a:t>Переваримый протеин</a:t>
            </a:r>
            <a:endParaRPr lang="ru-RU" sz="2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5739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 </a:t>
            </a:r>
            <a:r>
              <a:rPr lang="ru-RU" dirty="0" smtClean="0"/>
              <a:t>П</a:t>
            </a:r>
            <a:r>
              <a:rPr lang="ru-RU" b="1" dirty="0" smtClean="0"/>
              <a:t>ротеиновая питательность  корма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/>
              <a:t>Под </a:t>
            </a:r>
            <a:r>
              <a:rPr lang="ru-RU" sz="2400" b="1" dirty="0"/>
              <a:t>протеиновой питательностью корма</a:t>
            </a:r>
            <a:r>
              <a:rPr lang="ru-RU" sz="2400" dirty="0"/>
              <a:t> следует понимать его способность удовлетворять потребность животных во всех заменимых и незаменимых аминокислотах. </a:t>
            </a:r>
            <a:endParaRPr lang="ru-RU" sz="2400" dirty="0"/>
          </a:p>
        </p:txBody>
      </p:sp>
      <p:pic>
        <p:nvPicPr>
          <p:cNvPr id="8" name="Объект 7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8919" y="2603500"/>
            <a:ext cx="4404000" cy="3378200"/>
          </a:xfrm>
        </p:spPr>
      </p:pic>
    </p:spTree>
    <p:extLst>
      <p:ext uri="{BB962C8B-B14F-4D97-AF65-F5344CB8AC3E}">
        <p14:creationId xmlns:p14="http://schemas.microsoft.com/office/powerpoint/2010/main" val="1759327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Протеиновую питательность кормов определяют следующие понятия: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 smtClean="0"/>
              <a:t>1</a:t>
            </a:r>
            <a:r>
              <a:rPr lang="ru-RU" dirty="0"/>
              <a:t>. Сырой протеин.</a:t>
            </a:r>
          </a:p>
          <a:p>
            <a:r>
              <a:rPr lang="ru-RU" dirty="0"/>
              <a:t>2. Переваримый протеин.</a:t>
            </a:r>
          </a:p>
          <a:p>
            <a:r>
              <a:rPr lang="ru-RU" dirty="0"/>
              <a:t>3. Расщепляемый в рубце протеин.</a:t>
            </a:r>
          </a:p>
          <a:p>
            <a:r>
              <a:rPr lang="ru-RU" dirty="0"/>
              <a:t>4. Нерасщепляемый в рубце протеин.</a:t>
            </a:r>
          </a:p>
          <a:p>
            <a:r>
              <a:rPr lang="ru-RU" dirty="0"/>
              <a:t>5. Растворимый протеин.</a:t>
            </a:r>
          </a:p>
          <a:p>
            <a:r>
              <a:rPr lang="ru-RU" dirty="0"/>
              <a:t>6. Идеальный протеин.</a:t>
            </a:r>
          </a:p>
          <a:p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9355" y="2603500"/>
            <a:ext cx="4063127" cy="3378200"/>
          </a:xfrm>
        </p:spPr>
      </p:pic>
    </p:spTree>
    <p:extLst>
      <p:ext uri="{BB962C8B-B14F-4D97-AF65-F5344CB8AC3E}">
        <p14:creationId xmlns:p14="http://schemas.microsoft.com/office/powerpoint/2010/main" val="4070538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/>
              <a:t>Сырой протеин 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 </a:t>
            </a:r>
            <a:r>
              <a:rPr lang="ru-RU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Сырой протеин 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представляет собой сочетание всех азотсодержащих соединений корма, как органического, так и неорганического происхождения. 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9142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/>
              <a:t>Белки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/>
              <a:t>Белки</a:t>
            </a:r>
            <a:r>
              <a:rPr lang="ru-RU" dirty="0"/>
              <a:t> – это высокомолекулярные соединения, состоящие преимущественно из аминокислот. </a:t>
            </a:r>
            <a:r>
              <a:rPr lang="ru-RU" b="1" i="1" dirty="0"/>
              <a:t>Амиды</a:t>
            </a:r>
            <a:r>
              <a:rPr lang="ru-RU" dirty="0"/>
              <a:t> представляют собой азотсодержащие соединения небелкового характера. В зоотехническом плане в состав этой группы органических и минеральных соединений входят свободные </a:t>
            </a:r>
            <a:r>
              <a:rPr lang="ru-RU" i="1" dirty="0" err="1"/>
              <a:t>короткоцепочные</a:t>
            </a:r>
            <a:r>
              <a:rPr lang="ru-RU" i="1" dirty="0"/>
              <a:t> полипептиды, аминокислоты и их амиды, соли аммония, нитраты и нитриты, нуклеиновые кислоты.</a:t>
            </a:r>
            <a:r>
              <a:rPr lang="ru-RU" dirty="0"/>
              <a:t>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42810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Переваримый протеин.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b="1" dirty="0"/>
              <a:t>    Переваримый протеин. </a:t>
            </a:r>
            <a:r>
              <a:rPr lang="ru-RU" sz="2400" dirty="0"/>
              <a:t>Это часть азотсодержащих веществ корма (сырого протеина), которая всасывается из пищеварительного тракта в кровь и лимфу. Этот показатель представляет собой меру исчезновения общего азота из пищеварительного тракта. Не дает представления о том, в какой форме азот всасывается – или неорганической аммонийной, или органической аминокислотной.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0050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8562510"/>
              </p:ext>
            </p:extLst>
          </p:nvPr>
        </p:nvGraphicFramePr>
        <p:xfrm>
          <a:off x="1854749" y="492648"/>
          <a:ext cx="8408925" cy="62981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07287"/>
                <a:gridCol w="925753"/>
                <a:gridCol w="925753"/>
                <a:gridCol w="964326"/>
                <a:gridCol w="1092903"/>
                <a:gridCol w="1092903"/>
              </a:tblGrid>
              <a:tr h="599475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Корма</a:t>
                      </a:r>
                      <a:endParaRPr lang="ru-RU" sz="1600" kern="1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1" marR="14051" marT="14051" marB="14051" anchor="ctr"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Соотношение переваримого протеина, энергии и сухого вещества</a:t>
                      </a:r>
                      <a:endParaRPr lang="ru-RU" sz="1600" kern="1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1" marR="14051" marT="14051" marB="14051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994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ПП/</a:t>
                      </a:r>
                      <a:r>
                        <a:rPr lang="ru-RU" sz="1600" kern="15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к.ед</a:t>
                      </a:r>
                      <a:endParaRPr lang="ru-RU" sz="1600" kern="1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1" marR="14051" marT="14051" marB="1405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ПП/ЭКЕ (КРС)</a:t>
                      </a:r>
                      <a:endParaRPr lang="ru-RU" sz="1600" kern="1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1" marR="14051" marT="14051" marB="1405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ПП/ЭКЕ (свиньи)</a:t>
                      </a:r>
                      <a:endParaRPr lang="ru-RU" sz="1600" kern="1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1" marR="14051" marT="14051" marB="1405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ПП в СВ (КРС)</a:t>
                      </a:r>
                      <a:endParaRPr lang="ru-RU" sz="1600" kern="1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1" marR="14051" marT="14051" marB="1405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ПП в СВ (свиньи)</a:t>
                      </a:r>
                      <a:endParaRPr lang="ru-RU" sz="1600" kern="1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1" marR="14051" marT="14051" marB="14051" anchor="ctr"/>
                </a:tc>
              </a:tr>
              <a:tr h="5534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Трава искусственного пастбища</a:t>
                      </a:r>
                      <a:endParaRPr lang="ru-RU" sz="1600" kern="1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1" marR="14051" marT="14051" marB="1405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</a:t>
                      </a:r>
                      <a:endParaRPr lang="ru-RU" sz="1600" kern="1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1" marR="14051" marT="14051" marB="14051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</a:t>
                      </a:r>
                      <a:endParaRPr lang="ru-RU" sz="1600" kern="1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1" marR="14051" marT="14051" marB="14051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600" kern="1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1" marR="14051" marT="14051" marB="14051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7,5</a:t>
                      </a:r>
                      <a:endParaRPr lang="ru-RU" sz="1600" kern="1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1" marR="14051" marT="14051" marB="14051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600" kern="1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1" marR="14051" marT="14051" marB="14051" anchor="b"/>
                </a:tc>
              </a:tr>
              <a:tr h="3247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Клеверо-тимофеечная смесь</a:t>
                      </a:r>
                      <a:endParaRPr lang="ru-RU" sz="1600" kern="1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1" marR="14051" marT="14051" marB="1405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112,5</a:t>
                      </a:r>
                      <a:endParaRPr lang="ru-RU" sz="1600" kern="1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1" marR="14051" marT="14051" marB="1405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600" kern="1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1" marR="14051" marT="14051" marB="1405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endParaRPr lang="ru-RU" sz="1600" kern="1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1" marR="14051" marT="14051" marB="1405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600" kern="1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1" marR="14051" marT="14051" marB="1405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600" kern="1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1" marR="14051" marT="14051" marB="14051" anchor="ctr"/>
                </a:tc>
              </a:tr>
              <a:tr h="3247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Сено разнотравное</a:t>
                      </a:r>
                      <a:endParaRPr lang="ru-RU" sz="1600" kern="1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1" marR="14051" marT="14051" marB="1405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</a:t>
                      </a:r>
                      <a:endParaRPr lang="ru-RU" sz="1600" kern="1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1" marR="14051" marT="14051" marB="1405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</a:t>
                      </a:r>
                      <a:endParaRPr lang="ru-RU" sz="1600" kern="1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1" marR="14051" marT="14051" marB="1405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600" kern="1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1" marR="14051" marT="14051" marB="1405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6,6</a:t>
                      </a:r>
                      <a:endParaRPr lang="ru-RU" sz="1600" kern="1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1" marR="14051" marT="14051" marB="1405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600" kern="1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1" marR="14051" marT="14051" marB="14051" anchor="ctr"/>
                </a:tc>
              </a:tr>
              <a:tr h="3247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Сено клеверное</a:t>
                      </a:r>
                      <a:endParaRPr lang="ru-RU" sz="1600" kern="1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1" marR="14051" marT="14051" marB="1405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</a:t>
                      </a:r>
                      <a:endParaRPr lang="ru-RU" sz="1600" kern="1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1" marR="14051" marT="14051" marB="1405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</a:t>
                      </a:r>
                      <a:endParaRPr lang="ru-RU" sz="1600" kern="1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1" marR="14051" marT="14051" marB="1405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</a:t>
                      </a:r>
                      <a:endParaRPr lang="ru-RU" sz="1600" kern="1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1" marR="14051" marT="14051" marB="1405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9,4</a:t>
                      </a:r>
                      <a:endParaRPr lang="ru-RU" sz="1600" kern="1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1" marR="14051" marT="14051" marB="1405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600" kern="1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1" marR="14051" marT="14051" marB="14051" anchor="ctr"/>
                </a:tc>
              </a:tr>
              <a:tr h="3247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Сенаж разнотравный</a:t>
                      </a:r>
                      <a:endParaRPr lang="ru-RU" sz="1600" kern="1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1" marR="14051" marT="14051" marB="1405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</a:t>
                      </a:r>
                      <a:endParaRPr lang="ru-RU" sz="1600" kern="1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1" marR="14051" marT="14051" marB="1405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  <a:endParaRPr lang="ru-RU" sz="1600" kern="1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1" marR="14051" marT="14051" marB="1405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  <a:endParaRPr lang="ru-RU" sz="1600" kern="1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1" marR="14051" marT="14051" marB="1405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4,6</a:t>
                      </a:r>
                      <a:endParaRPr lang="ru-RU" sz="1600" kern="1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1" marR="14051" marT="14051" marB="1405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4,2</a:t>
                      </a:r>
                      <a:endParaRPr lang="ru-RU" sz="1600" kern="1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1" marR="14051" marT="14051" marB="14051" anchor="ctr"/>
                </a:tc>
              </a:tr>
              <a:tr h="3247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Сенаж клеверный</a:t>
                      </a:r>
                      <a:endParaRPr lang="ru-RU" sz="1600" kern="1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1" marR="14051" marT="14051" marB="1405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</a:t>
                      </a:r>
                      <a:endParaRPr lang="ru-RU" sz="1600" kern="1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1" marR="14051" marT="14051" marB="1405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</a:t>
                      </a:r>
                      <a:endParaRPr lang="ru-RU" sz="1600" kern="1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1" marR="14051" marT="14051" marB="1405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</a:t>
                      </a:r>
                      <a:endParaRPr lang="ru-RU" sz="1600" kern="1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1" marR="14051" marT="14051" marB="1405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7,2</a:t>
                      </a:r>
                      <a:endParaRPr lang="ru-RU" sz="1600" kern="1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1" marR="14051" marT="14051" marB="1405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6,5</a:t>
                      </a:r>
                      <a:endParaRPr lang="ru-RU" sz="1600" kern="1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1" marR="14051" marT="14051" marB="14051" anchor="ctr"/>
                </a:tc>
              </a:tr>
              <a:tr h="3247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Силос кукурузный</a:t>
                      </a:r>
                      <a:endParaRPr lang="ru-RU" sz="1600" kern="1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1" marR="14051" marT="14051" marB="1405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ru-RU" sz="1600" kern="1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1" marR="14051" marT="14051" marB="1405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</a:t>
                      </a:r>
                      <a:endParaRPr lang="ru-RU" sz="1600" kern="1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1" marR="14051" marT="14051" marB="1405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</a:t>
                      </a:r>
                      <a:endParaRPr lang="ru-RU" sz="1600" kern="1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1" marR="14051" marT="14051" marB="1405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5,6</a:t>
                      </a:r>
                      <a:endParaRPr lang="ru-RU" sz="1600" kern="1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1" marR="14051" marT="14051" marB="1405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6,8</a:t>
                      </a:r>
                      <a:endParaRPr lang="ru-RU" sz="1600" kern="1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1" marR="14051" marT="14051" marB="14051" anchor="ctr"/>
                </a:tc>
              </a:tr>
              <a:tr h="3247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Травяная мука клеверная</a:t>
                      </a:r>
                      <a:endParaRPr lang="ru-RU" sz="1600" kern="1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1" marR="14051" marT="14051" marB="1405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</a:t>
                      </a:r>
                      <a:endParaRPr lang="ru-RU" sz="1600" kern="1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1" marR="14051" marT="14051" marB="1405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</a:t>
                      </a:r>
                      <a:endParaRPr lang="ru-RU" sz="1600" kern="1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1" marR="14051" marT="14051" marB="1405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124</a:t>
                      </a:r>
                      <a:endParaRPr lang="ru-RU" sz="1600" kern="1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1" marR="14051" marT="14051" marB="1405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600" kern="1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1" marR="14051" marT="14051" marB="1405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600" kern="1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1" marR="14051" marT="14051" marB="14051" anchor="ctr"/>
                </a:tc>
              </a:tr>
              <a:tr h="3247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Солома яровая пшеничная</a:t>
                      </a:r>
                      <a:endParaRPr lang="ru-RU" sz="1600" kern="1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1" marR="14051" marT="14051" marB="1405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-RU" sz="1600" kern="1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1" marR="14051" marT="14051" marB="1405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18,4</a:t>
                      </a:r>
                      <a:endParaRPr lang="ru-RU" sz="1600" kern="1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1" marR="14051" marT="14051" marB="1405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600" kern="1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1" marR="14051" marT="14051" marB="1405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1,1</a:t>
                      </a:r>
                      <a:endParaRPr lang="ru-RU" sz="1600" kern="1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1" marR="14051" marT="14051" marB="1405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600" kern="1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1" marR="14051" marT="14051" marB="14051" anchor="ctr"/>
                </a:tc>
              </a:tr>
              <a:tr h="3247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Свекла кормовая</a:t>
                      </a:r>
                      <a:endParaRPr lang="ru-RU" sz="1600" kern="1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1" marR="14051" marT="14051" marB="1405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  <a:endParaRPr lang="ru-RU" sz="1600" kern="1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1" marR="14051" marT="14051" marB="1405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</a:t>
                      </a:r>
                      <a:endParaRPr lang="ru-RU" sz="1600" kern="1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1" marR="14051" marT="14051" marB="1405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</a:t>
                      </a:r>
                      <a:endParaRPr lang="ru-RU" sz="1600" kern="1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1" marR="14051" marT="14051" marB="1405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7,5</a:t>
                      </a:r>
                      <a:endParaRPr lang="ru-RU" sz="1600" kern="1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1" marR="14051" marT="14051" marB="1405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8,3</a:t>
                      </a:r>
                      <a:endParaRPr lang="ru-RU" sz="1600" kern="1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1" marR="14051" marT="14051" marB="14051" anchor="ctr"/>
                </a:tc>
              </a:tr>
              <a:tr h="3247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Зерно ячменя</a:t>
                      </a:r>
                      <a:endParaRPr lang="ru-RU" sz="1600" kern="1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1" marR="14051" marT="14051" marB="1405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</a:t>
                      </a:r>
                      <a:endParaRPr lang="ru-RU" sz="1600" kern="1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1" marR="14051" marT="14051" marB="1405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</a:t>
                      </a:r>
                      <a:endParaRPr lang="ru-RU" sz="1600" kern="1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1" marR="14051" marT="14051" marB="1405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</a:t>
                      </a:r>
                      <a:endParaRPr lang="ru-RU" sz="1600" kern="1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1" marR="14051" marT="14051" marB="1405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12,5</a:t>
                      </a:r>
                      <a:endParaRPr lang="ru-RU" sz="1600" kern="1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1" marR="14051" marT="14051" marB="1405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13,7</a:t>
                      </a:r>
                      <a:endParaRPr lang="ru-RU" sz="1600" kern="1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1" marR="14051" marT="14051" marB="14051" anchor="ctr"/>
                </a:tc>
              </a:tr>
              <a:tr h="3247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Зерно гороха</a:t>
                      </a:r>
                      <a:endParaRPr lang="ru-RU" sz="1600" kern="1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1" marR="14051" marT="14051" marB="1405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163</a:t>
                      </a:r>
                      <a:endParaRPr lang="ru-RU" sz="1600" kern="1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1" marR="14051" marT="14051" marB="1405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173</a:t>
                      </a:r>
                      <a:endParaRPr lang="ru-RU" sz="1600" kern="1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1" marR="14051" marT="14051" marB="1405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149</a:t>
                      </a:r>
                      <a:endParaRPr lang="ru-RU" sz="1600" kern="1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1" marR="14051" marT="14051" marB="1405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22,6</a:t>
                      </a:r>
                      <a:endParaRPr lang="ru-RU" sz="1600" kern="1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1" marR="14051" marT="14051" marB="1405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22,9</a:t>
                      </a:r>
                      <a:endParaRPr lang="ru-RU" sz="1600" kern="1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1" marR="14051" marT="14051" marB="14051" anchor="ctr"/>
                </a:tc>
              </a:tr>
              <a:tr h="3247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Шрот подсолнечный</a:t>
                      </a:r>
                      <a:endParaRPr lang="ru-RU" sz="1600" kern="1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1" marR="14051" marT="14051" marB="1405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374</a:t>
                      </a:r>
                      <a:endParaRPr lang="ru-RU" sz="1600" kern="1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1" marR="14051" marT="14051" marB="1405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364</a:t>
                      </a:r>
                      <a:endParaRPr lang="ru-RU" sz="1600" kern="1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1" marR="14051" marT="14051" marB="1405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309</a:t>
                      </a:r>
                      <a:endParaRPr lang="ru-RU" sz="1600" kern="1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1" marR="14051" marT="14051" marB="1405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42,9</a:t>
                      </a:r>
                      <a:endParaRPr lang="ru-RU" sz="1600" kern="1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1" marR="14051" marT="14051" marB="1405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42,9</a:t>
                      </a:r>
                      <a:endParaRPr lang="ru-RU" sz="1600" kern="1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1" marR="14051" marT="14051" marB="14051" anchor="ctr"/>
                </a:tc>
              </a:tr>
              <a:tr h="3247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Молоко цельное</a:t>
                      </a:r>
                      <a:endParaRPr lang="ru-RU" sz="1600" kern="1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1" marR="14051" marT="14051" marB="1405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</a:t>
                      </a:r>
                      <a:endParaRPr lang="ru-RU" sz="1600" kern="1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1" marR="14051" marT="14051" marB="1405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</a:t>
                      </a:r>
                      <a:endParaRPr lang="ru-RU" sz="1600" kern="1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1" marR="14051" marT="14051" marB="1405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</a:t>
                      </a:r>
                      <a:endParaRPr lang="ru-RU" sz="1600" kern="1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1" marR="14051" marT="14051" marB="1405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25,4</a:t>
                      </a:r>
                      <a:endParaRPr lang="ru-RU" sz="1600" kern="1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1" marR="14051" marT="14051" marB="1405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25,4</a:t>
                      </a:r>
                      <a:endParaRPr lang="ru-RU" sz="1600" kern="1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1" marR="14051" marT="14051" marB="14051" anchor="ctr"/>
                </a:tc>
              </a:tr>
              <a:tr h="3247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Рыбная мука</a:t>
                      </a:r>
                      <a:endParaRPr lang="ru-RU" sz="1600" kern="1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1" marR="14051" marT="14051" marB="1405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582</a:t>
                      </a:r>
                      <a:endParaRPr lang="ru-RU" sz="1600" kern="1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1" marR="14051" marT="14051" marB="1405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497</a:t>
                      </a:r>
                      <a:endParaRPr lang="ru-RU" sz="1600" kern="1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1" marR="14051" marT="14051" marB="1405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429</a:t>
                      </a:r>
                      <a:endParaRPr lang="ru-RU" sz="1600" kern="1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1" marR="14051" marT="14051" marB="1405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63,4</a:t>
                      </a:r>
                      <a:endParaRPr lang="ru-RU" sz="1600" kern="1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1" marR="14051" marT="14051" marB="1405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63,4</a:t>
                      </a:r>
                      <a:endParaRPr lang="ru-RU" sz="1600" kern="1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1" marR="14051" marT="14051" marB="14051" anchor="ctr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4533450" y="0"/>
            <a:ext cx="2174319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Соотношение протеина, энергии и сухого вещества в кормах</a:t>
            </a:r>
            <a:endParaRPr kumimoji="0" lang="ru-RU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4838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Качество протеина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Качество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протеина кормов определяется содержанием и соотношением в нем отдельных аминокислот. Исходя из этого, кормовой протеин может быть 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полноценным и неполноценным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Полноценный протеин содержит не просто достаточное количество заменимых и незаменимых аминокислот, а главное подобранных в оптимальных соотношениях друг к другу. Если эти условия не выполняются, то такой протеин назвать полноценным нельзя.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4148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 (конференц-зал)">
  <a:themeElements>
    <a:clrScheme name="Ион (конференц-зал)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Ион (конференц-зал)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 (конференц-зал)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F1C4790-FE3C-4020-8CA7-00621DA7BBB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1225</TotalTime>
  <Words>266</Words>
  <Application>Microsoft Office PowerPoint</Application>
  <PresentationFormat>Широкоэкранный</PresentationFormat>
  <Paragraphs>123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SimSun</vt:lpstr>
      <vt:lpstr>SimSun</vt:lpstr>
      <vt:lpstr>Arial</vt:lpstr>
      <vt:lpstr>Century Gothic</vt:lpstr>
      <vt:lpstr>Times New Roman</vt:lpstr>
      <vt:lpstr>Wingdings 3</vt:lpstr>
      <vt:lpstr>Ион (конференц-зал)</vt:lpstr>
      <vt:lpstr>Протеиновая питательность кормов и рационов</vt:lpstr>
      <vt:lpstr>Вопросы лекции:</vt:lpstr>
      <vt:lpstr> Протеиновая питательность  корма</vt:lpstr>
      <vt:lpstr>Протеиновую питательность кормов определяют следующие понятия: </vt:lpstr>
      <vt:lpstr>Сырой протеин </vt:lpstr>
      <vt:lpstr>Белки</vt:lpstr>
      <vt:lpstr>Переваримый протеин.</vt:lpstr>
      <vt:lpstr>Презентация PowerPoint</vt:lpstr>
      <vt:lpstr> Качество протеина </vt:lpstr>
      <vt:lpstr>Контрольные вопросы: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Протеиновая питательность кормов и рационов</dc:title>
  <dc:creator>User</dc:creator>
  <cp:lastModifiedBy>User</cp:lastModifiedBy>
  <cp:revision>4</cp:revision>
  <dcterms:created xsi:type="dcterms:W3CDTF">2020-10-28T09:17:22Z</dcterms:created>
  <dcterms:modified xsi:type="dcterms:W3CDTF">2020-10-29T05:42:56Z</dcterms:modified>
</cp:coreProperties>
</file>