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F53C-83B1-4565-BDC4-8CBED489A03F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D26F-D224-4597-B296-D1E7E5AB3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65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F53C-83B1-4565-BDC4-8CBED489A03F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D26F-D224-4597-B296-D1E7E5AB3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532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F53C-83B1-4565-BDC4-8CBED489A03F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D26F-D224-4597-B296-D1E7E5AB3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192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F53C-83B1-4565-BDC4-8CBED489A03F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D26F-D224-4597-B296-D1E7E5AB3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848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F53C-83B1-4565-BDC4-8CBED489A03F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D26F-D224-4597-B296-D1E7E5AB3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050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F53C-83B1-4565-BDC4-8CBED489A03F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D26F-D224-4597-B296-D1E7E5AB3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54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F53C-83B1-4565-BDC4-8CBED489A03F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D26F-D224-4597-B296-D1E7E5AB3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489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F53C-83B1-4565-BDC4-8CBED489A03F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D26F-D224-4597-B296-D1E7E5AB3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831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F53C-83B1-4565-BDC4-8CBED489A03F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D26F-D224-4597-B296-D1E7E5AB3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158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F53C-83B1-4565-BDC4-8CBED489A03F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D26F-D224-4597-B296-D1E7E5AB3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14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F53C-83B1-4565-BDC4-8CBED489A03F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D26F-D224-4597-B296-D1E7E5AB3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690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F53C-83B1-4565-BDC4-8CBED489A03F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D26F-D224-4597-B296-D1E7E5AB3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410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F53C-83B1-4565-BDC4-8CBED489A03F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D26F-D224-4597-B296-D1E7E5AB3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644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4C14F53C-83B1-4565-BDC4-8CBED489A03F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F9ECD26F-D224-4597-B296-D1E7E5AB3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095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4C14F53C-83B1-4565-BDC4-8CBED489A03F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F9ECD26F-D224-4597-B296-D1E7E5AB3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641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1420000">
            <a:off x="501457" y="1562066"/>
            <a:ext cx="9755187" cy="27665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Нормированное кормление сельскохозяйственных птиц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260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КОРМЛЕНИЕ КУР-НЕСУШЕК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Из всех сельскохозяйственных животных куры-несушки </a:t>
            </a:r>
            <a:r>
              <a:rPr lang="ru-RU" dirty="0" err="1"/>
              <a:t>явля¬ются</a:t>
            </a:r>
            <a:r>
              <a:rPr lang="ru-RU" dirty="0"/>
              <a:t> наиболее интенсивными производителями биологически полноценного пищевого белка. При годовой яйценоскости 250 яиц курица производит на 1 кг своей живой массы около 875 г белка. В то же время корова с годовым удоем 5000 кг молока производит только 275 г белка в расчете на 1 кг живой массы. Такая высокая производительность белка у кур возможна благодаря </a:t>
            </a:r>
            <a:r>
              <a:rPr lang="ru-RU" dirty="0" err="1"/>
              <a:t>эффектив¬ной</a:t>
            </a:r>
            <a:r>
              <a:rPr lang="ru-RU" dirty="0"/>
              <a:t> конверсии протеина потребляемых ими кормов в белки яиц (20-25%). В связи с этим от уровня и полноценности кормления зависит их яйценоскость, пищевые и инкубационные качеств. </a:t>
            </a:r>
          </a:p>
        </p:txBody>
      </p:sp>
    </p:spTree>
    <p:extLst>
      <p:ext uri="{BB962C8B-B14F-4D97-AF65-F5344CB8AC3E}">
        <p14:creationId xmlns:p14="http://schemas.microsoft.com/office/powerpoint/2010/main" val="4066868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1288" y="432198"/>
            <a:ext cx="10571998" cy="970450"/>
          </a:xfrm>
        </p:spPr>
        <p:txBody>
          <a:bodyPr/>
          <a:lstStyle/>
          <a:p>
            <a:r>
              <a:rPr lang="ru-RU" dirty="0"/>
              <a:t>Нормы кормления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зависимости от яйценоскости изменяется и потребность в обменной энергии у кур (табл. 102). Ввиду </a:t>
            </a:r>
            <a:r>
              <a:rPr lang="ru-RU" dirty="0" err="1"/>
              <a:t>ограни¬ченной</a:t>
            </a:r>
            <a:r>
              <a:rPr lang="ru-RU" dirty="0"/>
              <a:t> физиологической возможности потребления корма </a:t>
            </a:r>
            <a:r>
              <a:rPr lang="ru-RU" dirty="0" err="1"/>
              <a:t>кура¬ми-несушками</a:t>
            </a:r>
            <a:r>
              <a:rPr lang="ru-RU" dirty="0"/>
              <a:t> с высокой яйценоскостью (125-130 г в сутки) в их рационы добавляют кормовые жиры для повышения </a:t>
            </a:r>
            <a:r>
              <a:rPr lang="ru-RU" dirty="0" err="1"/>
              <a:t>концентра¬ции</a:t>
            </a:r>
            <a:r>
              <a:rPr lang="ru-RU" dirty="0"/>
              <a:t> обменной энергии. Использование таких рационов позволяет полностью удовлетворить потребность кур в энергии.</a:t>
            </a:r>
          </a:p>
        </p:txBody>
      </p:sp>
    </p:spTree>
    <p:extLst>
      <p:ext uri="{BB962C8B-B14F-4D97-AF65-F5344CB8AC3E}">
        <p14:creationId xmlns:p14="http://schemas.microsoft.com/office/powerpoint/2010/main" val="1994268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Длительное использование высокоэнергетических рационов </a:t>
            </a:r>
            <a:r>
              <a:rPr lang="ru-RU" dirty="0" err="1"/>
              <a:t>не¬сушками</a:t>
            </a:r>
            <a:r>
              <a:rPr lang="ru-RU" dirty="0"/>
              <a:t> вызывает зачастую у них нарушение энергетического </a:t>
            </a:r>
            <a:r>
              <a:rPr lang="ru-RU" dirty="0" err="1"/>
              <a:t>об¬мена</a:t>
            </a:r>
            <a:r>
              <a:rPr lang="ru-RU" dirty="0"/>
              <a:t>, что приводит к жировому перерождению печени. Особенно это проявляется в интенсивно эксплуатируемых стадах кур в </a:t>
            </a:r>
            <a:r>
              <a:rPr lang="ru-RU" dirty="0" err="1"/>
              <a:t>усло¬виях</a:t>
            </a:r>
            <a:r>
              <a:rPr lang="ru-RU" dirty="0"/>
              <a:t> ограниченной подвижности птицы при клеточном </a:t>
            </a:r>
            <a:r>
              <a:rPr lang="ru-RU" dirty="0" err="1"/>
              <a:t>содержа¬нии</a:t>
            </a:r>
            <a:r>
              <a:rPr lang="ru-RU" dirty="0"/>
              <a:t>. У птицы отмечается ожирение всего организма и 2-5-кратное увеличение содержания жира в печени. При этом в жире печени увеличивается содержание олеиновой, пальмитиновой кислот и снижается уровень </a:t>
            </a:r>
            <a:r>
              <a:rPr lang="ru-RU" dirty="0" err="1"/>
              <a:t>линолевой</a:t>
            </a:r>
            <a:r>
              <a:rPr lang="ru-RU" dirty="0"/>
              <a:t> кислоты. Практическими </a:t>
            </a:r>
            <a:r>
              <a:rPr lang="ru-RU" dirty="0" err="1"/>
              <a:t>признака¬ми</a:t>
            </a:r>
            <a:r>
              <a:rPr lang="ru-RU" dirty="0"/>
              <a:t> жирового перерождения печени у кур являются снижение </a:t>
            </a:r>
            <a:r>
              <a:rPr lang="ru-RU" dirty="0" err="1"/>
              <a:t>мас¬сы</a:t>
            </a:r>
            <a:r>
              <a:rPr lang="ru-RU" dirty="0"/>
              <a:t> снесенных яиц с последующим резким снижением </a:t>
            </a:r>
            <a:r>
              <a:rPr lang="ru-RU" dirty="0" err="1"/>
              <a:t>яйценоско¬сти</a:t>
            </a:r>
            <a:r>
              <a:rPr lang="ru-RU" dirty="0"/>
              <a:t>, что приводит к вынужденной выбраковке несушек.</a:t>
            </a:r>
          </a:p>
        </p:txBody>
      </p:sp>
    </p:spTree>
    <p:extLst>
      <p:ext uri="{BB962C8B-B14F-4D97-AF65-F5344CB8AC3E}">
        <p14:creationId xmlns:p14="http://schemas.microsoft.com/office/powerpoint/2010/main" val="1742033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Наиболее эффективными способами регулирования </a:t>
            </a:r>
            <a:r>
              <a:rPr lang="ru-RU" dirty="0" err="1"/>
              <a:t>энерге¬тического</a:t>
            </a:r>
            <a:r>
              <a:rPr lang="ru-RU" dirty="0"/>
              <a:t> обмена у кур-несушек при клеточном содержании и предотвращения накопления жира в печени являются изменения режимов кормления (ограниченное кормление, периодическое назначение голодных диет) и использование различных </a:t>
            </a:r>
            <a:r>
              <a:rPr lang="ru-RU" dirty="0" err="1"/>
              <a:t>биологи¬чески</a:t>
            </a:r>
            <a:r>
              <a:rPr lang="ru-RU" dirty="0"/>
              <a:t> активных веществ. Поэтому в комбикормах для несушек необходимо строго контролировать </a:t>
            </a:r>
            <a:r>
              <a:rPr lang="ru-RU" dirty="0" err="1"/>
              <a:t>энергопротеиновое</a:t>
            </a:r>
            <a:r>
              <a:rPr lang="ru-RU" dirty="0"/>
              <a:t> </a:t>
            </a:r>
            <a:r>
              <a:rPr lang="ru-RU" dirty="0" err="1"/>
              <a:t>отноше¬ние</a:t>
            </a:r>
            <a:r>
              <a:rPr lang="ru-RU" dirty="0"/>
              <a:t>. Также в корма рекомендуется включать добавки </a:t>
            </a:r>
            <a:r>
              <a:rPr lang="ru-RU" dirty="0" err="1"/>
              <a:t>синтетичес¬кого</a:t>
            </a:r>
            <a:r>
              <a:rPr lang="ru-RU" dirty="0"/>
              <a:t> метионина (0,05-0,07% от массы), холин-хлорида (1000 г на 1 т), витамина Е(11 г на 1т) и витамина В12 (12 мг на 1 т).</a:t>
            </a:r>
          </a:p>
          <a:p>
            <a:r>
              <a:rPr lang="ru-RU" dirty="0"/>
              <a:t>Важнейшим после энергии фактором, лимитирующим </a:t>
            </a:r>
            <a:r>
              <a:rPr lang="ru-RU" dirty="0" err="1"/>
              <a:t>про¬дуктивность</a:t>
            </a:r>
            <a:r>
              <a:rPr lang="ru-RU" dirty="0"/>
              <a:t> кур-несушек, является уровень протеина и </a:t>
            </a:r>
            <a:r>
              <a:rPr lang="ru-RU" dirty="0" err="1"/>
              <a:t>незаме¬нимых</a:t>
            </a:r>
            <a:r>
              <a:rPr lang="ru-RU" dirty="0"/>
              <a:t> аминокислот в рационе.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8209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КОРМЛЕНИЕ ВОДОПЛАВАЮЩЕЙ ПТИЦЫ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КОРМЛЕНИЕ УТОК</a:t>
            </a:r>
          </a:p>
          <a:p>
            <a:r>
              <a:rPr lang="ru-RU" dirty="0"/>
              <a:t>Благодаря селекции в утководстве и достижений в организации полноценного кормления уток-несушек удалось </a:t>
            </a:r>
            <a:r>
              <a:rPr lang="ru-RU" dirty="0" err="1"/>
              <a:t>повы¬сить</a:t>
            </a:r>
            <a:r>
              <a:rPr lang="ru-RU" dirty="0"/>
              <a:t> их яйценоскость (до 200 яиц в год) и перейти к </a:t>
            </a:r>
            <a:r>
              <a:rPr lang="ru-RU" dirty="0" err="1"/>
              <a:t>круглого¬довому</a:t>
            </a:r>
            <a:r>
              <a:rPr lang="ru-RU" dirty="0"/>
              <a:t> выращиванию мясных утят по промышленной </a:t>
            </a:r>
            <a:r>
              <a:rPr lang="ru-RU" dirty="0" err="1"/>
              <a:t>техно¬логии</a:t>
            </a:r>
            <a:r>
              <a:rPr lang="ru-RU" dirty="0"/>
              <a:t>. При надлежащей организации промышленного </a:t>
            </a:r>
            <a:r>
              <a:rPr lang="ru-RU" dirty="0" err="1"/>
              <a:t>произ¬водства</a:t>
            </a:r>
            <a:r>
              <a:rPr lang="ru-RU" dirty="0"/>
              <a:t> утководство является одной из эффективных отраслей птицеводства. За год от одной несушки можно получить 140-150 утят и 3-4,5 ц прироста живой массы.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4157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утководстве применяют сухой и комбинированный тип </a:t>
            </a:r>
            <a:r>
              <a:rPr lang="ru-RU" dirty="0" err="1"/>
              <a:t>корм¬ления</a:t>
            </a:r>
            <a:r>
              <a:rPr lang="ru-RU" dirty="0"/>
              <a:t>.</a:t>
            </a:r>
          </a:p>
          <a:p>
            <a:r>
              <a:rPr lang="ru-RU" dirty="0"/>
              <a:t>Основное требование при организации кормления </a:t>
            </a:r>
            <a:r>
              <a:rPr lang="ru-RU" dirty="0" err="1"/>
              <a:t>роди¬тельского</a:t>
            </a:r>
            <a:r>
              <a:rPr lang="ru-RU" dirty="0"/>
              <a:t> стада состоит в том, чтобы к началу яйценоскости утки имели стандартную живую массу. Объясняется это </a:t>
            </a:r>
            <a:r>
              <a:rPr lang="ru-RU" dirty="0" err="1"/>
              <a:t>высо¬кой</a:t>
            </a:r>
            <a:r>
              <a:rPr lang="ru-RU" dirty="0"/>
              <a:t> потребностью в питательных и биологически активных </a:t>
            </a:r>
            <a:r>
              <a:rPr lang="ru-RU" dirty="0" err="1"/>
              <a:t>ве¬ществах</a:t>
            </a:r>
            <a:r>
              <a:rPr lang="ru-RU" dirty="0"/>
              <a:t> на поддержание активной жизни и образование </a:t>
            </a:r>
            <a:r>
              <a:rPr lang="ru-RU" dirty="0" err="1"/>
              <a:t>про¬дукции</a:t>
            </a:r>
            <a:r>
              <a:rPr lang="ru-RU" dirty="0"/>
              <a:t> (125-135 яиц средней массой 75-90 г) за 5-6 месяцев продуктивного периода. Поэтому за 2-3 недели до начала </a:t>
            </a:r>
            <a:r>
              <a:rPr lang="ru-RU" dirty="0" err="1"/>
              <a:t>яй¬цекладки</a:t>
            </a:r>
            <a:r>
              <a:rPr lang="ru-RU" dirty="0"/>
              <a:t> уток переводят на рационы продуктивного периода с .содержанием в 100 г комбикорма 265-270 ккал (1,09-1,13 МДж) обменной энергии и 16-17% сырого протеина (табл. 324).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87625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 комбинированном кормлении в летнее время уткам в </a:t>
            </a:r>
            <a:r>
              <a:rPr lang="ru-RU" dirty="0" err="1"/>
              <a:t>ра¬цион</a:t>
            </a:r>
            <a:r>
              <a:rPr lang="ru-RU" dirty="0"/>
              <a:t> целесообразно вводить измельченные зеленые корма, корнеплоды и др. В зимний период уткам дают комбинированный силос (морковь, капуста, тыква и др.) два раза в день - утром и в обед, а вечером - зерно в пророщенном виде.</a:t>
            </a:r>
          </a:p>
          <a:p>
            <a:r>
              <a:rPr lang="ru-RU" dirty="0"/>
              <a:t>Утки должны быть обеспечены постоянно свежей </a:t>
            </a:r>
            <a:r>
              <a:rPr lang="ru-RU" dirty="0" err="1"/>
              <a:t>доброкаче¬ственной</a:t>
            </a:r>
            <a:r>
              <a:rPr lang="ru-RU" dirty="0"/>
              <a:t> водой - 1,65 л/гол, в день.</a:t>
            </a:r>
          </a:p>
          <a:p>
            <a:r>
              <a:rPr lang="ru-RU" dirty="0"/>
              <a:t>Необходимо ежемесячно контролировать живую массу уток, так как потеря ее отрицательно влияет на яйценоскость и </a:t>
            </a:r>
            <a:r>
              <a:rPr lang="ru-RU" dirty="0" err="1"/>
              <a:t>инку¬бационные</a:t>
            </a:r>
            <a:r>
              <a:rPr lang="ru-RU" dirty="0"/>
              <a:t> качества яиц.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8100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КОРМЛЕНИЕ ГУСЕЙ</a:t>
            </a:r>
          </a:p>
          <a:p>
            <a:r>
              <a:rPr lang="ru-RU" dirty="0"/>
              <a:t>Гуси по сравнению с другой сельскохозяйственной птицей имеют сравнительно длинный желудочно-кишечный тракт и очень развитые отростки слепой кишки, способствующие высокой </a:t>
            </a:r>
            <a:r>
              <a:rPr lang="ru-RU" dirty="0" err="1"/>
              <a:t>пе-реваримости</a:t>
            </a:r>
            <a:r>
              <a:rPr lang="ru-RU" dirty="0"/>
              <a:t> клетчатки (на 45-50%). Мышечный желудок у гусей имеет значительно большую силу давления, чем у кур. Эти </a:t>
            </a:r>
            <a:r>
              <a:rPr lang="ru-RU" dirty="0" err="1"/>
              <a:t>осо¬бенности</a:t>
            </a:r>
            <a:r>
              <a:rPr lang="ru-RU" dirty="0"/>
              <a:t> позволяют гусям потреблять большое количество травы и сочных кормов, лучше переваривать питательные вещества и усваивать энергию корма (на 5-12% выше, чем у кур).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91122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Таким образом, с учетом особенности процессов </a:t>
            </a:r>
            <a:r>
              <a:rPr lang="ru-RU" dirty="0" err="1"/>
              <a:t>пищеваре¬ния</a:t>
            </a:r>
            <a:r>
              <a:rPr lang="ru-RU" dirty="0"/>
              <a:t> и обмена веществ у гусей, отрасль может успешно </a:t>
            </a:r>
            <a:r>
              <a:rPr lang="ru-RU" dirty="0" err="1"/>
              <a:t>развивать¬ся</a:t>
            </a:r>
            <a:r>
              <a:rPr lang="ru-RU" dirty="0"/>
              <a:t> при разных ситуациях с кормами, а именно: на </a:t>
            </a:r>
            <a:r>
              <a:rPr lang="ru-RU" dirty="0" err="1"/>
              <a:t>промышлен¬ных</a:t>
            </a:r>
            <a:r>
              <a:rPr lang="ru-RU" dirty="0"/>
              <a:t> гусеводческих птицефабриках использовать сухой тип </a:t>
            </a:r>
            <a:r>
              <a:rPr lang="ru-RU" dirty="0" err="1"/>
              <a:t>корм¬ления</a:t>
            </a:r>
            <a:r>
              <a:rPr lang="ru-RU" dirty="0"/>
              <a:t> (комбикорм), а на небольших фермах и в приусадебных хозяйствах - комбинированный тип кормления, когда </a:t>
            </a:r>
            <a:r>
              <a:rPr lang="ru-RU" dirty="0" err="1"/>
              <a:t>скармли¬вают</a:t>
            </a:r>
            <a:r>
              <a:rPr lang="ru-RU" dirty="0"/>
              <a:t> дробленое зерно, влажные мешанки, зеленые, сочные и другие корма собственного производства.</a:t>
            </a:r>
          </a:p>
          <a:p>
            <a:r>
              <a:rPr lang="ru-RU" dirty="0"/>
              <a:t>Особенностью гусеводства по сравнению с другими </a:t>
            </a:r>
            <a:r>
              <a:rPr lang="ru-RU" dirty="0" err="1"/>
              <a:t>отрасля¬ми</a:t>
            </a:r>
            <a:r>
              <a:rPr lang="ru-RU" dirty="0"/>
              <a:t> птицеводства является специальная система содержания и кормления родительского стада гусей и использование их в </a:t>
            </a:r>
            <a:r>
              <a:rPr lang="ru-RU" dirty="0" err="1"/>
              <a:t>тече-ние</a:t>
            </a:r>
            <a:r>
              <a:rPr lang="ru-RU" dirty="0"/>
              <a:t> нескольких лет. Родительское стадо гусей обычно используют в течение 3 лет при ежегодном получении двух циклов </a:t>
            </a:r>
            <a:r>
              <a:rPr lang="ru-RU" dirty="0" err="1"/>
              <a:t>яйценос¬кости</a:t>
            </a:r>
            <a:r>
              <a:rPr lang="ru-RU" dirty="0"/>
              <a:t>. Трехлетних гусей обычно сдают на мясо после весеннего периода яйценоскости.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99806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непродуктивный период на специализированных фермах гуси получают куриный комбикорм, травяную муку и минеральные подкормки с гравием. Летом, кроме зеленого корма, они </a:t>
            </a:r>
            <a:r>
              <a:rPr lang="ru-RU" dirty="0" err="1"/>
              <a:t>получа¬ют</a:t>
            </a:r>
            <a:r>
              <a:rPr lang="ru-RU" dirty="0"/>
              <a:t> один раз вечером зерно. Кормят гусей 3 раза в день: утром дают комбикорм, днем - зеленые и сочные корма и вечером -цельное зерно.</a:t>
            </a:r>
          </a:p>
        </p:txBody>
      </p:sp>
    </p:spTree>
    <p:extLst>
      <p:ext uri="{BB962C8B-B14F-4D97-AF65-F5344CB8AC3E}">
        <p14:creationId xmlns:p14="http://schemas.microsoft.com/office/powerpoint/2010/main" val="2529473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лекции: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	Биологические особенности птицы</a:t>
            </a:r>
          </a:p>
          <a:p>
            <a:r>
              <a:rPr lang="ru-RU" dirty="0" smtClean="0"/>
              <a:t>2.	Кормление кур-несушек</a:t>
            </a:r>
          </a:p>
          <a:p>
            <a:r>
              <a:rPr lang="ru-RU" dirty="0" smtClean="0"/>
              <a:t>3.	Кормление водоплавающей птицы (утки, гуси)</a:t>
            </a:r>
          </a:p>
          <a:p>
            <a:r>
              <a:rPr lang="ru-RU" dirty="0" smtClean="0"/>
              <a:t>4.	Кормление индеек</a:t>
            </a:r>
          </a:p>
          <a:p>
            <a:r>
              <a:rPr lang="ru-RU" dirty="0" smtClean="0"/>
              <a:t>5.	Кормление цыплят бройлеров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588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КОРМЛЕНИЕ ИНДЕЕК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</a:t>
            </a:r>
            <a:r>
              <a:rPr lang="ru-RU" dirty="0"/>
              <a:t>промышленных хозяйствах племенных индеек используют в родительских стадах с 33-34-недельного возраста в течение </a:t>
            </a:r>
            <a:r>
              <a:rPr lang="ru-RU" dirty="0" err="1"/>
              <a:t>одно¬го</a:t>
            </a:r>
            <a:r>
              <a:rPr lang="ru-RU" dirty="0"/>
              <a:t> периода яйценоскости (20-22 </a:t>
            </a:r>
            <a:r>
              <a:rPr lang="ru-RU" dirty="0" err="1"/>
              <a:t>нед</a:t>
            </a:r>
            <a:r>
              <a:rPr lang="ru-RU" dirty="0"/>
              <a:t>.). За этот период </a:t>
            </a:r>
            <a:r>
              <a:rPr lang="ru-RU" dirty="0" err="1"/>
              <a:t>яйценос¬кость</a:t>
            </a:r>
            <a:r>
              <a:rPr lang="ru-RU" dirty="0"/>
              <a:t> составляет от 60 до 100 яиц, вывод молодняка - 60-70%, сохранность - 96, а выбраковка - 15%.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75476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Племенных индеек кормят преимущественно </a:t>
            </a:r>
            <a:r>
              <a:rPr lang="ru-RU" dirty="0" err="1"/>
              <a:t>полнорацион¬ными</a:t>
            </a:r>
            <a:r>
              <a:rPr lang="ru-RU" dirty="0"/>
              <a:t> комбикормами (рассыпными или в виде крошки) или </a:t>
            </a:r>
            <a:r>
              <a:rPr lang="ru-RU" dirty="0" err="1"/>
              <a:t>при¬меняют</a:t>
            </a:r>
            <a:r>
              <a:rPr lang="ru-RU" dirty="0"/>
              <a:t> комбинированное кормление </a:t>
            </a:r>
            <a:r>
              <a:rPr lang="ru-RU" dirty="0" err="1"/>
              <a:t>зерносмесями</a:t>
            </a:r>
            <a:r>
              <a:rPr lang="ru-RU" dirty="0"/>
              <a:t> с </a:t>
            </a:r>
            <a:r>
              <a:rPr lang="ru-RU" dirty="0" err="1"/>
              <a:t>добавле¬нием</a:t>
            </a:r>
            <a:r>
              <a:rPr lang="ru-RU" dirty="0"/>
              <a:t> травяной муки, комбинированного силоса, молочных </a:t>
            </a:r>
            <a:r>
              <a:rPr lang="ru-RU" dirty="0" err="1"/>
              <a:t>от¬ходов</a:t>
            </a:r>
            <a:r>
              <a:rPr lang="ru-RU" dirty="0"/>
              <a:t>, зеленой травы (150-200 г/гол, в сутки). Использование </a:t>
            </a:r>
            <a:r>
              <a:rPr lang="ru-RU" dirty="0" err="1"/>
              <a:t>гра¬нулированных</a:t>
            </a:r>
            <a:r>
              <a:rPr lang="ru-RU" dirty="0"/>
              <a:t> комбикормов нежелательно, так как это может привести к ожирению индеек, снижению яйценоскости и </a:t>
            </a:r>
            <a:r>
              <a:rPr lang="ru-RU" dirty="0" err="1"/>
              <a:t>выво¬димости</a:t>
            </a:r>
            <a:r>
              <a:rPr lang="ru-RU" dirty="0"/>
              <a:t> индюшат. В 100 г полнорационного комбикорма должно содержаться не менее 280 ккал или 1,172 МДж обменной </a:t>
            </a:r>
            <a:r>
              <a:rPr lang="ru-RU" dirty="0" err="1"/>
              <a:t>энер¬гии</a:t>
            </a:r>
            <a:r>
              <a:rPr lang="ru-RU" dirty="0"/>
              <a:t> и 16 % сырого протеина. При недостатке в комбикорме </a:t>
            </a:r>
            <a:r>
              <a:rPr lang="ru-RU" dirty="0" err="1"/>
              <a:t>кор¬мов</a:t>
            </a:r>
            <a:r>
              <a:rPr lang="ru-RU" dirty="0"/>
              <a:t> животного происхождения необходимо вводить </a:t>
            </a:r>
            <a:r>
              <a:rPr lang="ru-RU" dirty="0" err="1"/>
              <a:t>синтетичес¬кие</a:t>
            </a:r>
            <a:r>
              <a:rPr lang="ru-RU" dirty="0"/>
              <a:t> аминокислоты (лизин, метионин) и препараты витамина В12. В племенной сезон при напольном содержании индеек </a:t>
            </a:r>
            <a:r>
              <a:rPr lang="ru-RU" dirty="0" err="1"/>
              <a:t>кор¬мят</a:t>
            </a:r>
            <a:r>
              <a:rPr lang="ru-RU" dirty="0"/>
              <a:t> вволю, чтобы живая масса не снижалась даже при высокой продуктивности. </a:t>
            </a:r>
          </a:p>
        </p:txBody>
      </p:sp>
    </p:spTree>
    <p:extLst>
      <p:ext uri="{BB962C8B-B14F-4D97-AF65-F5344CB8AC3E}">
        <p14:creationId xmlns:p14="http://schemas.microsoft.com/office/powerpoint/2010/main" val="12799744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КОРМЛЕНИЕ ЦЫПЛЯТ-БРОЙЛЕРОВ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Благодаря </a:t>
            </a:r>
            <a:r>
              <a:rPr lang="ru-RU" dirty="0"/>
              <a:t>совершенствованию племенной работы по </a:t>
            </a:r>
            <a:r>
              <a:rPr lang="ru-RU" dirty="0" err="1"/>
              <a:t>созда¬нию</a:t>
            </a:r>
            <a:r>
              <a:rPr lang="ru-RU" dirty="0"/>
              <a:t> специальных линий кур мясных пород, в нашей стране </a:t>
            </a:r>
            <a:r>
              <a:rPr lang="ru-RU" dirty="0" err="1"/>
              <a:t>по¬лучены</a:t>
            </a:r>
            <a:r>
              <a:rPr lang="ru-RU" dirty="0"/>
              <a:t> мясные цыплята-бройлеры с высокой скоростью роста, которые в 1,5-2 раза лучше других животных превращают </a:t>
            </a:r>
            <a:r>
              <a:rPr lang="ru-RU" dirty="0" err="1"/>
              <a:t>кормо¬вой</a:t>
            </a:r>
            <a:r>
              <a:rPr lang="ru-RU" dirty="0"/>
              <a:t> белок в пищевой. В зависимости от условий кормления и со- держания цыплята-бройлеры в 6-7-недельном возрасте весят 1,8-2,3 кг при низких затратах корма на 1 кг прироста (1,7-2,4 кг).</a:t>
            </a:r>
          </a:p>
          <a:p>
            <a:r>
              <a:rPr lang="ru-RU" dirty="0"/>
              <a:t>Основным технологическим процессом выращивания </a:t>
            </a:r>
            <a:r>
              <a:rPr lang="ru-RU" dirty="0" err="1"/>
              <a:t>брой¬леров</a:t>
            </a:r>
            <a:r>
              <a:rPr lang="ru-RU" dirty="0"/>
              <a:t> является скармливание вволю высокопитательных </a:t>
            </a:r>
            <a:r>
              <a:rPr lang="ru-RU" dirty="0" err="1"/>
              <a:t>сбалан¬сированных</a:t>
            </a:r>
            <a:r>
              <a:rPr lang="ru-RU" dirty="0"/>
              <a:t> </a:t>
            </a:r>
            <a:r>
              <a:rPr lang="ru-RU" dirty="0" err="1"/>
              <a:t>кормосмесей</a:t>
            </a:r>
            <a:r>
              <a:rPr lang="ru-RU" dirty="0"/>
              <a:t> цыплятам в течение суток при свобод-ном доступе к корму и воде.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08619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Контрольные вопросы: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1</a:t>
            </a:r>
            <a:r>
              <a:rPr lang="ru-RU" dirty="0"/>
              <a:t>.	Потребность птицы в незаменимых аминокислотах и витаминах и источники их поступления.</a:t>
            </a:r>
          </a:p>
          <a:p>
            <a:r>
              <a:rPr lang="ru-RU" dirty="0"/>
              <a:t>2.	Потребность птицы в минеральных веществах и источники их поступления. </a:t>
            </a:r>
          </a:p>
          <a:p>
            <a:r>
              <a:rPr lang="ru-RU" dirty="0"/>
              <a:t>3.	Последствия несбалансированного минерального питания птицы. </a:t>
            </a:r>
          </a:p>
          <a:p>
            <a:r>
              <a:rPr lang="ru-RU" dirty="0"/>
              <a:t>4.	</a:t>
            </a:r>
            <a:r>
              <a:rPr lang="ru-RU" dirty="0" err="1"/>
              <a:t>Энерго</a:t>
            </a:r>
            <a:r>
              <a:rPr lang="ru-RU" dirty="0"/>
              <a:t>-протеиновое питание кур-несушек. </a:t>
            </a:r>
          </a:p>
          <a:p>
            <a:r>
              <a:rPr lang="ru-RU" dirty="0"/>
              <a:t>5.	Нарушения и способы регулирования энергетического обмена у кур-несушек. </a:t>
            </a:r>
          </a:p>
          <a:p>
            <a:r>
              <a:rPr lang="ru-RU" dirty="0"/>
              <a:t>6.	Нормы концентрации энергии и элементов питания в полнорационных комбикормах и </a:t>
            </a:r>
            <a:r>
              <a:rPr lang="ru-RU" dirty="0" err="1"/>
              <a:t>кормосмесях</a:t>
            </a:r>
            <a:r>
              <a:rPr lang="ru-RU" dirty="0"/>
              <a:t> для кур-несушек и племенных кур и петухов, техника их скармливания.</a:t>
            </a:r>
          </a:p>
          <a:p>
            <a:r>
              <a:rPr lang="ru-RU" dirty="0"/>
              <a:t>7.	Полнорационные комбикорма в кормлении цыплят-бройлеров. </a:t>
            </a:r>
          </a:p>
          <a:p>
            <a:r>
              <a:rPr lang="ru-RU" dirty="0"/>
              <a:t>8.	Уровень энергии, протеина и аминокислот в составе комбикормов в различные периоды выращивания цыплят-бройлеров. </a:t>
            </a:r>
          </a:p>
          <a:p>
            <a:r>
              <a:rPr lang="ru-RU" dirty="0"/>
              <a:t>9.	Техника кормления цыплят-бройлеров в различные возрастные периоды.</a:t>
            </a:r>
          </a:p>
          <a:p>
            <a:r>
              <a:rPr lang="ru-RU" dirty="0"/>
              <a:t>10.	Контроль полноценности кормления.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5371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БИОЛОГИЧЕСКИЕ </a:t>
            </a:r>
            <a:r>
              <a:rPr lang="ru-RU" b="1" dirty="0"/>
              <a:t>ОСОБЕННОСТИ И ФАКТОРЫ ПОЛНОЦЕННОГО ПИТАНИЯ ПТИЦЫ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ru-RU" sz="2600" b="1" u="sng" dirty="0"/>
              <a:t>Интенсивность обменных процессов</a:t>
            </a:r>
            <a:r>
              <a:rPr lang="ru-RU" sz="2600" b="1" dirty="0"/>
              <a:t>:  </a:t>
            </a:r>
          </a:p>
          <a:p>
            <a:r>
              <a:rPr lang="ru-RU" sz="2600" b="1" dirty="0"/>
              <a:t>                          </a:t>
            </a:r>
            <a:r>
              <a:rPr lang="en-US" sz="2600" b="1" dirty="0"/>
              <a:t>t</a:t>
            </a:r>
            <a:r>
              <a:rPr lang="ru-RU" sz="2600" b="1" dirty="0"/>
              <a:t> °</a:t>
            </a:r>
            <a:r>
              <a:rPr lang="en-US" sz="2600" b="1" dirty="0"/>
              <a:t>C</a:t>
            </a:r>
            <a:r>
              <a:rPr lang="ru-RU" sz="2600" b="1" dirty="0"/>
              <a:t>  тела -  40 – 42 °</a:t>
            </a:r>
            <a:r>
              <a:rPr lang="en-US" sz="2600" b="1" dirty="0"/>
              <a:t>C</a:t>
            </a:r>
            <a:endParaRPr lang="ru-RU" sz="2600" b="1" dirty="0"/>
          </a:p>
          <a:p>
            <a:r>
              <a:rPr lang="ru-RU" sz="2600" b="1" dirty="0"/>
              <a:t>                          интенсивное потребление О</a:t>
            </a:r>
            <a:r>
              <a:rPr lang="ru-RU" sz="2600" b="1" baseline="-25000" dirty="0"/>
              <a:t>2</a:t>
            </a:r>
            <a:endParaRPr lang="ru-RU" sz="2600" b="1" dirty="0"/>
          </a:p>
          <a:p>
            <a:r>
              <a:rPr lang="ru-RU" sz="2600" b="1" dirty="0"/>
              <a:t>                          интенсивная частота дыхания</a:t>
            </a:r>
          </a:p>
          <a:p>
            <a:r>
              <a:rPr lang="ru-RU" sz="2600" b="1" dirty="0"/>
              <a:t>                          высокая частота   работы сердечной мышцы;</a:t>
            </a:r>
          </a:p>
          <a:p>
            <a:r>
              <a:rPr lang="ru-RU" sz="2600" b="1" dirty="0"/>
              <a:t>                          большое содержание гемоглобина в крови;</a:t>
            </a:r>
          </a:p>
          <a:p>
            <a:r>
              <a:rPr lang="ru-RU" sz="2600" b="1" dirty="0"/>
              <a:t>интенсивный обмен веществ обеспечивает:</a:t>
            </a:r>
          </a:p>
          <a:p>
            <a:r>
              <a:rPr lang="ru-RU" sz="2600" b="1" dirty="0"/>
              <a:t>    интенсивный прирост - увеличение живой массы </a:t>
            </a:r>
            <a:r>
              <a:rPr lang="ru-RU" sz="2600" b="1" u="sng" dirty="0"/>
              <a:t>за 2 мес</a:t>
            </a:r>
            <a:r>
              <a:rPr lang="ru-RU" sz="2600" b="1" dirty="0"/>
              <a:t>.:</a:t>
            </a:r>
          </a:p>
          <a:p>
            <a:r>
              <a:rPr lang="ru-RU" sz="2600" b="1" dirty="0"/>
              <a:t>                          у цыплят и утят  - в 40 раз</a:t>
            </a:r>
          </a:p>
          <a:p>
            <a:r>
              <a:rPr lang="ru-RU" sz="2600" b="1" dirty="0"/>
              <a:t>                          у индюшат и гусят – в 35 раз </a:t>
            </a:r>
          </a:p>
          <a:p>
            <a:r>
              <a:rPr lang="ru-RU" sz="2600" b="1" dirty="0"/>
              <a:t>       производство белка на 1 кг ЖМ : курицей – 875 г        </a:t>
            </a:r>
          </a:p>
          <a:p>
            <a:r>
              <a:rPr lang="ru-RU" sz="2600" b="1" dirty="0"/>
              <a:t>                                                                 коровой – 275 г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40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Особенности пищеварительного тракта: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</a:t>
            </a:r>
            <a:r>
              <a:rPr lang="ru-RU" dirty="0"/>
              <a:t>) отсутствие зубов </a:t>
            </a:r>
          </a:p>
          <a:p>
            <a:r>
              <a:rPr lang="ru-RU" dirty="0"/>
              <a:t> б) наличие зоба,  железистого и мышечного  желудка (перетирание </a:t>
            </a:r>
          </a:p>
          <a:p>
            <a:r>
              <a:rPr lang="ru-RU" dirty="0"/>
              <a:t>     роговая оболочка + гравий) </a:t>
            </a:r>
          </a:p>
          <a:p>
            <a:r>
              <a:rPr lang="ru-RU" dirty="0"/>
              <a:t>в) слабо развиты слюнные железы</a:t>
            </a:r>
          </a:p>
          <a:p>
            <a:r>
              <a:rPr lang="ru-RU" dirty="0"/>
              <a:t>г) 2 слепых кишки в конце тонкого кишечника</a:t>
            </a:r>
          </a:p>
          <a:p>
            <a:r>
              <a:rPr lang="ru-RU" dirty="0"/>
              <a:t>д) слабокислая среда в кишечнике (в отличие от млекопитающих)</a:t>
            </a:r>
          </a:p>
          <a:p>
            <a:r>
              <a:rPr lang="ru-RU" dirty="0"/>
              <a:t>е) отсутствует рефлекс </a:t>
            </a:r>
            <a:r>
              <a:rPr lang="ru-RU" dirty="0" err="1"/>
              <a:t>отрыгивания</a:t>
            </a:r>
            <a:r>
              <a:rPr lang="ru-RU" dirty="0"/>
              <a:t> пищи и корм из зоба никогда не попадает в ротовую полость (принудительный машинный откорм цыплят, гусей)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365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Выбор корма: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а) зрительный аппарат </a:t>
            </a:r>
          </a:p>
          <a:p>
            <a:r>
              <a:rPr lang="ru-RU" dirty="0" smtClean="0"/>
              <a:t>  </a:t>
            </a:r>
            <a:r>
              <a:rPr lang="ru-RU" dirty="0"/>
              <a:t>б) чувство вкуса:   у гусей, уток, кур хорошие</a:t>
            </a:r>
          </a:p>
          <a:p>
            <a:r>
              <a:rPr lang="ru-RU" dirty="0"/>
              <a:t>                                                          у индеек - хуже </a:t>
            </a:r>
          </a:p>
          <a:p>
            <a:r>
              <a:rPr lang="ru-RU" dirty="0"/>
              <a:t>     - Частота кормления               интенсивность секреции</a:t>
            </a:r>
          </a:p>
          <a:p>
            <a:r>
              <a:rPr lang="ru-RU" dirty="0"/>
              <a:t>                                                        пищеварительных соков</a:t>
            </a:r>
          </a:p>
          <a:p>
            <a:r>
              <a:rPr lang="ru-RU" dirty="0"/>
              <a:t>Процесс пищеварения у птиц протекает значительно быстрее, чем у других животных – у молодняка – 4 ч, у  взрослых – 6 - 8 ч.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000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Птица очень</a:t>
            </a:r>
            <a:r>
              <a:rPr lang="ru-RU" b="1" dirty="0"/>
              <a:t> плохо переваривает клетчатку (</a:t>
            </a:r>
            <a:r>
              <a:rPr lang="ru-RU" dirty="0"/>
              <a:t>коэффициент переваримости составляет  0 - 25 %). </a:t>
            </a:r>
          </a:p>
          <a:p>
            <a:r>
              <a:rPr lang="ru-RU" dirty="0"/>
              <a:t>Содержание клетчатки не должно превышать :</a:t>
            </a:r>
          </a:p>
          <a:p>
            <a:r>
              <a:rPr lang="ru-RU" dirty="0"/>
              <a:t> в рационах кур - 4 - 6 %,</a:t>
            </a:r>
          </a:p>
          <a:p>
            <a:r>
              <a:rPr lang="ru-RU" dirty="0"/>
              <a:t> индеек и гусей  - 6 – 10 %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4737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Зародыш развивается вне тела матери </a:t>
            </a:r>
            <a:r>
              <a:rPr lang="ru-RU" dirty="0"/>
              <a:t>и поэтому есть основа промышленного получения приплода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8208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Скороспелость </a:t>
            </a:r>
            <a:r>
              <a:rPr lang="ru-RU" dirty="0"/>
              <a:t>( яйцо/58 г/ → цыпленок /37 г/→ в возрасте 56 суток /1,5 кг – 2,8 кг/)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4432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Высокая оплата корма. </a:t>
            </a:r>
            <a:r>
              <a:rPr lang="ru-RU" dirty="0"/>
              <a:t>Затраты корма: </a:t>
            </a:r>
          </a:p>
          <a:p>
            <a:r>
              <a:rPr lang="ru-RU" dirty="0"/>
              <a:t>                        на 1 кг прироста – до 2,0   ЭКЕ, </a:t>
            </a:r>
          </a:p>
          <a:p>
            <a:r>
              <a:rPr lang="ru-RU" dirty="0"/>
              <a:t>                        1 кг </a:t>
            </a:r>
            <a:r>
              <a:rPr lang="ru-RU" dirty="0" err="1"/>
              <a:t>яйцемассы</a:t>
            </a:r>
            <a:r>
              <a:rPr lang="ru-RU" dirty="0"/>
              <a:t> -  2,4 – 2,6 ЭКЕ.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34556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Цитаты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Цитаты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Цитаты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TM03457503[[fn=Цитаты]]</Template>
  <TotalTime>7</TotalTime>
  <Words>1457</Words>
  <Application>Microsoft Office PowerPoint</Application>
  <PresentationFormat>Широкоэкранный</PresentationFormat>
  <Paragraphs>81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Century Gothic</vt:lpstr>
      <vt:lpstr>Wingdings 2</vt:lpstr>
      <vt:lpstr>Цитаты</vt:lpstr>
      <vt:lpstr>Нормированное кормление сельскохозяйственных птиц</vt:lpstr>
      <vt:lpstr>Вопросы лекции:</vt:lpstr>
      <vt:lpstr>БИОЛОГИЧЕСКИЕ ОСОБЕННОСТИ И ФАКТОРЫ ПОЛНОЦЕННОГО ПИТАНИЯ ПТИЦЫ </vt:lpstr>
      <vt:lpstr>Особенности пищеварительного тракта: </vt:lpstr>
      <vt:lpstr>Выбор корма:  </vt:lpstr>
      <vt:lpstr>Презентация PowerPoint</vt:lpstr>
      <vt:lpstr>Презентация PowerPoint</vt:lpstr>
      <vt:lpstr>Презентация PowerPoint</vt:lpstr>
      <vt:lpstr>Презентация PowerPoint</vt:lpstr>
      <vt:lpstr>КОРМЛЕНИЕ КУР-НЕСУШЕК</vt:lpstr>
      <vt:lpstr>Нормы кормления</vt:lpstr>
      <vt:lpstr>Презентация PowerPoint</vt:lpstr>
      <vt:lpstr>Презентация PowerPoint</vt:lpstr>
      <vt:lpstr>КОРМЛЕНИЕ ВОДОПЛАВАЮЩЕЙ ПТИЦЫ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КОРМЛЕНИЕ ИНДЕЕК </vt:lpstr>
      <vt:lpstr>Презентация PowerPoint</vt:lpstr>
      <vt:lpstr>КОРМЛЕНИЕ ЦЫПЛЯТ-БРОЙЛЕРОВ </vt:lpstr>
      <vt:lpstr>Контрольные вопросы: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Нормированное кормление сельскохозяйственных птиц</dc:title>
  <dc:creator>1</dc:creator>
  <cp:lastModifiedBy>1</cp:lastModifiedBy>
  <cp:revision>1</cp:revision>
  <dcterms:created xsi:type="dcterms:W3CDTF">2022-12-19T11:55:36Z</dcterms:created>
  <dcterms:modified xsi:type="dcterms:W3CDTF">2022-12-19T12:03:23Z</dcterms:modified>
</cp:coreProperties>
</file>