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30"/>
  </p:notesMasterIdLst>
  <p:sldIdLst>
    <p:sldId id="298" r:id="rId2"/>
    <p:sldId id="303" r:id="rId3"/>
    <p:sldId id="257" r:id="rId4"/>
    <p:sldId id="274" r:id="rId5"/>
    <p:sldId id="304" r:id="rId6"/>
    <p:sldId id="300" r:id="rId7"/>
    <p:sldId id="305" r:id="rId8"/>
    <p:sldId id="345" r:id="rId9"/>
    <p:sldId id="315" r:id="rId10"/>
    <p:sldId id="317" r:id="rId11"/>
    <p:sldId id="319" r:id="rId12"/>
    <p:sldId id="321" r:id="rId13"/>
    <p:sldId id="323" r:id="rId14"/>
    <p:sldId id="346" r:id="rId15"/>
    <p:sldId id="327" r:id="rId16"/>
    <p:sldId id="329" r:id="rId17"/>
    <p:sldId id="330" r:id="rId18"/>
    <p:sldId id="332" r:id="rId19"/>
    <p:sldId id="334" r:id="rId20"/>
    <p:sldId id="276" r:id="rId21"/>
    <p:sldId id="335" r:id="rId22"/>
    <p:sldId id="348" r:id="rId23"/>
    <p:sldId id="338" r:id="rId24"/>
    <p:sldId id="340" r:id="rId25"/>
    <p:sldId id="342" r:id="rId26"/>
    <p:sldId id="350" r:id="rId27"/>
    <p:sldId id="352" r:id="rId28"/>
    <p:sldId id="289" r:id="rId29"/>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ФЫГ" initials="Ф"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006600"/>
    <a:srgbClr val="008000"/>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89" autoAdjust="0"/>
    <p:restoredTop sz="90123" autoAdjust="0"/>
  </p:normalViewPr>
  <p:slideViewPr>
    <p:cSldViewPr>
      <p:cViewPr varScale="1">
        <p:scale>
          <a:sx n="83" d="100"/>
          <a:sy n="83" d="100"/>
        </p:scale>
        <p:origin x="-306" y="-84"/>
      </p:cViewPr>
      <p:guideLst>
        <p:guide orient="horz" pos="2160"/>
        <p:guide pos="2880"/>
      </p:guideLst>
    </p:cSldViewPr>
  </p:slideViewPr>
  <p:outlineViewPr>
    <p:cViewPr>
      <p:scale>
        <a:sx n="33" d="100"/>
        <a:sy n="33" d="100"/>
      </p:scale>
      <p:origin x="6"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12-19T21:50:48.937"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C1E9D4-B20C-4073-A852-64E5BF74198B}" type="datetimeFigureOut">
              <a:rPr lang="ru-RU" smtClean="0"/>
              <a:pPr/>
              <a:t>16.12.2022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015278-A71E-4444-B6FF-710AE44A8F3C}" type="slidenum">
              <a:rPr lang="ru-RU" smtClean="0"/>
              <a:pPr/>
              <a:t>‹#›</a:t>
            </a:fld>
            <a:endParaRPr lang="ru-RU"/>
          </a:p>
        </p:txBody>
      </p:sp>
    </p:spTree>
    <p:extLst>
      <p:ext uri="{BB962C8B-B14F-4D97-AF65-F5344CB8AC3E}">
        <p14:creationId xmlns:p14="http://schemas.microsoft.com/office/powerpoint/2010/main" xmlns="" val="588412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A015278-A71E-4444-B6FF-710AE44A8F3C}"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smtClean="0"/>
              <a:t>э</a:t>
            </a:r>
            <a:endParaRPr lang="ru-RU" dirty="0"/>
          </a:p>
        </p:txBody>
      </p:sp>
      <p:sp>
        <p:nvSpPr>
          <p:cNvPr id="4" name="Номер слайда 3"/>
          <p:cNvSpPr>
            <a:spLocks noGrp="1"/>
          </p:cNvSpPr>
          <p:nvPr>
            <p:ph type="sldNum" sz="quarter" idx="10"/>
          </p:nvPr>
        </p:nvSpPr>
        <p:spPr/>
        <p:txBody>
          <a:bodyPr/>
          <a:lstStyle/>
          <a:p>
            <a:fld id="{7A015278-A71E-4444-B6FF-710AE44A8F3C}" type="slidenum">
              <a:rPr lang="ru-RU" smtClean="0"/>
              <a:pPr/>
              <a:t>18</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A015278-A71E-4444-B6FF-710AE44A8F3C}" type="slidenum">
              <a:rPr lang="ru-RU" smtClean="0"/>
              <a:pPr/>
              <a:t>19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A015278-A71E-4444-B6FF-710AE44A8F3C}" type="slidenum">
              <a:rPr lang="ru-RU" smtClean="0"/>
              <a:pPr/>
              <a:t>22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12/16/2022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12/16/2022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12/16/2022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12/16/2022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12/16/2022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EAF463A-BC7C-46EE-9F1E-7F377CCA4891}" type="datetimeFigureOut">
              <a:rPr lang="en-US" smtClean="0"/>
              <a:pPr/>
              <a:t>12/16/2022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EAF463A-BC7C-46EE-9F1E-7F377CCA4891}" type="datetimeFigureOut">
              <a:rPr lang="en-US" smtClean="0"/>
              <a:pPr/>
              <a:t>12/16/2022</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EAF463A-BC7C-46EE-9F1E-7F377CCA4891}" type="datetimeFigureOut">
              <a:rPr lang="en-US" smtClean="0"/>
              <a:pPr/>
              <a:t>12/16/2022</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12/16/2022</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12/16/2022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12/16/2022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12/16/2022</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3"/>
            <a:ext cx="8229600" cy="6357958"/>
          </a:xfrm>
        </p:spPr>
        <p:txBody>
          <a:bodyPr>
            <a:normAutofit fontScale="90000"/>
          </a:bodyPr>
          <a:lstStyle/>
          <a:p>
            <a:pPr>
              <a:spcBef>
                <a:spcPts val="0"/>
              </a:spcBef>
            </a:pPr>
            <a:r>
              <a:rPr lang="ru-RU" sz="2400" b="1" dirty="0" smtClean="0">
                <a:ln>
                  <a:solidFill>
                    <a:schemeClr val="tx1"/>
                  </a:solidFill>
                </a:ln>
                <a:solidFill>
                  <a:srgbClr val="008000"/>
                </a:solidFill>
              </a:rPr>
              <a:t/>
            </a:r>
            <a:br>
              <a:rPr lang="ru-RU" sz="2400" b="1" dirty="0" smtClean="0">
                <a:ln>
                  <a:solidFill>
                    <a:schemeClr val="tx1"/>
                  </a:solidFill>
                </a:ln>
                <a:solidFill>
                  <a:srgbClr val="008000"/>
                </a:solidFill>
              </a:rPr>
            </a:br>
            <a:r>
              <a:rPr lang="ru-RU" sz="2400" b="1" dirty="0" smtClean="0">
                <a:ln>
                  <a:solidFill>
                    <a:schemeClr val="tx1"/>
                  </a:solidFill>
                </a:ln>
                <a:solidFill>
                  <a:srgbClr val="990033"/>
                </a:solidFill>
              </a:rPr>
              <a:t>МАОУ ДОД «Дом творчества п. Селенгинск</a:t>
            </a:r>
            <a:r>
              <a:rPr lang="ru-RU" sz="2400" b="1" dirty="0" smtClean="0">
                <a:ln>
                  <a:solidFill>
                    <a:schemeClr val="tx1"/>
                  </a:solidFill>
                </a:ln>
                <a:solidFill>
                  <a:srgbClr val="008000"/>
                </a:solidFill>
              </a:rPr>
              <a:t>»</a:t>
            </a:r>
            <a:r>
              <a:rPr lang="ru-RU" b="1" dirty="0" smtClean="0">
                <a:ln>
                  <a:solidFill>
                    <a:schemeClr val="tx1"/>
                  </a:solidFill>
                </a:ln>
                <a:solidFill>
                  <a:srgbClr val="008000"/>
                </a:solidFill>
              </a:rPr>
              <a:t>	</a:t>
            </a:r>
            <a:br>
              <a:rPr lang="ru-RU" b="1" dirty="0" smtClean="0">
                <a:ln>
                  <a:solidFill>
                    <a:schemeClr val="tx1"/>
                  </a:solidFill>
                </a:ln>
                <a:solidFill>
                  <a:srgbClr val="008000"/>
                </a:solidFill>
              </a:rPr>
            </a:br>
            <a:r>
              <a:rPr lang="ru-RU" sz="5400" b="1" dirty="0" smtClean="0">
                <a:ln>
                  <a:solidFill>
                    <a:schemeClr val="tx1"/>
                  </a:solidFill>
                </a:ln>
                <a:solidFill>
                  <a:srgbClr val="008000"/>
                </a:solidFill>
              </a:rPr>
              <a:t>Экологическое мероприятие</a:t>
            </a:r>
            <a:br>
              <a:rPr lang="ru-RU" sz="5400" b="1" dirty="0" smtClean="0">
                <a:ln>
                  <a:solidFill>
                    <a:schemeClr val="tx1"/>
                  </a:solidFill>
                </a:ln>
                <a:solidFill>
                  <a:srgbClr val="008000"/>
                </a:solidFill>
              </a:rPr>
            </a:br>
            <a:r>
              <a:rPr lang="ru-RU" sz="5400" b="1" dirty="0" smtClean="0">
                <a:ln>
                  <a:solidFill>
                    <a:schemeClr val="tx1"/>
                  </a:solidFill>
                </a:ln>
                <a:solidFill>
                  <a:srgbClr val="008000"/>
                </a:solidFill>
              </a:rPr>
              <a:t>«Сохраним живые ели!»</a:t>
            </a:r>
            <a:br>
              <a:rPr lang="ru-RU" sz="5400" b="1" dirty="0" smtClean="0">
                <a:ln>
                  <a:solidFill>
                    <a:schemeClr val="tx1"/>
                  </a:solidFill>
                </a:ln>
                <a:solidFill>
                  <a:srgbClr val="008000"/>
                </a:solidFill>
              </a:rPr>
            </a:br>
            <a:r>
              <a:rPr lang="ru-RU" sz="5400" b="1" dirty="0" smtClean="0">
                <a:ln>
                  <a:solidFill>
                    <a:schemeClr val="tx1"/>
                  </a:solidFill>
                </a:ln>
                <a:solidFill>
                  <a:srgbClr val="008000"/>
                </a:solidFill>
              </a:rPr>
              <a:t/>
            </a:r>
            <a:br>
              <a:rPr lang="ru-RU" sz="5400" b="1" dirty="0" smtClean="0">
                <a:ln>
                  <a:solidFill>
                    <a:schemeClr val="tx1"/>
                  </a:solidFill>
                </a:ln>
                <a:solidFill>
                  <a:srgbClr val="008000"/>
                </a:solidFill>
              </a:rPr>
            </a:br>
            <a:r>
              <a:rPr lang="ru-RU" sz="5400" b="1" dirty="0" smtClean="0">
                <a:ln>
                  <a:solidFill>
                    <a:schemeClr val="tx1"/>
                  </a:solidFill>
                </a:ln>
                <a:solidFill>
                  <a:schemeClr val="tx1">
                    <a:lumMod val="95000"/>
                    <a:lumOff val="5000"/>
                  </a:schemeClr>
                </a:solidFill>
              </a:rPr>
              <a:t>           </a:t>
            </a:r>
            <a:r>
              <a:rPr lang="ru-RU" sz="2800" dirty="0" smtClean="0">
                <a:ln>
                  <a:solidFill>
                    <a:schemeClr val="tx1"/>
                  </a:solidFill>
                </a:ln>
                <a:solidFill>
                  <a:schemeClr val="tx1">
                    <a:lumMod val="95000"/>
                    <a:lumOff val="5000"/>
                  </a:schemeClr>
                </a:solidFill>
              </a:rPr>
              <a:t>возраст учащихся: 8-12 лет</a:t>
            </a:r>
            <a:r>
              <a:rPr lang="ru-RU" sz="2800" dirty="0" smtClean="0">
                <a:ln>
                  <a:solidFill>
                    <a:schemeClr val="tx1"/>
                  </a:solidFill>
                </a:ln>
                <a:solidFill>
                  <a:srgbClr val="008000"/>
                </a:solidFill>
              </a:rPr>
              <a:t/>
            </a:r>
            <a:br>
              <a:rPr lang="ru-RU" sz="2800" dirty="0" smtClean="0">
                <a:ln>
                  <a:solidFill>
                    <a:schemeClr val="tx1"/>
                  </a:solidFill>
                </a:ln>
                <a:solidFill>
                  <a:srgbClr val="008000"/>
                </a:solidFill>
              </a:rPr>
            </a:br>
            <a:r>
              <a:rPr lang="ru-RU" sz="5400" b="1" dirty="0" smtClean="0">
                <a:ln>
                  <a:solidFill>
                    <a:schemeClr val="tx1"/>
                  </a:solidFill>
                </a:ln>
                <a:solidFill>
                  <a:schemeClr val="tx1">
                    <a:lumMod val="95000"/>
                    <a:lumOff val="5000"/>
                  </a:schemeClr>
                </a:solidFill>
              </a:rPr>
              <a:t>        </a:t>
            </a:r>
            <a:r>
              <a:rPr lang="ru-RU" sz="2000" b="1" dirty="0" smtClean="0">
                <a:solidFill>
                  <a:schemeClr val="tx1">
                    <a:lumMod val="95000"/>
                    <a:lumOff val="5000"/>
                  </a:schemeClr>
                </a:solidFill>
                <a:latin typeface="Arbat" pitchFamily="2" charset="0"/>
              </a:rPr>
              <a:t>Педагог 	     дополнительного </a:t>
            </a:r>
            <a:br>
              <a:rPr lang="ru-RU" sz="2000" b="1" dirty="0" smtClean="0">
                <a:solidFill>
                  <a:schemeClr val="tx1">
                    <a:lumMod val="95000"/>
                    <a:lumOff val="5000"/>
                  </a:schemeClr>
                </a:solidFill>
                <a:latin typeface="Arbat" pitchFamily="2" charset="0"/>
              </a:rPr>
            </a:br>
            <a:r>
              <a:rPr lang="ru-RU" sz="2000" b="1" dirty="0" smtClean="0">
                <a:solidFill>
                  <a:schemeClr val="tx1">
                    <a:lumMod val="95000"/>
                    <a:lumOff val="5000"/>
                  </a:schemeClr>
                </a:solidFill>
                <a:latin typeface="Arbat" pitchFamily="2" charset="0"/>
              </a:rPr>
              <a:t>	     образования:  </a:t>
            </a:r>
            <a:r>
              <a:rPr lang="ru-RU" sz="2800" b="1" dirty="0" smtClean="0">
                <a:solidFill>
                  <a:schemeClr val="tx1">
                    <a:lumMod val="95000"/>
                    <a:lumOff val="5000"/>
                  </a:schemeClr>
                </a:solidFill>
                <a:latin typeface="Arbat" pitchFamily="2" charset="0"/>
              </a:rPr>
              <a:t>Вера Федоровна Иванова</a:t>
            </a:r>
            <a:r>
              <a:rPr lang="ru-RU" b="1" dirty="0" smtClean="0">
                <a:solidFill>
                  <a:srgbClr val="006600"/>
                </a:solidFill>
                <a:latin typeface="Arbat" pitchFamily="2" charset="0"/>
              </a:rPr>
              <a:t/>
            </a:r>
            <a:br>
              <a:rPr lang="ru-RU" b="1" dirty="0" smtClean="0">
                <a:solidFill>
                  <a:srgbClr val="006600"/>
                </a:solidFill>
                <a:latin typeface="Arbat" pitchFamily="2" charset="0"/>
              </a:rPr>
            </a:br>
            <a:endParaRPr lang="ru-RU" b="1" dirty="0">
              <a:ln>
                <a:solidFill>
                  <a:schemeClr val="tx1"/>
                </a:solidFill>
              </a:ln>
              <a:solidFill>
                <a:srgbClr val="0066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50" y="642920"/>
            <a:ext cx="7858180" cy="646331"/>
          </a:xfrm>
          <a:prstGeom prst="rect">
            <a:avLst/>
          </a:prstGeom>
        </p:spPr>
        <p:txBody>
          <a:bodyPr wrap="square">
            <a:spAutoFit/>
          </a:bodyPr>
          <a:lstStyle/>
          <a:p>
            <a:pPr algn="ctr" eaLnBrk="1" fontAlgn="auto" hangingPunct="1">
              <a:spcBef>
                <a:spcPts val="0"/>
              </a:spcBef>
              <a:spcAft>
                <a:spcPts val="0"/>
              </a:spcAft>
              <a:defRPr/>
            </a:pPr>
            <a:r>
              <a:rPr lang="ru-RU" sz="3600" b="1" dirty="0" smtClean="0">
                <a:solidFill>
                  <a:srgbClr val="990033"/>
                </a:solidFill>
              </a:rPr>
              <a:t>Современные новогодние ели</a:t>
            </a:r>
            <a:endParaRPr lang="ru-RU" sz="3600" b="1" dirty="0">
              <a:solidFill>
                <a:srgbClr val="990033"/>
              </a:solidFill>
            </a:endParaRPr>
          </a:p>
        </p:txBody>
      </p:sp>
      <p:pic>
        <p:nvPicPr>
          <p:cNvPr id="3" name="Picture 5" descr="C:\Users\Артем\Desktop\Даша\НИР\традиция\современные елки.jpg">
            <a:extLst>
              <a:ext uri="{FF2B5EF4-FFF2-40B4-BE49-F238E27FC236}">
                <a16:creationId xmlns:a16="http://schemas.microsoft.com/office/drawing/2014/main" xmlns="" id="{7D465C60-ECC4-41F7-84FA-2E837F8C5ED3}"/>
              </a:ext>
            </a:extLst>
          </p:cNvPr>
          <p:cNvPicPr>
            <a:picLocks noChangeAspect="1" noChangeArrowheads="1"/>
          </p:cNvPicPr>
          <p:nvPr/>
        </p:nvPicPr>
        <p:blipFill>
          <a:blip r:embed="rId2" cstate="screen"/>
          <a:srcRect/>
          <a:stretch>
            <a:fillRect/>
          </a:stretch>
        </p:blipFill>
        <p:spPr bwMode="auto">
          <a:xfrm rot="21066756">
            <a:off x="585117" y="1566138"/>
            <a:ext cx="2535120" cy="26556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4" descr="http://vasi.net/uploads/podbor/v18121410/How_to_Decorate_a_Christmas_Tree_19.jpg">
            <a:extLst>
              <a:ext uri="{FF2B5EF4-FFF2-40B4-BE49-F238E27FC236}">
                <a16:creationId xmlns:a16="http://schemas.microsoft.com/office/drawing/2014/main" xmlns="" id="{ABCEE32D-9C0A-403F-8B59-441913E193FA}"/>
              </a:ext>
            </a:extLst>
          </p:cNvPr>
          <p:cNvPicPr>
            <a:picLocks noChangeAspect="1" noChangeArrowheads="1"/>
          </p:cNvPicPr>
          <p:nvPr/>
        </p:nvPicPr>
        <p:blipFill>
          <a:blip r:embed="rId3" cstate="screen"/>
          <a:srcRect/>
          <a:stretch>
            <a:fillRect/>
          </a:stretch>
        </p:blipFill>
        <p:spPr bwMode="auto">
          <a:xfrm rot="542292">
            <a:off x="914255" y="4164718"/>
            <a:ext cx="2284903" cy="24579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3500431" y="1571614"/>
            <a:ext cx="4929223" cy="4031873"/>
          </a:xfrm>
          <a:prstGeom prst="rect">
            <a:avLst/>
          </a:prstGeom>
        </p:spPr>
        <p:txBody>
          <a:bodyPr wrap="square">
            <a:spAutoFit/>
          </a:bodyPr>
          <a:lstStyle/>
          <a:p>
            <a:r>
              <a:rPr lang="ru-RU" sz="3200" b="1" dirty="0" smtClean="0">
                <a:latin typeface="+mj-lt"/>
                <a:cs typeface="Arial" charset="0"/>
              </a:rPr>
              <a:t>Сейчас традиции украшения елок в России практически сравнялись с европейскими. Многие семьи придерживаются собственных обычаев и наряжают ели в ретро-игрушки</a:t>
            </a:r>
            <a:r>
              <a:rPr lang="ru-RU" sz="2800" dirty="0" smtClean="0">
                <a:latin typeface="+mj-lt"/>
                <a:cs typeface="Arial" charset="0"/>
              </a:rPr>
              <a:t>. </a:t>
            </a:r>
            <a:endParaRPr lang="ru-RU" sz="2400" dirty="0">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917596"/>
          </a:xfrm>
        </p:spPr>
        <p:txBody>
          <a:bodyPr>
            <a:normAutofit fontScale="90000"/>
          </a:bodyPr>
          <a:lstStyle/>
          <a:p>
            <a:r>
              <a:rPr lang="ru-RU" sz="3600" b="1" dirty="0" smtClean="0">
                <a:solidFill>
                  <a:srgbClr val="990033"/>
                </a:solidFill>
              </a:rPr>
              <a:t>Роль елей в природе</a:t>
            </a:r>
            <a:r>
              <a:rPr lang="ru-RU" sz="4800" dirty="0" smtClean="0"/>
              <a:t/>
            </a:r>
            <a:br>
              <a:rPr lang="ru-RU" sz="4800" dirty="0" smtClean="0"/>
            </a:br>
            <a:endParaRPr lang="ru-RU" sz="4800" dirty="0"/>
          </a:p>
        </p:txBody>
      </p:sp>
      <p:pic>
        <p:nvPicPr>
          <p:cNvPr id="10" name="Picture 4" descr="&amp;IEcy;&amp;lcy;&amp;kcy;&amp;acy; PNG &amp;fcy;&amp;ocy;&amp;tcy;&amp;ocy;, &amp;iecy;&amp;lcy;&amp;softcy; "/>
          <p:cNvPicPr>
            <a:picLocks noGrp="1" noChangeAspect="1" noChangeArrowheads="1"/>
          </p:cNvPicPr>
          <p:nvPr>
            <p:ph sz="half" idx="1"/>
          </p:nvPr>
        </p:nvPicPr>
        <p:blipFill>
          <a:blip r:embed="rId2"/>
          <a:srcRect/>
          <a:stretch>
            <a:fillRect/>
          </a:stretch>
        </p:blipFill>
        <p:spPr bwMode="auto">
          <a:xfrm>
            <a:off x="3" y="3571877"/>
            <a:ext cx="1926503" cy="3084843"/>
          </a:xfrm>
          <a:prstGeom prst="rect">
            <a:avLst/>
          </a:prstGeom>
          <a:noFill/>
          <a:ln w="9525">
            <a:noFill/>
            <a:miter lim="800000"/>
            <a:headEnd/>
            <a:tailEnd/>
          </a:ln>
        </p:spPr>
      </p:pic>
      <p:sp>
        <p:nvSpPr>
          <p:cNvPr id="5" name="Скругленный прямоугольник 4"/>
          <p:cNvSpPr/>
          <p:nvPr/>
        </p:nvSpPr>
        <p:spPr>
          <a:xfrm>
            <a:off x="785787" y="1500175"/>
            <a:ext cx="2286016" cy="14144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ru-RU" sz="2800" b="1" dirty="0" smtClean="0">
                <a:solidFill>
                  <a:schemeClr val="tx1"/>
                </a:solidFill>
              </a:rPr>
              <a:t>Очищают воздух</a:t>
            </a:r>
            <a:endParaRPr lang="ru-RU" sz="2800" b="1" dirty="0">
              <a:solidFill>
                <a:schemeClr val="tx1"/>
              </a:solidFill>
            </a:endParaRPr>
          </a:p>
        </p:txBody>
      </p:sp>
      <p:sp>
        <p:nvSpPr>
          <p:cNvPr id="6" name="Скругленный прямоугольник 5"/>
          <p:cNvSpPr/>
          <p:nvPr/>
        </p:nvSpPr>
        <p:spPr>
          <a:xfrm>
            <a:off x="3571868" y="1500174"/>
            <a:ext cx="2286016" cy="1428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ru-RU" sz="2800" b="1" dirty="0" smtClean="0">
                <a:solidFill>
                  <a:schemeClr val="tx1"/>
                </a:solidFill>
              </a:rPr>
              <a:t>Закрепляют почву</a:t>
            </a:r>
            <a:endParaRPr lang="ru-RU" sz="2800" b="1" dirty="0">
              <a:solidFill>
                <a:schemeClr val="tx1"/>
              </a:solidFill>
            </a:endParaRPr>
          </a:p>
        </p:txBody>
      </p:sp>
      <p:sp>
        <p:nvSpPr>
          <p:cNvPr id="7" name="Скругленный прямоугольник 6"/>
          <p:cNvSpPr/>
          <p:nvPr/>
        </p:nvSpPr>
        <p:spPr>
          <a:xfrm>
            <a:off x="6286514" y="1500174"/>
            <a:ext cx="2357455" cy="1428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2800" b="1" dirty="0" smtClean="0">
                <a:solidFill>
                  <a:schemeClr val="tx1"/>
                </a:solidFill>
              </a:rPr>
              <a:t>Место обитания животных</a:t>
            </a:r>
          </a:p>
          <a:p>
            <a:pPr algn="ctr" eaLnBrk="1" fontAlgn="auto" hangingPunct="1">
              <a:spcBef>
                <a:spcPts val="0"/>
              </a:spcBef>
              <a:spcAft>
                <a:spcPts val="0"/>
              </a:spcAft>
              <a:defRPr/>
            </a:pPr>
            <a:endParaRPr lang="ru-RU" dirty="0"/>
          </a:p>
        </p:txBody>
      </p:sp>
      <p:sp>
        <p:nvSpPr>
          <p:cNvPr id="8" name="Скругленный прямоугольник 7"/>
          <p:cNvSpPr/>
          <p:nvPr/>
        </p:nvSpPr>
        <p:spPr>
          <a:xfrm>
            <a:off x="1214413" y="3786190"/>
            <a:ext cx="2857520"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ru-RU" sz="2800" b="1" dirty="0" smtClean="0">
                <a:solidFill>
                  <a:schemeClr val="tx1"/>
                </a:solidFill>
              </a:rPr>
              <a:t>Зона отдыха</a:t>
            </a:r>
            <a:endParaRPr lang="ru-RU" sz="2800" b="1" dirty="0">
              <a:solidFill>
                <a:schemeClr val="tx1"/>
              </a:solidFill>
            </a:endParaRPr>
          </a:p>
        </p:txBody>
      </p:sp>
      <p:sp>
        <p:nvSpPr>
          <p:cNvPr id="9" name="Скругленный прямоугольник 8"/>
          <p:cNvSpPr/>
          <p:nvPr/>
        </p:nvSpPr>
        <p:spPr>
          <a:xfrm>
            <a:off x="5143506" y="3786190"/>
            <a:ext cx="3286148"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ru-RU" sz="2800" b="1" dirty="0" smtClean="0">
                <a:solidFill>
                  <a:schemeClr val="tx1"/>
                </a:solidFill>
              </a:rPr>
              <a:t>Используют как сырье</a:t>
            </a:r>
            <a:endParaRPr lang="ru-RU" sz="2800" b="1"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2"/>
            <a:ext cx="8229600" cy="571504"/>
          </a:xfrm>
        </p:spPr>
        <p:txBody>
          <a:bodyPr>
            <a:normAutofit fontScale="90000"/>
          </a:bodyPr>
          <a:lstStyle/>
          <a:p>
            <a:r>
              <a:rPr lang="ru-RU" sz="3600" b="1" dirty="0" smtClean="0">
                <a:solidFill>
                  <a:srgbClr val="990033"/>
                </a:solidFill>
              </a:rPr>
              <a:t>Применение ели в промышленности</a:t>
            </a:r>
            <a:br>
              <a:rPr lang="ru-RU" sz="3600" b="1" dirty="0" smtClean="0">
                <a:solidFill>
                  <a:srgbClr val="990033"/>
                </a:solidFill>
              </a:rPr>
            </a:br>
            <a:endParaRPr lang="ru-RU" sz="3600" b="1" dirty="0">
              <a:solidFill>
                <a:srgbClr val="990033"/>
              </a:solidFill>
            </a:endParaRPr>
          </a:p>
        </p:txBody>
      </p:sp>
      <p:pic>
        <p:nvPicPr>
          <p:cNvPr id="3" name="Picture 2" descr="C:\Users\Артем\Desktop\Даша\НИР\польза людям\канифоль.jpg">
            <a:extLst>
              <a:ext uri="{FF2B5EF4-FFF2-40B4-BE49-F238E27FC236}">
                <a16:creationId xmlns:a16="http://schemas.microsoft.com/office/drawing/2014/main" xmlns="" id="{46C78D51-5C4D-4D93-AC7C-3E5CB76A5AE8}"/>
              </a:ext>
            </a:extLst>
          </p:cNvPr>
          <p:cNvPicPr>
            <a:picLocks noChangeAspect="1" noChangeArrowheads="1"/>
          </p:cNvPicPr>
          <p:nvPr/>
        </p:nvPicPr>
        <p:blipFill>
          <a:blip r:embed="rId2" cstate="screen"/>
          <a:srcRect/>
          <a:stretch>
            <a:fillRect/>
          </a:stretch>
        </p:blipFill>
        <p:spPr bwMode="auto">
          <a:xfrm>
            <a:off x="357191" y="1357314"/>
            <a:ext cx="2365375" cy="16430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7" descr="C:\Users\Артем\Desktop\Даша\НИР\польза людям\скипидар.jpg">
            <a:extLst>
              <a:ext uri="{FF2B5EF4-FFF2-40B4-BE49-F238E27FC236}">
                <a16:creationId xmlns:a16="http://schemas.microsoft.com/office/drawing/2014/main" xmlns="" id="{613DB981-C581-4D06-9ACF-6A567763223B}"/>
              </a:ext>
            </a:extLst>
          </p:cNvPr>
          <p:cNvPicPr>
            <a:picLocks noChangeAspect="1" noChangeArrowheads="1"/>
          </p:cNvPicPr>
          <p:nvPr/>
        </p:nvPicPr>
        <p:blipFill>
          <a:blip r:embed="rId3" cstate="screen"/>
          <a:srcRect/>
          <a:stretch>
            <a:fillRect/>
          </a:stretch>
        </p:blipFill>
        <p:spPr bwMode="auto">
          <a:xfrm>
            <a:off x="3143240" y="1357300"/>
            <a:ext cx="2066925" cy="154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C:\Users\Артем\Desktop\Даша\НИР\польза людям\деготь1.jpg">
            <a:extLst>
              <a:ext uri="{FF2B5EF4-FFF2-40B4-BE49-F238E27FC236}">
                <a16:creationId xmlns:a16="http://schemas.microsoft.com/office/drawing/2014/main" xmlns="" id="{A81213C3-8E70-4267-BE14-2DD9FF8DFCF6}"/>
              </a:ext>
            </a:extLst>
          </p:cNvPr>
          <p:cNvPicPr>
            <a:picLocks noChangeAspect="1" noChangeArrowheads="1"/>
          </p:cNvPicPr>
          <p:nvPr/>
        </p:nvPicPr>
        <p:blipFill>
          <a:blip r:embed="rId4" cstate="screen"/>
          <a:srcRect/>
          <a:stretch>
            <a:fillRect/>
          </a:stretch>
        </p:blipFill>
        <p:spPr bwMode="auto">
          <a:xfrm>
            <a:off x="6500813" y="1428751"/>
            <a:ext cx="2000251" cy="15001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3" descr="C:\Users\Артем\Desktop\Даша\НИР\польза людям\деготь.jpg"/>
          <p:cNvPicPr>
            <a:picLocks noChangeAspect="1" noChangeArrowheads="1"/>
          </p:cNvPicPr>
          <p:nvPr/>
        </p:nvPicPr>
        <p:blipFill>
          <a:blip r:embed="rId5"/>
          <a:srcRect/>
          <a:stretch>
            <a:fillRect/>
          </a:stretch>
        </p:blipFill>
        <p:spPr bwMode="auto">
          <a:xfrm>
            <a:off x="5857876" y="1857377"/>
            <a:ext cx="1000125" cy="1343025"/>
          </a:xfrm>
          <a:prstGeom prst="rect">
            <a:avLst/>
          </a:prstGeom>
          <a:noFill/>
          <a:ln w="9525">
            <a:noFill/>
            <a:miter lim="800000"/>
            <a:headEnd/>
            <a:tailEnd/>
          </a:ln>
        </p:spPr>
      </p:pic>
      <p:sp>
        <p:nvSpPr>
          <p:cNvPr id="7" name="Прямоугольник 6"/>
          <p:cNvSpPr/>
          <p:nvPr/>
        </p:nvSpPr>
        <p:spPr>
          <a:xfrm>
            <a:off x="500035" y="3244336"/>
            <a:ext cx="1714512" cy="461665"/>
          </a:xfrm>
          <a:prstGeom prst="rect">
            <a:avLst/>
          </a:prstGeom>
        </p:spPr>
        <p:txBody>
          <a:bodyPr wrap="square">
            <a:spAutoFit/>
          </a:bodyPr>
          <a:lstStyle/>
          <a:p>
            <a:pPr eaLnBrk="1" hangingPunct="1">
              <a:defRPr/>
            </a:pPr>
            <a:r>
              <a:rPr lang="ru-RU" sz="2400" b="1" dirty="0" smtClean="0">
                <a:latin typeface="Calibri" pitchFamily="34" charset="0"/>
                <a:cs typeface="Arial" charset="0"/>
              </a:rPr>
              <a:t>Канифоль</a:t>
            </a:r>
            <a:endParaRPr lang="ru-RU" sz="2400" b="1" dirty="0">
              <a:latin typeface="Calibri" pitchFamily="34" charset="0"/>
              <a:cs typeface="Arial" charset="0"/>
            </a:endParaRPr>
          </a:p>
        </p:txBody>
      </p:sp>
      <p:sp>
        <p:nvSpPr>
          <p:cNvPr id="8" name="Прямоугольник 7"/>
          <p:cNvSpPr/>
          <p:nvPr/>
        </p:nvSpPr>
        <p:spPr>
          <a:xfrm>
            <a:off x="3214679" y="3244336"/>
            <a:ext cx="1943380" cy="461665"/>
          </a:xfrm>
          <a:prstGeom prst="rect">
            <a:avLst/>
          </a:prstGeom>
        </p:spPr>
        <p:txBody>
          <a:bodyPr wrap="square">
            <a:spAutoFit/>
          </a:bodyPr>
          <a:lstStyle/>
          <a:p>
            <a:pPr eaLnBrk="1" hangingPunct="1">
              <a:defRPr/>
            </a:pPr>
            <a:r>
              <a:rPr lang="ru-RU" sz="2400" b="1" dirty="0" smtClean="0">
                <a:latin typeface="Calibri" pitchFamily="34" charset="0"/>
                <a:cs typeface="Arial" charset="0"/>
              </a:rPr>
              <a:t>Скипидар</a:t>
            </a:r>
            <a:endParaRPr lang="ru-RU" sz="2400" b="1" dirty="0">
              <a:latin typeface="Calibri" pitchFamily="34" charset="0"/>
              <a:cs typeface="Arial" charset="0"/>
            </a:endParaRPr>
          </a:p>
        </p:txBody>
      </p:sp>
      <p:sp>
        <p:nvSpPr>
          <p:cNvPr id="9" name="Прямоугольник 8"/>
          <p:cNvSpPr/>
          <p:nvPr/>
        </p:nvSpPr>
        <p:spPr>
          <a:xfrm>
            <a:off x="6786577" y="3244336"/>
            <a:ext cx="1643075" cy="461665"/>
          </a:xfrm>
          <a:prstGeom prst="rect">
            <a:avLst/>
          </a:prstGeom>
        </p:spPr>
        <p:txBody>
          <a:bodyPr wrap="square">
            <a:spAutoFit/>
          </a:bodyPr>
          <a:lstStyle/>
          <a:p>
            <a:pPr eaLnBrk="1" hangingPunct="1">
              <a:defRPr/>
            </a:pPr>
            <a:r>
              <a:rPr lang="ru-RU" sz="2400" b="1" dirty="0" smtClean="0">
                <a:latin typeface="Calibri" pitchFamily="34" charset="0"/>
                <a:cs typeface="Arial" charset="0"/>
              </a:rPr>
              <a:t>Деготь</a:t>
            </a:r>
            <a:endParaRPr lang="ru-RU" sz="2400" b="1" dirty="0">
              <a:latin typeface="Calibri" pitchFamily="34" charset="0"/>
              <a:cs typeface="Arial" charset="0"/>
            </a:endParaRPr>
          </a:p>
        </p:txBody>
      </p:sp>
      <p:pic>
        <p:nvPicPr>
          <p:cNvPr id="10" name="Picture 6" descr="C:\Users\Артем\Desktop\Даша\НИР\польза людям\покрышка.jpg">
            <a:extLst>
              <a:ext uri="{FF2B5EF4-FFF2-40B4-BE49-F238E27FC236}">
                <a16:creationId xmlns:a16="http://schemas.microsoft.com/office/drawing/2014/main" xmlns="" id="{A42783B3-BEF7-4CAD-8A4A-4815B900EA77}"/>
              </a:ext>
            </a:extLst>
          </p:cNvPr>
          <p:cNvPicPr>
            <a:picLocks noChangeAspect="1" noChangeArrowheads="1"/>
          </p:cNvPicPr>
          <p:nvPr/>
        </p:nvPicPr>
        <p:blipFill>
          <a:blip r:embed="rId6" cstate="screen"/>
          <a:srcRect/>
          <a:stretch>
            <a:fillRect/>
          </a:stretch>
        </p:blipFill>
        <p:spPr bwMode="auto">
          <a:xfrm>
            <a:off x="714376" y="4000500"/>
            <a:ext cx="1785939" cy="1803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Прямоугольник 10"/>
          <p:cNvSpPr/>
          <p:nvPr/>
        </p:nvSpPr>
        <p:spPr>
          <a:xfrm>
            <a:off x="500038" y="6000770"/>
            <a:ext cx="2214577" cy="461665"/>
          </a:xfrm>
          <a:prstGeom prst="rect">
            <a:avLst/>
          </a:prstGeom>
        </p:spPr>
        <p:txBody>
          <a:bodyPr wrap="square">
            <a:spAutoFit/>
          </a:bodyPr>
          <a:lstStyle/>
          <a:p>
            <a:pPr marL="342900" indent="-342900" eaLnBrk="1" hangingPunct="1">
              <a:defRPr/>
            </a:pPr>
            <a:r>
              <a:rPr lang="ru-RU" sz="2400" b="1" dirty="0" smtClean="0">
                <a:latin typeface="Calibri" pitchFamily="34" charset="0"/>
                <a:cs typeface="Arial" charset="0"/>
              </a:rPr>
              <a:t>Автопокрышки</a:t>
            </a:r>
            <a:endParaRPr lang="ru-RU" sz="2400" b="1" dirty="0">
              <a:latin typeface="Calibri" pitchFamily="34" charset="0"/>
              <a:cs typeface="Arial" charset="0"/>
            </a:endParaRPr>
          </a:p>
        </p:txBody>
      </p:sp>
      <p:pic>
        <p:nvPicPr>
          <p:cNvPr id="12" name="Picture 9" descr="http://b1.culture.ru/c/286645.x400p.jpg">
            <a:extLst>
              <a:ext uri="{FF2B5EF4-FFF2-40B4-BE49-F238E27FC236}">
                <a16:creationId xmlns:a16="http://schemas.microsoft.com/office/drawing/2014/main" xmlns="" id="{B438C377-E805-4766-90FD-8323FEAE103B}"/>
              </a:ext>
            </a:extLst>
          </p:cNvPr>
          <p:cNvPicPr>
            <a:picLocks noChangeAspect="1" noChangeArrowheads="1"/>
          </p:cNvPicPr>
          <p:nvPr/>
        </p:nvPicPr>
        <p:blipFill>
          <a:blip r:embed="rId7" cstate="screen"/>
          <a:srcRect/>
          <a:stretch>
            <a:fillRect/>
          </a:stretch>
        </p:blipFill>
        <p:spPr bwMode="auto">
          <a:xfrm>
            <a:off x="3160715" y="3714753"/>
            <a:ext cx="2822575" cy="195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Прямоугольник 12"/>
          <p:cNvSpPr/>
          <p:nvPr/>
        </p:nvSpPr>
        <p:spPr>
          <a:xfrm>
            <a:off x="2857489" y="5857894"/>
            <a:ext cx="2786083" cy="830997"/>
          </a:xfrm>
          <a:prstGeom prst="rect">
            <a:avLst/>
          </a:prstGeom>
        </p:spPr>
        <p:txBody>
          <a:bodyPr wrap="square">
            <a:spAutoFit/>
          </a:bodyPr>
          <a:lstStyle/>
          <a:p>
            <a:pPr algn="ctr" eaLnBrk="1" hangingPunct="1">
              <a:defRPr/>
            </a:pPr>
            <a:r>
              <a:rPr lang="ru-RU" sz="2400" b="1" dirty="0" smtClean="0">
                <a:latin typeface="Calibri" pitchFamily="34" charset="0"/>
                <a:cs typeface="Arial" charset="0"/>
              </a:rPr>
              <a:t>Музыкальные инструменты</a:t>
            </a:r>
            <a:endParaRPr lang="ru-RU" sz="2400" b="1" dirty="0">
              <a:latin typeface="Calibri" pitchFamily="34" charset="0"/>
              <a:cs typeface="Arial" charset="0"/>
            </a:endParaRPr>
          </a:p>
        </p:txBody>
      </p:sp>
      <p:pic>
        <p:nvPicPr>
          <p:cNvPr id="14" name="Picture 5" descr="C:\Users\Артем\Desktop\Даша\НИР\польза людям\кинопленка.jpg">
            <a:extLst>
              <a:ext uri="{FF2B5EF4-FFF2-40B4-BE49-F238E27FC236}">
                <a16:creationId xmlns:a16="http://schemas.microsoft.com/office/drawing/2014/main" xmlns="" id="{FB34FD79-784C-463E-A901-96BA23763F16}"/>
              </a:ext>
            </a:extLst>
          </p:cNvPr>
          <p:cNvPicPr>
            <a:picLocks noChangeAspect="1" noChangeArrowheads="1"/>
          </p:cNvPicPr>
          <p:nvPr/>
        </p:nvPicPr>
        <p:blipFill>
          <a:blip r:embed="rId8"/>
          <a:srcRect/>
          <a:stretch>
            <a:fillRect/>
          </a:stretch>
        </p:blipFill>
        <p:spPr bwMode="auto">
          <a:xfrm>
            <a:off x="6357949" y="3786190"/>
            <a:ext cx="2163763" cy="1714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Прямоугольник 14"/>
          <p:cNvSpPr/>
          <p:nvPr/>
        </p:nvSpPr>
        <p:spPr>
          <a:xfrm>
            <a:off x="6429388" y="6000770"/>
            <a:ext cx="2286016" cy="461665"/>
          </a:xfrm>
          <a:prstGeom prst="rect">
            <a:avLst/>
          </a:prstGeom>
        </p:spPr>
        <p:txBody>
          <a:bodyPr wrap="square">
            <a:spAutoFit/>
          </a:bodyPr>
          <a:lstStyle/>
          <a:p>
            <a:pPr eaLnBrk="1" hangingPunct="1">
              <a:defRPr/>
            </a:pPr>
            <a:r>
              <a:rPr lang="ru-RU" sz="2400" b="1" dirty="0" smtClean="0">
                <a:latin typeface="Calibri" pitchFamily="34" charset="0"/>
                <a:cs typeface="Arial" charset="0"/>
              </a:rPr>
              <a:t>Кинопленка</a:t>
            </a:r>
            <a:endParaRPr lang="ru-RU" sz="2400" b="1" dirty="0">
              <a:latin typeface="Calibri" pitchFamily="34" charset="0"/>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mp;IEcy;&amp;lcy;&amp;kcy;&amp;acy; PNG &amp;fcy;&amp;ocy;&amp;tcy;&amp;ocy;, &amp;iecy;&amp;lcy;&amp;softcy; "/>
          <p:cNvPicPr>
            <a:picLocks noChangeAspect="1" noChangeArrowheads="1"/>
          </p:cNvPicPr>
          <p:nvPr/>
        </p:nvPicPr>
        <p:blipFill>
          <a:blip r:embed="rId2"/>
          <a:srcRect/>
          <a:stretch>
            <a:fillRect/>
          </a:stretch>
        </p:blipFill>
        <p:spPr bwMode="auto">
          <a:xfrm>
            <a:off x="3571868" y="1214424"/>
            <a:ext cx="1928813" cy="2714644"/>
          </a:xfrm>
          <a:prstGeom prst="rect">
            <a:avLst/>
          </a:prstGeom>
          <a:noFill/>
          <a:ln w="9525">
            <a:noFill/>
            <a:miter lim="800000"/>
            <a:headEnd/>
            <a:tailEnd/>
          </a:ln>
        </p:spPr>
      </p:pic>
      <p:sp>
        <p:nvSpPr>
          <p:cNvPr id="3" name="Прямоугольник 2"/>
          <p:cNvSpPr/>
          <p:nvPr/>
        </p:nvSpPr>
        <p:spPr>
          <a:xfrm>
            <a:off x="1285852" y="500044"/>
            <a:ext cx="6929485" cy="646331"/>
          </a:xfrm>
          <a:prstGeom prst="rect">
            <a:avLst/>
          </a:prstGeom>
        </p:spPr>
        <p:txBody>
          <a:bodyPr wrap="square">
            <a:spAutoFit/>
          </a:bodyPr>
          <a:lstStyle/>
          <a:p>
            <a:pPr algn="ctr" eaLnBrk="1" fontAlgn="auto" hangingPunct="1">
              <a:spcBef>
                <a:spcPts val="0"/>
              </a:spcBef>
              <a:spcAft>
                <a:spcPts val="0"/>
              </a:spcAft>
              <a:defRPr/>
            </a:pPr>
            <a:r>
              <a:rPr lang="ru-RU" sz="3600" b="1" dirty="0" smtClean="0">
                <a:solidFill>
                  <a:srgbClr val="990033"/>
                </a:solidFill>
              </a:rPr>
              <a:t>Применение ели в медицине</a:t>
            </a:r>
            <a:endParaRPr lang="ru-RU" sz="3600" b="1" dirty="0">
              <a:solidFill>
                <a:srgbClr val="990033"/>
              </a:solidFill>
            </a:endParaRPr>
          </a:p>
        </p:txBody>
      </p:sp>
      <p:pic>
        <p:nvPicPr>
          <p:cNvPr id="4" name="Picture 6" descr="C:\Users\Артем\Desktop\Даша\НИР\в медицине\хвойный экстракт.jpg">
            <a:extLst>
              <a:ext uri="{FF2B5EF4-FFF2-40B4-BE49-F238E27FC236}">
                <a16:creationId xmlns:a16="http://schemas.microsoft.com/office/drawing/2014/main" xmlns="" id="{D7565A94-9E61-47E4-AEA2-E5B336AC4288}"/>
              </a:ext>
            </a:extLst>
          </p:cNvPr>
          <p:cNvPicPr>
            <a:picLocks noChangeAspect="1" noChangeArrowheads="1"/>
          </p:cNvPicPr>
          <p:nvPr/>
        </p:nvPicPr>
        <p:blipFill>
          <a:blip r:embed="rId3"/>
          <a:srcRect/>
          <a:stretch>
            <a:fillRect/>
          </a:stretch>
        </p:blipFill>
        <p:spPr bwMode="auto">
          <a:xfrm>
            <a:off x="428625" y="1285875"/>
            <a:ext cx="2286000" cy="1714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3" descr="C:\Users\Артем\Desktop\Даша\НИР\в медицине\ингаляции.jpeg">
            <a:extLst>
              <a:ext uri="{FF2B5EF4-FFF2-40B4-BE49-F238E27FC236}">
                <a16:creationId xmlns:a16="http://schemas.microsoft.com/office/drawing/2014/main" xmlns="" id="{E752436A-82A1-409B-B6A1-8DA692ECAD64}"/>
              </a:ext>
            </a:extLst>
          </p:cNvPr>
          <p:cNvPicPr>
            <a:picLocks noChangeAspect="1" noChangeArrowheads="1"/>
          </p:cNvPicPr>
          <p:nvPr/>
        </p:nvPicPr>
        <p:blipFill>
          <a:blip r:embed="rId4"/>
          <a:srcRect/>
          <a:stretch>
            <a:fillRect/>
          </a:stretch>
        </p:blipFill>
        <p:spPr bwMode="auto">
          <a:xfrm>
            <a:off x="6335713" y="1285875"/>
            <a:ext cx="2262187" cy="1714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4" descr="C:\Users\Артем\Desktop\Даша\НИР\в медицине\полоскания.jpg">
            <a:extLst>
              <a:ext uri="{FF2B5EF4-FFF2-40B4-BE49-F238E27FC236}">
                <a16:creationId xmlns:a16="http://schemas.microsoft.com/office/drawing/2014/main" xmlns="" id="{AFF152EA-505F-4103-8F96-2C8B54E303A3}"/>
              </a:ext>
            </a:extLst>
          </p:cNvPr>
          <p:cNvPicPr>
            <a:picLocks noChangeAspect="1" noChangeArrowheads="1"/>
          </p:cNvPicPr>
          <p:nvPr/>
        </p:nvPicPr>
        <p:blipFill>
          <a:blip r:embed="rId5"/>
          <a:srcRect/>
          <a:stretch>
            <a:fillRect/>
          </a:stretch>
        </p:blipFill>
        <p:spPr bwMode="auto">
          <a:xfrm>
            <a:off x="714376" y="3929064"/>
            <a:ext cx="1446213" cy="18907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5" descr="C:\Users\Артем\Desktop\Даша\НИР\в медицине\хвойные ванны.jpg">
            <a:extLst>
              <a:ext uri="{FF2B5EF4-FFF2-40B4-BE49-F238E27FC236}">
                <a16:creationId xmlns:a16="http://schemas.microsoft.com/office/drawing/2014/main" xmlns="" id="{83DD0FA1-ABE3-49D4-AEB0-1B1804FCD6DA}"/>
              </a:ext>
            </a:extLst>
          </p:cNvPr>
          <p:cNvPicPr>
            <a:picLocks noChangeAspect="1" noChangeArrowheads="1"/>
          </p:cNvPicPr>
          <p:nvPr/>
        </p:nvPicPr>
        <p:blipFill>
          <a:blip r:embed="rId6" cstate="screen"/>
          <a:srcRect/>
          <a:stretch>
            <a:fillRect/>
          </a:stretch>
        </p:blipFill>
        <p:spPr bwMode="auto">
          <a:xfrm>
            <a:off x="3698876" y="4786313"/>
            <a:ext cx="1746251" cy="12779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8" descr="https://im0-tub-ru.yandex.net/i?id=893da38fb9b26655f867c4e9de88005a-l&amp;n=13">
            <a:extLst>
              <a:ext uri="{FF2B5EF4-FFF2-40B4-BE49-F238E27FC236}">
                <a16:creationId xmlns:a16="http://schemas.microsoft.com/office/drawing/2014/main" xmlns="" id="{EE629C30-31BE-4F07-B38B-D8ED6687CF78}"/>
              </a:ext>
            </a:extLst>
          </p:cNvPr>
          <p:cNvPicPr>
            <a:picLocks noChangeAspect="1" noChangeArrowheads="1"/>
          </p:cNvPicPr>
          <p:nvPr/>
        </p:nvPicPr>
        <p:blipFill>
          <a:blip r:embed="rId7" cstate="screen"/>
          <a:srcRect/>
          <a:stretch>
            <a:fillRect/>
          </a:stretch>
        </p:blipFill>
        <p:spPr bwMode="auto">
          <a:xfrm>
            <a:off x="6715127" y="4000501"/>
            <a:ext cx="1460500" cy="17859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Стрелка влево 8">
            <a:extLst>
              <a:ext uri="{FF2B5EF4-FFF2-40B4-BE49-F238E27FC236}">
                <a16:creationId xmlns:a16="http://schemas.microsoft.com/office/drawing/2014/main" xmlns="" id="{CA3F2A5B-D93E-4227-9881-166E943E01B2}"/>
              </a:ext>
            </a:extLst>
          </p:cNvPr>
          <p:cNvSpPr/>
          <p:nvPr/>
        </p:nvSpPr>
        <p:spPr>
          <a:xfrm rot="1198848">
            <a:off x="2754139" y="2182983"/>
            <a:ext cx="714380" cy="357190"/>
          </a:xfrm>
          <a:prstGeom prst="leftArrow">
            <a:avLst/>
          </a:prstGeom>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spcBef>
                <a:spcPts val="0"/>
              </a:spcBef>
              <a:spcAft>
                <a:spcPts val="0"/>
              </a:spcAft>
              <a:defRPr/>
            </a:pPr>
            <a:endParaRPr lang="ru-RU" dirty="0">
              <a:solidFill>
                <a:schemeClr val="tx1"/>
              </a:solidFill>
            </a:endParaRPr>
          </a:p>
        </p:txBody>
      </p:sp>
      <p:sp>
        <p:nvSpPr>
          <p:cNvPr id="10" name="Стрелка влево 9">
            <a:extLst>
              <a:ext uri="{FF2B5EF4-FFF2-40B4-BE49-F238E27FC236}">
                <a16:creationId xmlns:a16="http://schemas.microsoft.com/office/drawing/2014/main" xmlns="" id="{EEC44241-8148-4D37-BAA6-46FDE770AED2}"/>
              </a:ext>
            </a:extLst>
          </p:cNvPr>
          <p:cNvSpPr/>
          <p:nvPr/>
        </p:nvSpPr>
        <p:spPr>
          <a:xfrm rot="19992505">
            <a:off x="2756771" y="3999459"/>
            <a:ext cx="714380" cy="357190"/>
          </a:xfrm>
          <a:prstGeom prst="leftArrow">
            <a:avLst/>
          </a:prstGeom>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1" name="Стрелка влево 10">
            <a:extLst>
              <a:ext uri="{FF2B5EF4-FFF2-40B4-BE49-F238E27FC236}">
                <a16:creationId xmlns:a16="http://schemas.microsoft.com/office/drawing/2014/main" xmlns="" id="{D258B447-6409-43F0-9747-7091CC62511F}"/>
              </a:ext>
            </a:extLst>
          </p:cNvPr>
          <p:cNvSpPr/>
          <p:nvPr/>
        </p:nvSpPr>
        <p:spPr>
          <a:xfrm rot="16200000">
            <a:off x="4214811" y="4179100"/>
            <a:ext cx="714380" cy="357191"/>
          </a:xfrm>
          <a:prstGeom prst="leftArrow">
            <a:avLst/>
          </a:prstGeom>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2" name="Стрелка влево 11">
            <a:extLst>
              <a:ext uri="{FF2B5EF4-FFF2-40B4-BE49-F238E27FC236}">
                <a16:creationId xmlns:a16="http://schemas.microsoft.com/office/drawing/2014/main" xmlns="" id="{6D972BCA-A8F2-46FF-BC12-2AC22BA3C782}"/>
              </a:ext>
            </a:extLst>
          </p:cNvPr>
          <p:cNvSpPr/>
          <p:nvPr/>
        </p:nvSpPr>
        <p:spPr>
          <a:xfrm rot="12226456">
            <a:off x="5613819" y="4129344"/>
            <a:ext cx="714380" cy="357190"/>
          </a:xfrm>
          <a:prstGeom prst="leftArrow">
            <a:avLst/>
          </a:prstGeom>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Стрелка влево 12">
            <a:extLst>
              <a:ext uri="{FF2B5EF4-FFF2-40B4-BE49-F238E27FC236}">
                <a16:creationId xmlns:a16="http://schemas.microsoft.com/office/drawing/2014/main" xmlns="" id="{65FBA670-8014-4932-9FE6-08648CEFACEC}"/>
              </a:ext>
            </a:extLst>
          </p:cNvPr>
          <p:cNvSpPr/>
          <p:nvPr/>
        </p:nvSpPr>
        <p:spPr>
          <a:xfrm rot="9119662">
            <a:off x="5256978" y="2289924"/>
            <a:ext cx="714380" cy="357190"/>
          </a:xfrm>
          <a:prstGeom prst="leftArrow">
            <a:avLst/>
          </a:prstGeom>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 name="Прямоугольник 13"/>
          <p:cNvSpPr/>
          <p:nvPr/>
        </p:nvSpPr>
        <p:spPr>
          <a:xfrm>
            <a:off x="714349" y="3244336"/>
            <a:ext cx="1428760" cy="461665"/>
          </a:xfrm>
          <a:prstGeom prst="rect">
            <a:avLst/>
          </a:prstGeom>
        </p:spPr>
        <p:txBody>
          <a:bodyPr wrap="square">
            <a:spAutoFit/>
          </a:bodyPr>
          <a:lstStyle/>
          <a:p>
            <a:pPr eaLnBrk="1" hangingPunct="1">
              <a:defRPr/>
            </a:pPr>
            <a:r>
              <a:rPr lang="ru-RU" sz="2400" b="1" dirty="0" smtClean="0">
                <a:latin typeface="Calibri" pitchFamily="34" charset="0"/>
                <a:cs typeface="Arial" charset="0"/>
              </a:rPr>
              <a:t>Экстракт</a:t>
            </a:r>
            <a:endParaRPr lang="ru-RU" sz="2400" b="1" dirty="0">
              <a:latin typeface="Calibri" pitchFamily="34" charset="0"/>
              <a:cs typeface="Arial" charset="0"/>
            </a:endParaRPr>
          </a:p>
        </p:txBody>
      </p:sp>
      <p:sp>
        <p:nvSpPr>
          <p:cNvPr id="15" name="Прямоугольник 14"/>
          <p:cNvSpPr/>
          <p:nvPr/>
        </p:nvSpPr>
        <p:spPr>
          <a:xfrm>
            <a:off x="1000101" y="6000770"/>
            <a:ext cx="1285883" cy="461665"/>
          </a:xfrm>
          <a:prstGeom prst="rect">
            <a:avLst/>
          </a:prstGeom>
        </p:spPr>
        <p:txBody>
          <a:bodyPr wrap="square">
            <a:spAutoFit/>
          </a:bodyPr>
          <a:lstStyle/>
          <a:p>
            <a:pPr eaLnBrk="1" hangingPunct="1">
              <a:defRPr/>
            </a:pPr>
            <a:r>
              <a:rPr lang="ru-RU" sz="2400" b="1" dirty="0" smtClean="0">
                <a:latin typeface="Calibri" pitchFamily="34" charset="0"/>
                <a:cs typeface="Arial" charset="0"/>
              </a:rPr>
              <a:t>Отвары</a:t>
            </a:r>
            <a:endParaRPr lang="ru-RU" sz="2400" b="1" dirty="0">
              <a:latin typeface="Calibri" pitchFamily="34" charset="0"/>
              <a:cs typeface="Arial" charset="0"/>
            </a:endParaRPr>
          </a:p>
        </p:txBody>
      </p:sp>
      <p:sp>
        <p:nvSpPr>
          <p:cNvPr id="16" name="Прямоугольник 15"/>
          <p:cNvSpPr/>
          <p:nvPr/>
        </p:nvSpPr>
        <p:spPr>
          <a:xfrm>
            <a:off x="6429389" y="3244336"/>
            <a:ext cx="2143139" cy="461665"/>
          </a:xfrm>
          <a:prstGeom prst="rect">
            <a:avLst/>
          </a:prstGeom>
        </p:spPr>
        <p:txBody>
          <a:bodyPr wrap="square">
            <a:spAutoFit/>
          </a:bodyPr>
          <a:lstStyle/>
          <a:p>
            <a:pPr eaLnBrk="1" hangingPunct="1">
              <a:defRPr/>
            </a:pPr>
            <a:r>
              <a:rPr lang="ru-RU" sz="2400" b="1" dirty="0" smtClean="0">
                <a:latin typeface="Calibri" pitchFamily="34" charset="0"/>
                <a:cs typeface="Arial" charset="0"/>
              </a:rPr>
              <a:t>Ингаляции</a:t>
            </a:r>
            <a:endParaRPr lang="ru-RU" sz="2400" b="1" dirty="0">
              <a:latin typeface="Calibri" pitchFamily="34" charset="0"/>
              <a:cs typeface="Arial" charset="0"/>
            </a:endParaRPr>
          </a:p>
        </p:txBody>
      </p:sp>
      <p:sp>
        <p:nvSpPr>
          <p:cNvPr id="17" name="Прямоугольник 16"/>
          <p:cNvSpPr/>
          <p:nvPr/>
        </p:nvSpPr>
        <p:spPr>
          <a:xfrm>
            <a:off x="4000497" y="6198992"/>
            <a:ext cx="1357323" cy="461665"/>
          </a:xfrm>
          <a:prstGeom prst="rect">
            <a:avLst/>
          </a:prstGeom>
        </p:spPr>
        <p:txBody>
          <a:bodyPr wrap="square">
            <a:spAutoFit/>
          </a:bodyPr>
          <a:lstStyle/>
          <a:p>
            <a:pPr eaLnBrk="1" hangingPunct="1">
              <a:defRPr/>
            </a:pPr>
            <a:r>
              <a:rPr lang="ru-RU" sz="2400" b="1" dirty="0" smtClean="0">
                <a:latin typeface="Calibri" pitchFamily="34" charset="0"/>
                <a:cs typeface="Arial" charset="0"/>
              </a:rPr>
              <a:t>Ванны</a:t>
            </a:r>
            <a:endParaRPr lang="ru-RU" sz="2400" b="1" dirty="0">
              <a:latin typeface="Calibri" pitchFamily="34" charset="0"/>
              <a:cs typeface="Arial" charset="0"/>
            </a:endParaRPr>
          </a:p>
        </p:txBody>
      </p:sp>
      <p:sp>
        <p:nvSpPr>
          <p:cNvPr id="18" name="Прямоугольник 17"/>
          <p:cNvSpPr/>
          <p:nvPr/>
        </p:nvSpPr>
        <p:spPr>
          <a:xfrm>
            <a:off x="6000761" y="6000770"/>
            <a:ext cx="2500331" cy="461665"/>
          </a:xfrm>
          <a:prstGeom prst="rect">
            <a:avLst/>
          </a:prstGeom>
        </p:spPr>
        <p:txBody>
          <a:bodyPr wrap="square">
            <a:spAutoFit/>
          </a:bodyPr>
          <a:lstStyle/>
          <a:p>
            <a:pPr eaLnBrk="1" hangingPunct="1">
              <a:defRPr/>
            </a:pPr>
            <a:r>
              <a:rPr lang="ru-RU" sz="2400" b="1" dirty="0" smtClean="0">
                <a:latin typeface="Calibri" pitchFamily="34" charset="0"/>
                <a:cs typeface="Arial" charset="0"/>
              </a:rPr>
              <a:t>Эфирные масла</a:t>
            </a:r>
            <a:endParaRPr lang="ru-RU" sz="2400" b="1" dirty="0">
              <a:latin typeface="Calibri" pitchFamily="34" charset="0"/>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2214578"/>
          </a:xfrm>
        </p:spPr>
        <p:txBody>
          <a:bodyPr>
            <a:normAutofit fontScale="90000"/>
          </a:bodyPr>
          <a:lstStyle/>
          <a:p>
            <a:r>
              <a:rPr lang="ru-RU" sz="4000" b="1" dirty="0" smtClean="0">
                <a:solidFill>
                  <a:srgbClr val="990033"/>
                </a:solidFill>
              </a:rPr>
              <a:t> </a:t>
            </a:r>
            <a:r>
              <a:rPr lang="ru-RU" sz="2800" b="1" dirty="0" smtClean="0">
                <a:solidFill>
                  <a:srgbClr val="990033"/>
                </a:solidFill>
              </a:rPr>
              <a:t>Встреча с </a:t>
            </a:r>
            <a:r>
              <a:rPr lang="ru-RU" sz="2800" b="1" dirty="0" smtClean="0">
                <a:solidFill>
                  <a:srgbClr val="990033"/>
                </a:solidFill>
              </a:rPr>
              <a:t>сотрудником </a:t>
            </a:r>
            <a:r>
              <a:rPr lang="ru-RU" sz="2800" b="1" dirty="0" err="1" smtClean="0">
                <a:solidFill>
                  <a:srgbClr val="990033"/>
                </a:solidFill>
              </a:rPr>
              <a:t>Селенгинского</a:t>
            </a:r>
            <a:r>
              <a:rPr lang="ru-RU" sz="2800" b="1" dirty="0" smtClean="0">
                <a:solidFill>
                  <a:srgbClr val="990033"/>
                </a:solidFill>
              </a:rPr>
              <a:t> лесничества </a:t>
            </a:r>
            <a:r>
              <a:rPr lang="ru-RU" sz="2800" b="1" dirty="0" smtClean="0">
                <a:solidFill>
                  <a:srgbClr val="990033"/>
                </a:solidFill>
              </a:rPr>
              <a:t>Шараповой Надеждой Васильевной</a:t>
            </a:r>
            <a:r>
              <a:rPr lang="ru-RU" b="1" dirty="0" smtClean="0">
                <a:solidFill>
                  <a:srgbClr val="990033"/>
                </a:solidFill>
              </a:rPr>
              <a:t/>
            </a:r>
            <a:br>
              <a:rPr lang="ru-RU" b="1" dirty="0" smtClean="0">
                <a:solidFill>
                  <a:srgbClr val="990033"/>
                </a:solidFill>
              </a:rPr>
            </a:br>
            <a:r>
              <a:rPr lang="ru-RU" sz="2800" b="1" dirty="0" smtClean="0">
                <a:solidFill>
                  <a:schemeClr val="tx1"/>
                </a:solidFill>
              </a:rPr>
              <a:t>-</a:t>
            </a:r>
            <a:r>
              <a:rPr lang="ru-RU" sz="2400" b="1" dirty="0" smtClean="0">
                <a:solidFill>
                  <a:schemeClr val="tx1"/>
                </a:solidFill>
              </a:rPr>
              <a:t>ущерб от вырубленных елей в дни нового года</a:t>
            </a:r>
            <a:br>
              <a:rPr lang="ru-RU" sz="2400" b="1" dirty="0" smtClean="0">
                <a:solidFill>
                  <a:schemeClr val="tx1"/>
                </a:solidFill>
              </a:rPr>
            </a:br>
            <a:r>
              <a:rPr lang="ru-RU" sz="2400" b="1" dirty="0" smtClean="0">
                <a:solidFill>
                  <a:schemeClr val="tx1"/>
                </a:solidFill>
              </a:rPr>
              <a:t>- преимущество  искусственной  ёлки</a:t>
            </a:r>
            <a:r>
              <a:rPr lang="ru-RU" b="1" dirty="0" smtClean="0">
                <a:solidFill>
                  <a:srgbClr val="990033"/>
                </a:solidFill>
              </a:rPr>
              <a:t> </a:t>
            </a:r>
            <a:r>
              <a:rPr lang="ru-RU" b="1" dirty="0" smtClean="0">
                <a:solidFill>
                  <a:srgbClr val="990033"/>
                </a:solidFill>
              </a:rPr>
              <a:t>	</a:t>
            </a:r>
            <a:endParaRPr lang="ru-RU" dirty="0"/>
          </a:p>
        </p:txBody>
      </p:sp>
      <p:pic>
        <p:nvPicPr>
          <p:cNvPr id="2050" name="Picture 2" descr="C:\Documents and Settings\1\Рабочий стол\20221219_225232.jpg"/>
          <p:cNvPicPr>
            <a:picLocks noGrp="1" noChangeAspect="1" noChangeArrowheads="1"/>
          </p:cNvPicPr>
          <p:nvPr>
            <p:ph idx="1"/>
          </p:nvPr>
        </p:nvPicPr>
        <p:blipFill>
          <a:blip r:embed="rId2"/>
          <a:srcRect/>
          <a:stretch>
            <a:fillRect/>
          </a:stretch>
        </p:blipFill>
        <p:spPr bwMode="auto">
          <a:xfrm>
            <a:off x="1357290" y="2857496"/>
            <a:ext cx="6072230" cy="364333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ctrTitle"/>
          </p:nvPr>
        </p:nvSpPr>
        <p:spPr/>
        <p:txBody>
          <a:bodyPr/>
          <a:lstStyle/>
          <a:p>
            <a:pPr eaLnBrk="1" hangingPunct="1"/>
            <a:endParaRPr lang="ru-RU" altLang="ru-RU" smtClean="0"/>
          </a:p>
        </p:txBody>
      </p:sp>
      <p:sp>
        <p:nvSpPr>
          <p:cNvPr id="3" name="Подзаголовок 2">
            <a:extLst>
              <a:ext uri="{FF2B5EF4-FFF2-40B4-BE49-F238E27FC236}">
                <a16:creationId xmlns:a16="http://schemas.microsoft.com/office/drawing/2014/main" xmlns="" id="{008473FE-A640-4650-9284-6200EEB44B4D}"/>
              </a:ext>
            </a:extLst>
          </p:cNvPr>
          <p:cNvSpPr>
            <a:spLocks noGrp="1"/>
          </p:cNvSpPr>
          <p:nvPr>
            <p:ph type="subTitle" idx="1"/>
          </p:nvPr>
        </p:nvSpPr>
        <p:spPr/>
        <p:txBody>
          <a:bodyPr rtlCol="0">
            <a:normAutofit/>
          </a:bodyPr>
          <a:lstStyle/>
          <a:p>
            <a:pPr eaLnBrk="1" fontAlgn="auto" hangingPunct="1">
              <a:spcAft>
                <a:spcPts val="0"/>
              </a:spcAft>
              <a:defRPr/>
            </a:pPr>
            <a:endParaRPr lang="ru-RU"/>
          </a:p>
        </p:txBody>
      </p:sp>
      <p:pic>
        <p:nvPicPr>
          <p:cNvPr id="20484" name="Picture 2" descr="C:\Users\Артем\Desktop\Даша\НИР\luxfon.com-17469.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Скругленный прямоугольник 5">
            <a:extLst>
              <a:ext uri="{FF2B5EF4-FFF2-40B4-BE49-F238E27FC236}">
                <a16:creationId xmlns:a16="http://schemas.microsoft.com/office/drawing/2014/main" xmlns="" id="{188A813C-75A4-48A1-B7C8-1C5535C0CF95}"/>
              </a:ext>
            </a:extLst>
          </p:cNvPr>
          <p:cNvSpPr/>
          <p:nvPr/>
        </p:nvSpPr>
        <p:spPr>
          <a:xfrm>
            <a:off x="285722" y="285752"/>
            <a:ext cx="8643999" cy="642918"/>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spcBef>
                <a:spcPts val="0"/>
              </a:spcBef>
              <a:spcAft>
                <a:spcPts val="0"/>
              </a:spcAft>
              <a:defRPr/>
            </a:pPr>
            <a:r>
              <a:rPr lang="ru-RU" sz="3600" b="1" dirty="0">
                <a:solidFill>
                  <a:srgbClr val="990033"/>
                </a:solidFill>
              </a:rPr>
              <a:t>Структура дерева</a:t>
            </a:r>
          </a:p>
        </p:txBody>
      </p:sp>
      <p:sp>
        <p:nvSpPr>
          <p:cNvPr id="7" name="Прямоугольник 6">
            <a:extLst>
              <a:ext uri="{FF2B5EF4-FFF2-40B4-BE49-F238E27FC236}">
                <a16:creationId xmlns:a16="http://schemas.microsoft.com/office/drawing/2014/main" xmlns="" id="{BF302393-A132-4BAC-BC21-71362A555421}"/>
              </a:ext>
            </a:extLst>
          </p:cNvPr>
          <p:cNvSpPr/>
          <p:nvPr/>
        </p:nvSpPr>
        <p:spPr>
          <a:xfrm>
            <a:off x="285751" y="1071565"/>
            <a:ext cx="8572500" cy="550068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pic>
        <p:nvPicPr>
          <p:cNvPr id="17417" name="Picture 2" descr="C:\Users\Артем\Desktop\Даша\НИР\структура дерева\ветка ели с шишкой.jpg">
            <a:extLst>
              <a:ext uri="{FF2B5EF4-FFF2-40B4-BE49-F238E27FC236}">
                <a16:creationId xmlns:a16="http://schemas.microsoft.com/office/drawing/2014/main" xmlns="" id="{51DAAEAA-8CAB-4928-93BE-F65031B580FF}"/>
              </a:ext>
            </a:extLst>
          </p:cNvPr>
          <p:cNvPicPr>
            <a:picLocks noChangeAspect="1" noChangeArrowheads="1"/>
          </p:cNvPicPr>
          <p:nvPr/>
        </p:nvPicPr>
        <p:blipFill>
          <a:blip r:embed="rId3" cstate="screen"/>
          <a:srcRect/>
          <a:stretch>
            <a:fillRect/>
          </a:stretch>
        </p:blipFill>
        <p:spPr bwMode="auto">
          <a:xfrm>
            <a:off x="285752" y="1357315"/>
            <a:ext cx="3286125" cy="24653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418" name="Picture 4" descr="C:\Users\Артем\Desktop\Даша\НИР\структура дерева\строение.jpg">
            <a:extLst>
              <a:ext uri="{FF2B5EF4-FFF2-40B4-BE49-F238E27FC236}">
                <a16:creationId xmlns:a16="http://schemas.microsoft.com/office/drawing/2014/main" xmlns="" id="{7C992467-7BB9-4D63-B974-B74A17FFE33D}"/>
              </a:ext>
            </a:extLst>
          </p:cNvPr>
          <p:cNvPicPr>
            <a:picLocks noChangeAspect="1" noChangeArrowheads="1"/>
          </p:cNvPicPr>
          <p:nvPr/>
        </p:nvPicPr>
        <p:blipFill>
          <a:blip r:embed="rId4" cstate="screen"/>
          <a:srcRect/>
          <a:stretch>
            <a:fillRect/>
          </a:stretch>
        </p:blipFill>
        <p:spPr bwMode="auto">
          <a:xfrm>
            <a:off x="4786316" y="3429000"/>
            <a:ext cx="3513137" cy="2705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419" name="TextBox 9">
            <a:extLst>
              <a:ext uri="{FF2B5EF4-FFF2-40B4-BE49-F238E27FC236}">
                <a16:creationId xmlns:a16="http://schemas.microsoft.com/office/drawing/2014/main" xmlns="" id="{25478593-1A97-4E42-B3FF-73FFF5BF19E6}"/>
              </a:ext>
            </a:extLst>
          </p:cNvPr>
          <p:cNvSpPr txBox="1">
            <a:spLocks noChangeArrowheads="1"/>
          </p:cNvSpPr>
          <p:nvPr/>
        </p:nvSpPr>
        <p:spPr bwMode="auto">
          <a:xfrm>
            <a:off x="3786189" y="1143001"/>
            <a:ext cx="4929187" cy="2985433"/>
          </a:xfrm>
          <a:prstGeom prst="rect">
            <a:avLst/>
          </a:prstGeom>
          <a:noFill/>
          <a:ln w="9525">
            <a:noFill/>
            <a:miter lim="800000"/>
            <a:headEnd/>
            <a:tailEnd/>
          </a:ln>
        </p:spPr>
        <p:txBody>
          <a:bodyPr>
            <a:spAutoFit/>
          </a:bodyPr>
          <a:lstStyle/>
          <a:p>
            <a:pPr algn="just" eaLnBrk="1" hangingPunct="1">
              <a:defRPr/>
            </a:pPr>
            <a:r>
              <a:rPr lang="ru-RU" sz="2800" b="1" dirty="0">
                <a:latin typeface="Calibri" pitchFamily="34" charset="0"/>
                <a:cs typeface="Arial" charset="0"/>
              </a:rPr>
              <a:t>Веточка покрыта иголочками (хвоей), Хвоя живет на деревьях от 2 до 5 лет. Смена хвои происходит постепенно. </a:t>
            </a:r>
          </a:p>
          <a:p>
            <a:pPr algn="just" eaLnBrk="1" hangingPunct="1">
              <a:defRPr/>
            </a:pPr>
            <a:endParaRPr lang="ru-RU" sz="2400" dirty="0">
              <a:latin typeface="Calibri" pitchFamily="34" charset="0"/>
              <a:cs typeface="Arial" charset="0"/>
            </a:endParaRPr>
          </a:p>
          <a:p>
            <a:pPr algn="just" eaLnBrk="1" hangingPunct="1">
              <a:defRPr/>
            </a:pPr>
            <a:endParaRPr lang="ru-RU" sz="2400" dirty="0">
              <a:latin typeface="Calibri" pitchFamily="34" charset="0"/>
              <a:cs typeface="Arial" charset="0"/>
            </a:endParaRPr>
          </a:p>
          <a:p>
            <a:pPr algn="just" eaLnBrk="1" hangingPunct="1">
              <a:defRPr/>
            </a:pPr>
            <a:endParaRPr lang="ru-RU" sz="2800" dirty="0">
              <a:latin typeface="Calibri" pitchFamily="34" charset="0"/>
              <a:cs typeface="Arial" charset="0"/>
            </a:endParaRPr>
          </a:p>
        </p:txBody>
      </p:sp>
      <p:sp>
        <p:nvSpPr>
          <p:cNvPr id="17420" name="TextBox 10">
            <a:extLst>
              <a:ext uri="{FF2B5EF4-FFF2-40B4-BE49-F238E27FC236}">
                <a16:creationId xmlns:a16="http://schemas.microsoft.com/office/drawing/2014/main" xmlns="" id="{6D919255-E8B4-45F2-9E67-54720C7A89E4}"/>
              </a:ext>
            </a:extLst>
          </p:cNvPr>
          <p:cNvSpPr txBox="1">
            <a:spLocks noChangeArrowheads="1"/>
          </p:cNvSpPr>
          <p:nvPr/>
        </p:nvSpPr>
        <p:spPr bwMode="auto">
          <a:xfrm>
            <a:off x="285749" y="4071940"/>
            <a:ext cx="4286251" cy="2985433"/>
          </a:xfrm>
          <a:prstGeom prst="rect">
            <a:avLst/>
          </a:prstGeom>
          <a:noFill/>
          <a:ln w="9525">
            <a:noFill/>
            <a:miter lim="800000"/>
            <a:headEnd/>
            <a:tailEnd/>
          </a:ln>
        </p:spPr>
        <p:txBody>
          <a:bodyPr>
            <a:spAutoFit/>
          </a:bodyPr>
          <a:lstStyle/>
          <a:p>
            <a:pPr algn="just" eaLnBrk="1" hangingPunct="1">
              <a:defRPr/>
            </a:pPr>
            <a:r>
              <a:rPr lang="ru-RU" sz="2800" b="1" dirty="0">
                <a:latin typeface="Calibri" pitchFamily="34" charset="0"/>
                <a:cs typeface="Arial" charset="0"/>
              </a:rPr>
              <a:t>Все хвойные деревья имеют шишки. У ели длина шишки достигает 15см. </a:t>
            </a:r>
          </a:p>
          <a:p>
            <a:pPr algn="just" eaLnBrk="1" hangingPunct="1">
              <a:defRPr/>
            </a:pPr>
            <a:endParaRPr lang="ru-RU" sz="2400" dirty="0">
              <a:latin typeface="Calibri" pitchFamily="34" charset="0"/>
              <a:cs typeface="Arial" charset="0"/>
            </a:endParaRPr>
          </a:p>
          <a:p>
            <a:pPr algn="just" eaLnBrk="1" hangingPunct="1">
              <a:defRPr/>
            </a:pPr>
            <a:endParaRPr lang="ru-RU" sz="2400" dirty="0">
              <a:latin typeface="Calibri" pitchFamily="34" charset="0"/>
              <a:cs typeface="Arial" charset="0"/>
            </a:endParaRPr>
          </a:p>
          <a:p>
            <a:pPr algn="just" eaLnBrk="1" hangingPunct="1">
              <a:defRPr/>
            </a:pPr>
            <a:endParaRPr lang="ru-RU" sz="2800" dirty="0">
              <a:latin typeface="Calibri" pitchFamily="34" charset="0"/>
              <a:cs typeface="Arial" charset="0"/>
            </a:endParaRP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4415" y="500044"/>
            <a:ext cx="6929487" cy="646331"/>
          </a:xfrm>
          <a:prstGeom prst="rect">
            <a:avLst/>
          </a:prstGeom>
        </p:spPr>
        <p:txBody>
          <a:bodyPr wrap="square">
            <a:spAutoFit/>
          </a:bodyPr>
          <a:lstStyle/>
          <a:p>
            <a:pPr algn="ctr" eaLnBrk="1" fontAlgn="auto" hangingPunct="1">
              <a:spcBef>
                <a:spcPts val="0"/>
              </a:spcBef>
              <a:spcAft>
                <a:spcPts val="0"/>
              </a:spcAft>
              <a:defRPr/>
            </a:pPr>
            <a:r>
              <a:rPr lang="ru-RU" sz="3600" b="1" dirty="0" smtClean="0">
                <a:solidFill>
                  <a:srgbClr val="C00000"/>
                </a:solidFill>
              </a:rPr>
              <a:t>Давайте задумаемся</a:t>
            </a:r>
            <a:endParaRPr lang="ru-RU" sz="3600" b="1" dirty="0">
              <a:solidFill>
                <a:srgbClr val="C00000"/>
              </a:solidFill>
            </a:endParaRPr>
          </a:p>
        </p:txBody>
      </p:sp>
      <p:sp>
        <p:nvSpPr>
          <p:cNvPr id="3" name="Прямоугольник 2"/>
          <p:cNvSpPr/>
          <p:nvPr/>
        </p:nvSpPr>
        <p:spPr>
          <a:xfrm>
            <a:off x="857226" y="1285860"/>
            <a:ext cx="7286676" cy="3970318"/>
          </a:xfrm>
          <a:prstGeom prst="rect">
            <a:avLst/>
          </a:prstGeom>
        </p:spPr>
        <p:txBody>
          <a:bodyPr wrap="square">
            <a:spAutoFit/>
          </a:bodyPr>
          <a:lstStyle/>
          <a:p>
            <a:pPr eaLnBrk="1" hangingPunct="1">
              <a:buFont typeface="Arial" pitchFamily="34" charset="0"/>
              <a:buChar char="•"/>
              <a:defRPr/>
            </a:pPr>
            <a:r>
              <a:rPr lang="ru-RU" sz="2800" b="1" dirty="0" smtClean="0">
                <a:cs typeface="Arial" charset="0"/>
              </a:rPr>
              <a:t>ель сибирская – одна из основных хвойных пород сибирских лесов;</a:t>
            </a:r>
          </a:p>
          <a:p>
            <a:pPr eaLnBrk="1" hangingPunct="1">
              <a:buFont typeface="Arial" pitchFamily="34" charset="0"/>
              <a:buChar char="•"/>
              <a:defRPr/>
            </a:pPr>
            <a:r>
              <a:rPr lang="ru-RU" sz="2800" b="1" dirty="0" smtClean="0">
                <a:cs typeface="Arial" charset="0"/>
              </a:rPr>
              <a:t>продолжительность жизни ели – 250-300 лет;</a:t>
            </a:r>
          </a:p>
          <a:p>
            <a:pPr eaLnBrk="1" hangingPunct="1">
              <a:buFont typeface="Arial" pitchFamily="34" charset="0"/>
              <a:buChar char="•"/>
              <a:defRPr/>
            </a:pPr>
            <a:r>
              <a:rPr lang="ru-RU" sz="2800" b="1" dirty="0" smtClean="0">
                <a:cs typeface="Arial" charset="0"/>
              </a:rPr>
              <a:t>Возраст  новогодней ели – 10-15 лет;</a:t>
            </a:r>
          </a:p>
          <a:p>
            <a:pPr eaLnBrk="1" hangingPunct="1">
              <a:buFont typeface="Arial" pitchFamily="34" charset="0"/>
              <a:buChar char="•"/>
              <a:defRPr/>
            </a:pPr>
            <a:r>
              <a:rPr lang="ru-RU" sz="2800" b="1" dirty="0" smtClean="0">
                <a:cs typeface="Arial" charset="0"/>
              </a:rPr>
              <a:t>1 гектар хвойного леса очищает от 50 тонн пыли;</a:t>
            </a:r>
          </a:p>
          <a:p>
            <a:pPr eaLnBrk="1" hangingPunct="1">
              <a:buFont typeface="Arial" pitchFamily="34" charset="0"/>
              <a:buChar char="•"/>
              <a:defRPr/>
            </a:pPr>
            <a:r>
              <a:rPr lang="ru-RU" sz="2800" b="1" dirty="0" smtClean="0">
                <a:cs typeface="Arial" charset="0"/>
              </a:rPr>
              <a:t>по всей России вырубается более 7 миллионов деревьев</a:t>
            </a:r>
            <a:r>
              <a:rPr lang="ru-RU" b="1" dirty="0" smtClean="0">
                <a:latin typeface="Arial" charset="0"/>
                <a:cs typeface="Arial" charset="0"/>
              </a:rPr>
              <a:t>. </a:t>
            </a:r>
            <a:endParaRPr lang="ru-RU" b="1" dirty="0">
              <a:latin typeface="Arial" charset="0"/>
              <a:cs typeface="Arial" charset="0"/>
            </a:endParaRPr>
          </a:p>
        </p:txBody>
      </p:sp>
      <p:pic>
        <p:nvPicPr>
          <p:cNvPr id="4" name="Picture 4" descr="&amp;IEcy;&amp;lcy;&amp;kcy;&amp;acy; PNG &amp;fcy;&amp;ocy;&amp;tcy;&amp;ocy;, &amp;iecy;&amp;lcy;&amp;softcy; "/>
          <p:cNvPicPr>
            <a:picLocks noChangeAspect="1" noChangeArrowheads="1"/>
          </p:cNvPicPr>
          <p:nvPr/>
        </p:nvPicPr>
        <p:blipFill>
          <a:blip r:embed="rId2"/>
          <a:srcRect/>
          <a:stretch>
            <a:fillRect/>
          </a:stretch>
        </p:blipFill>
        <p:spPr bwMode="auto">
          <a:xfrm>
            <a:off x="7215188" y="3200400"/>
            <a:ext cx="2286000" cy="36576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smtClean="0">
                <a:solidFill>
                  <a:srgbClr val="990033"/>
                </a:solidFill>
              </a:rPr>
              <a:t>Вопросы для дискуссии</a:t>
            </a:r>
            <a:endParaRPr lang="ru-RU" sz="3600" b="1" dirty="0">
              <a:solidFill>
                <a:srgbClr val="990033"/>
              </a:solidFill>
            </a:endParaRPr>
          </a:p>
        </p:txBody>
      </p:sp>
      <p:sp>
        <p:nvSpPr>
          <p:cNvPr id="3" name="Содержимое 2"/>
          <p:cNvSpPr>
            <a:spLocks noGrp="1"/>
          </p:cNvSpPr>
          <p:nvPr>
            <p:ph idx="1"/>
          </p:nvPr>
        </p:nvSpPr>
        <p:spPr/>
        <p:txBody>
          <a:bodyPr/>
          <a:lstStyle/>
          <a:p>
            <a:r>
              <a:rPr lang="ru-RU" sz="2800" b="1" dirty="0" smtClean="0"/>
              <a:t>Почему вместо ели дома лучше ставить сосну?</a:t>
            </a:r>
          </a:p>
          <a:p>
            <a:r>
              <a:rPr lang="ru-RU" sz="2800" b="1" dirty="0" smtClean="0"/>
              <a:t>Почему елками в предновогодние дни торгуют с машин на рынке, где их рубят?</a:t>
            </a:r>
          </a:p>
          <a:p>
            <a:r>
              <a:rPr lang="ru-RU" sz="2800" b="1" dirty="0" smtClean="0"/>
              <a:t>Сколько нужно времени, чтобы выросла новогодняя ель?</a:t>
            </a:r>
          </a:p>
          <a:p>
            <a:r>
              <a:rPr lang="ru-RU" sz="2800" b="1" dirty="0" smtClean="0"/>
              <a:t>Можно ли самостоятельно заготовить новогоднюю ель?</a:t>
            </a:r>
          </a:p>
          <a:p>
            <a:r>
              <a:rPr lang="ru-RU" sz="2800" b="1" dirty="0" smtClean="0"/>
              <a:t>Какие новогодние ели имеют законное происхождение?</a:t>
            </a:r>
            <a:endParaRPr lang="ru-RU"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11354"/>
          </a:xfrm>
        </p:spPr>
        <p:txBody>
          <a:bodyPr/>
          <a:lstStyle/>
          <a:p>
            <a:r>
              <a:rPr lang="ru-RU" sz="3200" b="1" dirty="0" smtClean="0">
                <a:solidFill>
                  <a:srgbClr val="990033"/>
                </a:solidFill>
              </a:rPr>
              <a:t> Лесная викторина </a:t>
            </a:r>
            <a:br>
              <a:rPr lang="ru-RU" sz="3200" b="1" dirty="0" smtClean="0">
                <a:solidFill>
                  <a:srgbClr val="990033"/>
                </a:solidFill>
              </a:rPr>
            </a:br>
            <a:r>
              <a:rPr lang="ru-RU" sz="3200" b="1" dirty="0" smtClean="0">
                <a:solidFill>
                  <a:srgbClr val="990033"/>
                </a:solidFill>
              </a:rPr>
              <a:t>детская модельная библиотека КДЦ «Жемчужина» </a:t>
            </a:r>
            <a:endParaRPr lang="ru-RU" sz="3200" b="1" dirty="0">
              <a:solidFill>
                <a:srgbClr val="990033"/>
              </a:solidFill>
            </a:endParaRPr>
          </a:p>
        </p:txBody>
      </p:sp>
      <p:pic>
        <p:nvPicPr>
          <p:cNvPr id="9" name="Picture 2" descr="C:\Documents and Settings\1\Рабочий стол\20221219_225103.jpg"/>
          <p:cNvPicPr>
            <a:picLocks noGrp="1" noChangeAspect="1" noChangeArrowheads="1"/>
          </p:cNvPicPr>
          <p:nvPr>
            <p:ph idx="1"/>
          </p:nvPr>
        </p:nvPicPr>
        <p:blipFill>
          <a:blip r:embed="rId3"/>
          <a:stretch>
            <a:fillRect/>
          </a:stretch>
        </p:blipFill>
        <p:spPr bwMode="auto">
          <a:xfrm>
            <a:off x="4572000" y="2071679"/>
            <a:ext cx="4286279" cy="3786214"/>
          </a:xfrm>
          <a:prstGeom prst="rect">
            <a:avLst/>
          </a:prstGeom>
          <a:noFill/>
        </p:spPr>
      </p:pic>
      <p:pic>
        <p:nvPicPr>
          <p:cNvPr id="6146" name="Picture 2" descr="C:\Documents and Settings\1\Рабочий стол\SAM_4749.JPG"/>
          <p:cNvPicPr>
            <a:picLocks noChangeAspect="1" noChangeArrowheads="1"/>
          </p:cNvPicPr>
          <p:nvPr/>
        </p:nvPicPr>
        <p:blipFill>
          <a:blip r:embed="rId4"/>
          <a:srcRect/>
          <a:stretch>
            <a:fillRect/>
          </a:stretch>
        </p:blipFill>
        <p:spPr bwMode="auto">
          <a:xfrm>
            <a:off x="285721" y="2143116"/>
            <a:ext cx="3929090" cy="4000528"/>
          </a:xfrm>
          <a:prstGeom prst="rect">
            <a:avLst/>
          </a:prstGeom>
          <a:noFill/>
        </p:spPr>
      </p:pic>
      <p:sp>
        <p:nvSpPr>
          <p:cNvPr id="10" name="Прямоугольник 9"/>
          <p:cNvSpPr/>
          <p:nvPr/>
        </p:nvSpPr>
        <p:spPr>
          <a:xfrm>
            <a:off x="4714876" y="5929330"/>
            <a:ext cx="3786214" cy="646331"/>
          </a:xfrm>
          <a:prstGeom prst="rect">
            <a:avLst/>
          </a:prstGeom>
        </p:spPr>
        <p:txBody>
          <a:bodyPr wrap="square">
            <a:spAutoFit/>
          </a:bodyPr>
          <a:lstStyle/>
          <a:p>
            <a:r>
              <a:rPr lang="ru-RU" b="1" dirty="0" smtClean="0"/>
              <a:t>Победитель лесной викторины </a:t>
            </a:r>
            <a:r>
              <a:rPr lang="ru-RU" b="1" dirty="0" err="1" smtClean="0"/>
              <a:t>Шелковникова</a:t>
            </a:r>
            <a:r>
              <a:rPr lang="ru-RU" b="1" dirty="0" smtClean="0"/>
              <a:t> Арина</a:t>
            </a:r>
            <a:endParaRPr lang="ru-RU"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p:spPr>
        <p:txBody>
          <a:bodyPr/>
          <a:lstStyle/>
          <a:p>
            <a:r>
              <a:rPr lang="ru-RU" sz="3600" b="1" dirty="0" smtClean="0">
                <a:solidFill>
                  <a:srgbClr val="990033"/>
                </a:solidFill>
              </a:rPr>
              <a:t>Стихи в защиту новогодних елей</a:t>
            </a:r>
            <a:endParaRPr lang="ru-RU" sz="3600" b="1" dirty="0">
              <a:solidFill>
                <a:srgbClr val="990033"/>
              </a:solidFill>
            </a:endParaRPr>
          </a:p>
        </p:txBody>
      </p:sp>
      <p:pic>
        <p:nvPicPr>
          <p:cNvPr id="3074" name="Picture 2" descr="C:\Documents and Settings\1\Рабочий стол\20221219_225024.jpg"/>
          <p:cNvPicPr>
            <a:picLocks noGrp="1" noChangeAspect="1" noChangeArrowheads="1"/>
          </p:cNvPicPr>
          <p:nvPr>
            <p:ph idx="1"/>
          </p:nvPr>
        </p:nvPicPr>
        <p:blipFill>
          <a:blip r:embed="rId3"/>
          <a:srcRect/>
          <a:stretch>
            <a:fillRect/>
          </a:stretch>
        </p:blipFill>
        <p:spPr bwMode="auto">
          <a:xfrm>
            <a:off x="1599466" y="1285875"/>
            <a:ext cx="6302256" cy="471487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smtClean="0">
                <a:solidFill>
                  <a:srgbClr val="990033"/>
                </a:solidFill>
              </a:rPr>
              <a:t>Актуальность</a:t>
            </a:r>
            <a:r>
              <a:rPr lang="ru-RU" b="1" dirty="0" smtClean="0">
                <a:solidFill>
                  <a:srgbClr val="990033"/>
                </a:solidFill>
              </a:rPr>
              <a:t> </a:t>
            </a:r>
            <a:endParaRPr lang="ru-RU" b="1" dirty="0">
              <a:solidFill>
                <a:srgbClr val="990033"/>
              </a:solidFill>
            </a:endParaRPr>
          </a:p>
        </p:txBody>
      </p:sp>
      <p:sp>
        <p:nvSpPr>
          <p:cNvPr id="3" name="Содержимое 2"/>
          <p:cNvSpPr>
            <a:spLocks noGrp="1"/>
          </p:cNvSpPr>
          <p:nvPr>
            <p:ph idx="1"/>
          </p:nvPr>
        </p:nvSpPr>
        <p:spPr>
          <a:xfrm>
            <a:off x="457200" y="1285862"/>
            <a:ext cx="8229600" cy="4840303"/>
          </a:xfrm>
        </p:spPr>
        <p:txBody>
          <a:bodyPr/>
          <a:lstStyle/>
          <a:p>
            <a:pPr>
              <a:buNone/>
            </a:pPr>
            <a:r>
              <a:rPr lang="ru-RU" sz="1900" dirty="0" smtClean="0"/>
              <a:t>		</a:t>
            </a:r>
            <a:r>
              <a:rPr lang="ru-RU" sz="2000" dirty="0" smtClean="0"/>
              <a:t>С приближением любимого праздника – Нового года – на прилавках магазинов появляются товары, напоминающие об этом. Это ёлочные игрушки, гирлянды, мишура, и конечно же, новогодние ели. Организуются ёлочные базары, где продаются живые ели и сосны. Покупатели наслаждаются неповторимым хвойным ароматом, представляя, как эти красавицы будут радовать глаз в новогодние праздники. А ещё перед новогодними праздниками появляются «ёлочные браконьеры», которые незаконно вырубают в лесах ели для украшения своих домов и квартир. А потом этих красавиц ждёт свалка! И далеко не все думают о том, как пострадала природа, сколько пользы принесла бы каждая ёлочка. И именно такое варварское отношение к природе и приводит к различным катаклизмам. </a:t>
            </a:r>
          </a:p>
          <a:p>
            <a:pPr>
              <a:buNone/>
            </a:pPr>
            <a:r>
              <a:rPr lang="ru-RU" sz="2000" dirty="0" smtClean="0"/>
              <a:t>     Любуясь новогодней ёлкой у себя дома, зададимся вопросом, а чем полезны ели, растущие в наших лесах и как их можно сохранить?</a:t>
            </a:r>
          </a:p>
          <a:p>
            <a:pPr>
              <a:buNone/>
            </a:pPr>
            <a:endParaRPr lang="ru-RU" sz="1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571504"/>
          </a:xfrm>
        </p:spPr>
        <p:txBody>
          <a:bodyPr>
            <a:normAutofit fontScale="90000"/>
          </a:bodyPr>
          <a:lstStyle/>
          <a:p>
            <a:r>
              <a:rPr lang="ru-RU" sz="4000" b="1" dirty="0" smtClean="0">
                <a:solidFill>
                  <a:srgbClr val="990033"/>
                </a:solidFill>
              </a:rPr>
              <a:t>Анкета</a:t>
            </a:r>
            <a:r>
              <a:rPr lang="ru-RU" sz="4000" dirty="0" smtClean="0"/>
              <a:t/>
            </a:r>
            <a:br>
              <a:rPr lang="ru-RU" sz="4000" dirty="0" smtClean="0"/>
            </a:br>
            <a:endParaRPr lang="ru-RU" sz="4000" b="1" dirty="0"/>
          </a:p>
        </p:txBody>
      </p:sp>
      <p:sp>
        <p:nvSpPr>
          <p:cNvPr id="4" name="Содержимое 3"/>
          <p:cNvSpPr>
            <a:spLocks noGrp="1"/>
          </p:cNvSpPr>
          <p:nvPr>
            <p:ph idx="1"/>
          </p:nvPr>
        </p:nvSpPr>
        <p:spPr>
          <a:xfrm>
            <a:off x="457200" y="928672"/>
            <a:ext cx="8229600" cy="5197493"/>
          </a:xfrm>
        </p:spPr>
        <p:txBody>
          <a:bodyPr/>
          <a:lstStyle/>
          <a:p>
            <a:pPr lvl="0"/>
            <a:r>
              <a:rPr lang="ru-RU" sz="1600" b="1" dirty="0" smtClean="0"/>
              <a:t>Ставите ли вы на Новый год елку?</a:t>
            </a:r>
          </a:p>
          <a:p>
            <a:pPr lvl="0"/>
            <a:r>
              <a:rPr lang="ru-RU" sz="1600" b="1" dirty="0" smtClean="0"/>
              <a:t>Если ставите, то какую? (подчеркните)</a:t>
            </a:r>
          </a:p>
          <a:p>
            <a:r>
              <a:rPr lang="ru-RU" sz="1600" b="1" dirty="0" smtClean="0"/>
              <a:t>- искусственную</a:t>
            </a:r>
          </a:p>
          <a:p>
            <a:r>
              <a:rPr lang="ru-RU" sz="1600" b="1" dirty="0" smtClean="0"/>
              <a:t>- натуральную</a:t>
            </a:r>
          </a:p>
          <a:p>
            <a:pPr lvl="0"/>
            <a:r>
              <a:rPr lang="ru-RU" sz="1600" b="1" dirty="0" smtClean="0"/>
              <a:t>Если ставите натуральную елку, как  ее утилизируете?</a:t>
            </a:r>
          </a:p>
          <a:p>
            <a:pPr lvl="0"/>
            <a:r>
              <a:rPr lang="ru-RU" sz="1600" b="1" dirty="0" smtClean="0"/>
              <a:t>Какую елку планируете поставить в этот Новый год?</a:t>
            </a:r>
          </a:p>
          <a:p>
            <a:pPr lvl="0"/>
            <a:r>
              <a:rPr lang="ru-RU" sz="1600" b="1" dirty="0" smtClean="0"/>
              <a:t>Как вы относитесь к вырубке елок на Новый год? (подчеркните)</a:t>
            </a:r>
          </a:p>
          <a:p>
            <a:r>
              <a:rPr lang="ru-RU" sz="1600" b="1" dirty="0" smtClean="0"/>
              <a:t> - положительно</a:t>
            </a:r>
          </a:p>
          <a:p>
            <a:pPr>
              <a:buNone/>
            </a:pPr>
            <a:r>
              <a:rPr lang="ru-RU" sz="1600" b="1" dirty="0" smtClean="0"/>
              <a:t>     -  отрицательно</a:t>
            </a:r>
          </a:p>
          <a:p>
            <a:r>
              <a:rPr lang="ru-RU" sz="1800" b="1" dirty="0" smtClean="0"/>
              <a:t>Учащиеся школы «Юный эколог» провели опрос среди населения. В ходе которого выяснилось: 100% опрошенных (50 человек) ставят ёлку в своих домах, из них 63% ставят искусственную, 37% натуральную. На вопрос почему они ставят натуральную ель, сосну, большинство ответили, что они приятно пахнут. После Нового года все опрошенные выбрасывают сосны , ели на свалку. Отрадно отметить, что на вопрос как вы относитесь к вырубке ёлок , все ответили отрицательно.</a:t>
            </a:r>
            <a:endParaRPr lang="ru-RU" sz="18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solidFill>
                  <a:srgbClr val="990033"/>
                </a:solidFill>
              </a:rPr>
              <a:t>Варианты украшения квартиры</a:t>
            </a:r>
            <a:br>
              <a:rPr lang="ru-RU" sz="3200" b="1" dirty="0" smtClean="0">
                <a:solidFill>
                  <a:srgbClr val="990033"/>
                </a:solidFill>
              </a:rPr>
            </a:br>
            <a:r>
              <a:rPr lang="ru-RU" sz="3200" b="1" dirty="0" smtClean="0">
                <a:solidFill>
                  <a:srgbClr val="990033"/>
                </a:solidFill>
              </a:rPr>
              <a:t> к Новому году</a:t>
            </a:r>
            <a:endParaRPr lang="ru-RU" sz="3200" b="1" dirty="0">
              <a:solidFill>
                <a:srgbClr val="990033"/>
              </a:solidFill>
            </a:endParaRPr>
          </a:p>
        </p:txBody>
      </p:sp>
      <p:sp>
        <p:nvSpPr>
          <p:cNvPr id="3" name="Содержимое 2"/>
          <p:cNvSpPr>
            <a:spLocks noGrp="1"/>
          </p:cNvSpPr>
          <p:nvPr>
            <p:ph idx="1"/>
          </p:nvPr>
        </p:nvSpPr>
        <p:spPr/>
        <p:txBody>
          <a:bodyPr/>
          <a:lstStyle/>
          <a:p>
            <a:pPr lvl="0"/>
            <a:r>
              <a:rPr lang="ru-RU" sz="2400" dirty="0" smtClean="0"/>
              <a:t>Не обязательно украшать квартиру на Новый год целым деревом, его может заменить композиция из хвойных веток, игрушек, гирлянд, поделки, изготовленные своими руками. </a:t>
            </a:r>
          </a:p>
          <a:p>
            <a:pPr lvl="0"/>
            <a:r>
              <a:rPr lang="ru-RU" sz="2400" dirty="0" smtClean="0"/>
              <a:t>Сделать елочку своими руками.</a:t>
            </a:r>
          </a:p>
          <a:p>
            <a:pPr lvl="0"/>
            <a:r>
              <a:rPr lang="ru-RU" sz="2400" dirty="0" smtClean="0"/>
              <a:t>Заменить живую ель искусственной.</a:t>
            </a:r>
          </a:p>
          <a:p>
            <a:pPr lvl="0"/>
            <a:r>
              <a:rPr lang="ru-RU" sz="2400" dirty="0" smtClean="0"/>
              <a:t>Посадить ель в кадке.</a:t>
            </a:r>
          </a:p>
          <a:p>
            <a:pPr lvl="0"/>
            <a:r>
              <a:rPr lang="ru-RU" sz="2400" dirty="0" smtClean="0"/>
              <a:t>А еще лучше посадить и вырастить </a:t>
            </a:r>
          </a:p>
          <a:p>
            <a:pPr lvl="0">
              <a:buNone/>
            </a:pPr>
            <a:r>
              <a:rPr lang="ru-RU" sz="2400" dirty="0" smtClean="0"/>
              <a:t>     елочку во дворе дома или школы.</a:t>
            </a:r>
          </a:p>
          <a:p>
            <a:pPr>
              <a:buNone/>
            </a:pPr>
            <a:endParaRPr lang="ru-RU" sz="2400" dirty="0" smtClean="0"/>
          </a:p>
          <a:p>
            <a:endParaRPr lang="ru-RU" sz="2400" dirty="0"/>
          </a:p>
        </p:txBody>
      </p:sp>
      <p:pic>
        <p:nvPicPr>
          <p:cNvPr id="4" name="Picture 5" descr="C:\Users\Артем\Desktop\Даша\НИР\чем заменить ель\композ из веток ели.jpg">
            <a:extLst>
              <a:ext uri="{FF2B5EF4-FFF2-40B4-BE49-F238E27FC236}">
                <a16:creationId xmlns:a16="http://schemas.microsoft.com/office/drawing/2014/main" xmlns="" id="{2CFD0AD4-C757-4306-ADB2-78D75ACA53C7}"/>
              </a:ext>
            </a:extLst>
          </p:cNvPr>
          <p:cNvPicPr>
            <a:picLocks noChangeAspect="1" noChangeArrowheads="1"/>
          </p:cNvPicPr>
          <p:nvPr/>
        </p:nvPicPr>
        <p:blipFill>
          <a:blip r:embed="rId2" cstate="screen"/>
          <a:srcRect/>
          <a:stretch>
            <a:fillRect/>
          </a:stretch>
        </p:blipFill>
        <p:spPr bwMode="auto">
          <a:xfrm>
            <a:off x="5715008" y="2857496"/>
            <a:ext cx="2857520" cy="32147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990033"/>
                </a:solidFill>
              </a:rPr>
              <a:t>Творческая работа </a:t>
            </a:r>
            <a:br>
              <a:rPr lang="ru-RU" b="1" dirty="0" smtClean="0">
                <a:solidFill>
                  <a:srgbClr val="990033"/>
                </a:solidFill>
              </a:rPr>
            </a:br>
            <a:r>
              <a:rPr lang="ru-RU" b="1" dirty="0" smtClean="0">
                <a:solidFill>
                  <a:srgbClr val="990033"/>
                </a:solidFill>
              </a:rPr>
              <a:t>«Ёлочка своими руками»</a:t>
            </a:r>
            <a:endParaRPr lang="ru-RU" dirty="0"/>
          </a:p>
        </p:txBody>
      </p:sp>
      <p:pic>
        <p:nvPicPr>
          <p:cNvPr id="6147" name="Picture 3" descr="C:\Documents and Settings\1\Рабочий стол\20221219_225446.jpg"/>
          <p:cNvPicPr>
            <a:picLocks noGrp="1" noChangeAspect="1" noChangeArrowheads="1"/>
          </p:cNvPicPr>
          <p:nvPr>
            <p:ph sz="half" idx="1"/>
          </p:nvPr>
        </p:nvPicPr>
        <p:blipFill>
          <a:blip r:embed="rId3"/>
          <a:stretch>
            <a:fillRect/>
          </a:stretch>
        </p:blipFill>
        <p:spPr bwMode="auto">
          <a:xfrm>
            <a:off x="457200" y="2347444"/>
            <a:ext cx="4038600" cy="3031474"/>
          </a:xfrm>
          <a:prstGeom prst="rect">
            <a:avLst/>
          </a:prstGeom>
          <a:noFill/>
        </p:spPr>
      </p:pic>
      <p:pic>
        <p:nvPicPr>
          <p:cNvPr id="6148" name="Picture 4" descr="C:\Documents and Settings\1\Рабочий стол\20221219_225340.jpg"/>
          <p:cNvPicPr>
            <a:picLocks noGrp="1" noChangeAspect="1" noChangeArrowheads="1"/>
          </p:cNvPicPr>
          <p:nvPr>
            <p:ph sz="half" idx="2"/>
          </p:nvPr>
        </p:nvPicPr>
        <p:blipFill>
          <a:blip r:embed="rId4" cstate="print"/>
          <a:stretch>
            <a:fillRect/>
          </a:stretch>
        </p:blipFill>
        <p:spPr bwMode="auto">
          <a:xfrm>
            <a:off x="4990525" y="1600200"/>
            <a:ext cx="3353950" cy="452596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smtClean="0">
                <a:solidFill>
                  <a:srgbClr val="990033"/>
                </a:solidFill>
              </a:rPr>
              <a:t>Итог мероприятия</a:t>
            </a:r>
            <a:endParaRPr lang="ru-RU" sz="3600" b="1" dirty="0">
              <a:solidFill>
                <a:srgbClr val="990033"/>
              </a:solidFill>
            </a:endParaRPr>
          </a:p>
        </p:txBody>
      </p:sp>
      <p:sp>
        <p:nvSpPr>
          <p:cNvPr id="3" name="Содержимое 2"/>
          <p:cNvSpPr>
            <a:spLocks noGrp="1"/>
          </p:cNvSpPr>
          <p:nvPr>
            <p:ph idx="1"/>
          </p:nvPr>
        </p:nvSpPr>
        <p:spPr>
          <a:xfrm>
            <a:off x="457200" y="1357299"/>
            <a:ext cx="8229600" cy="5000660"/>
          </a:xfrm>
        </p:spPr>
        <p:txBody>
          <a:bodyPr/>
          <a:lstStyle/>
          <a:p>
            <a:pPr>
              <a:buNone/>
            </a:pPr>
            <a:r>
              <a:rPr lang="ru-RU" sz="2000" dirty="0" smtClean="0"/>
              <a:t>        Конечно, встреча Нового года - любимый и радостный праздник, а ёлка - символ этого праздника. Но ведь радость можно создать и, не принося вреда живому. Ведь символы мы можем смастерить сами, своими руками. А ёлочки пусть останутся в лесу, радуют нас своей красотой и выполняют бесценную работу - очищают нашу планету и защищают от последствий неразумных действий человека.</a:t>
            </a:r>
          </a:p>
          <a:p>
            <a:pPr>
              <a:buNone/>
            </a:pPr>
            <a:r>
              <a:rPr lang="ru-RU" sz="2000" dirty="0" smtClean="0"/>
              <a:t>        В заключение хочется всем напомнить: относитесь бережно к природе, к окружающему миру. Пусть в наших домах на праздник будут ёлочки, но искусственные, сделанные своими руками, а в парке, в лесу мы будем наслаждаться ароматом «живых» сосен и елей. Ведь когда-нибудь может настать время, что елей совсем не останется. Так давайте же вместе позаботимся о нашем будущем!</a:t>
            </a:r>
          </a:p>
          <a:p>
            <a:r>
              <a:rPr lang="ru-RU" sz="2000" dirty="0" smtClean="0"/>
              <a:t> Участникам мероприятия раздаются листовки. </a:t>
            </a:r>
          </a:p>
          <a:p>
            <a:endParaRPr lang="ru-RU"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071671" y="2214556"/>
            <a:ext cx="4643471" cy="371477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dirty="0"/>
          </a:p>
        </p:txBody>
      </p:sp>
      <p:sp>
        <p:nvSpPr>
          <p:cNvPr id="4" name="Заголовок 3"/>
          <p:cNvSpPr>
            <a:spLocks noGrp="1"/>
          </p:cNvSpPr>
          <p:nvPr>
            <p:ph type="title"/>
          </p:nvPr>
        </p:nvSpPr>
        <p:spPr>
          <a:xfrm>
            <a:off x="457200" y="428604"/>
            <a:ext cx="8229600" cy="1428760"/>
          </a:xfrm>
        </p:spPr>
        <p:txBody>
          <a:bodyPr/>
          <a:lstStyle/>
          <a:p>
            <a:r>
              <a:rPr lang="ru-RU" sz="3600" b="1" dirty="0" smtClean="0">
                <a:solidFill>
                  <a:srgbClr val="002060"/>
                </a:solidFill>
              </a:rPr>
              <a:t>Сохраним живые ели</a:t>
            </a:r>
            <a:r>
              <a:rPr lang="ru-RU" sz="2800" b="1" dirty="0" smtClean="0">
                <a:solidFill>
                  <a:srgbClr val="002060"/>
                </a:solidFill>
              </a:rPr>
              <a:t/>
            </a:r>
            <a:br>
              <a:rPr lang="ru-RU" sz="2800" b="1" dirty="0" smtClean="0">
                <a:solidFill>
                  <a:srgbClr val="002060"/>
                </a:solidFill>
              </a:rPr>
            </a:br>
            <a:endParaRPr lang="ru-RU" sz="2800" b="1" dirty="0">
              <a:solidFill>
                <a:srgbClr val="002060"/>
              </a:solidFill>
            </a:endParaRPr>
          </a:p>
        </p:txBody>
      </p:sp>
      <p:pic>
        <p:nvPicPr>
          <p:cNvPr id="10" name="Содержимое 9" descr="F:\Акция Живая елочка\елки.jpg"/>
          <p:cNvPicPr>
            <a:picLocks noGrp="1"/>
          </p:cNvPicPr>
          <p:nvPr>
            <p:ph idx="1"/>
          </p:nvPr>
        </p:nvPicPr>
        <p:blipFill>
          <a:blip r:embed="rId2"/>
          <a:stretch>
            <a:fillRect/>
          </a:stretch>
        </p:blipFill>
        <p:spPr bwMode="auto">
          <a:xfrm>
            <a:off x="1554691" y="1600200"/>
            <a:ext cx="6034617" cy="4525963"/>
          </a:xfrm>
          <a:prstGeom prst="rect">
            <a:avLst/>
          </a:prstGeom>
          <a:noFill/>
          <a:ln w="9525">
            <a:noFill/>
            <a:miter lim="800000"/>
            <a:headEnd/>
            <a:tailEnd/>
          </a:ln>
        </p:spPr>
      </p:pic>
      <p:sp>
        <p:nvSpPr>
          <p:cNvPr id="1028" name="WordArt 4" descr="Бумажный пакет"/>
          <p:cNvSpPr>
            <a:spLocks noChangeArrowheads="1" noChangeShapeType="1" noTextEdit="1"/>
          </p:cNvSpPr>
          <p:nvPr/>
        </p:nvSpPr>
        <p:spPr bwMode="auto">
          <a:xfrm>
            <a:off x="857226" y="2285992"/>
            <a:ext cx="3500463" cy="714380"/>
          </a:xfrm>
          <a:prstGeom prst="rect">
            <a:avLst/>
          </a:prstGeom>
        </p:spPr>
        <p:txBody>
          <a:bodyPr wrap="none" fromWordArt="1">
            <a:prstTxWarp prst="textPlain">
              <a:avLst>
                <a:gd name="adj" fmla="val 41904"/>
              </a:avLst>
            </a:prstTxWarp>
          </a:bodyPr>
          <a:lstStyle/>
          <a:p>
            <a:pPr algn="ctr" rtl="0"/>
            <a:endParaRPr lang="ru-RU" sz="3600" kern="10" spc="0" dirty="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80000"/>
                  </a:srgbClr>
                </a:outerShdw>
              </a:effectLst>
              <a:latin typeface="Times New Roman"/>
              <a:cs typeface="Times New Roman"/>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r>
              <a:rPr lang="ru-RU" b="1" i="1" dirty="0" smtClean="0"/>
              <a:t> </a:t>
            </a:r>
            <a:br>
              <a:rPr lang="ru-RU" b="1" i="1" dirty="0" smtClean="0"/>
            </a:br>
            <a:r>
              <a:rPr lang="ru-RU" sz="3200" b="1" i="1" dirty="0" smtClean="0">
                <a:solidFill>
                  <a:schemeClr val="tx1"/>
                </a:solidFill>
              </a:rPr>
              <a:t>Листовка</a:t>
            </a:r>
            <a:r>
              <a:rPr lang="ru-RU" sz="4800" dirty="0" smtClean="0">
                <a:solidFill>
                  <a:schemeClr val="tx1"/>
                </a:solidFill>
              </a:rPr>
              <a:t/>
            </a:r>
            <a:br>
              <a:rPr lang="ru-RU" sz="4800" dirty="0" smtClean="0">
                <a:solidFill>
                  <a:schemeClr val="tx1"/>
                </a:solidFill>
              </a:rPr>
            </a:br>
            <a:endParaRPr lang="ru-RU" b="1" dirty="0">
              <a:solidFill>
                <a:schemeClr val="tx1"/>
              </a:solidFill>
            </a:endParaRPr>
          </a:p>
        </p:txBody>
      </p:sp>
      <p:sp>
        <p:nvSpPr>
          <p:cNvPr id="4" name="Содержимое 3"/>
          <p:cNvSpPr>
            <a:spLocks noGrp="1"/>
          </p:cNvSpPr>
          <p:nvPr>
            <p:ph idx="1"/>
          </p:nvPr>
        </p:nvSpPr>
        <p:spPr>
          <a:xfrm>
            <a:off x="214283" y="785794"/>
            <a:ext cx="8929719" cy="5643602"/>
          </a:xfrm>
        </p:spPr>
        <p:txBody>
          <a:bodyPr>
            <a:normAutofit lnSpcReduction="10000"/>
          </a:bodyPr>
          <a:lstStyle/>
          <a:p>
            <a:pPr algn="ctr">
              <a:buNone/>
            </a:pPr>
            <a:r>
              <a:rPr lang="ru-RU" sz="2000" b="1" dirty="0" smtClean="0"/>
              <a:t> Скоро Новый год!</a:t>
            </a:r>
          </a:p>
          <a:p>
            <a:r>
              <a:rPr lang="ru-RU" sz="1800" b="1" dirty="0" smtClean="0"/>
              <a:t>В тысячах домах вспыхнут разноцветными огнями красавицы ели!</a:t>
            </a:r>
          </a:p>
          <a:p>
            <a:r>
              <a:rPr lang="ru-RU" sz="1800" b="1" dirty="0" smtClean="0"/>
              <a:t>А чтобы вырастить дерево, надо затратить немало  сил и ждать много времени.</a:t>
            </a:r>
          </a:p>
          <a:p>
            <a:r>
              <a:rPr lang="ru-RU" sz="1800" b="1" dirty="0" smtClean="0"/>
              <a:t>Не рубите понравившуюся вам ель: лучше обратитесь в лесничество, там знают, какие деревья предназначены для новогодних праздников. Также вы можете купить ель на специализированном елочном базаре. А еще лучше нарядить искусственную елку.</a:t>
            </a:r>
          </a:p>
          <a:p>
            <a:pPr algn="ctr">
              <a:buNone/>
            </a:pPr>
            <a:r>
              <a:rPr lang="ru-RU" sz="2400" b="1" i="1" dirty="0" smtClean="0"/>
              <a:t>Преимущества искусственной елки</a:t>
            </a:r>
          </a:p>
          <a:p>
            <a:pPr>
              <a:buNone/>
            </a:pPr>
            <a:r>
              <a:rPr lang="ru-RU" sz="1800" b="1" dirty="0" smtClean="0"/>
              <a:t>	Экономия времени и нервов</a:t>
            </a:r>
            <a:endParaRPr lang="ru-RU" sz="1800" dirty="0" smtClean="0"/>
          </a:p>
          <a:p>
            <a:pPr>
              <a:buNone/>
            </a:pPr>
            <a:r>
              <a:rPr lang="ru-RU" sz="1800" b="1" dirty="0" smtClean="0"/>
              <a:t>	Выгода</a:t>
            </a:r>
            <a:endParaRPr lang="ru-RU" sz="1800" dirty="0" smtClean="0"/>
          </a:p>
          <a:p>
            <a:pPr>
              <a:buNone/>
            </a:pPr>
            <a:r>
              <a:rPr lang="ru-RU" sz="1800" b="1" dirty="0" smtClean="0"/>
              <a:t>	Удобство</a:t>
            </a:r>
            <a:endParaRPr lang="ru-RU" sz="1800" dirty="0" smtClean="0"/>
          </a:p>
          <a:p>
            <a:pPr>
              <a:buNone/>
            </a:pPr>
            <a:r>
              <a:rPr lang="ru-RU" sz="1800" b="1" dirty="0" smtClean="0"/>
              <a:t>	Легкость украшения</a:t>
            </a:r>
            <a:endParaRPr lang="ru-RU" sz="1800" dirty="0" smtClean="0"/>
          </a:p>
          <a:p>
            <a:pPr>
              <a:buNone/>
            </a:pPr>
            <a:r>
              <a:rPr lang="ru-RU" sz="1800" b="1" dirty="0" smtClean="0"/>
              <a:t>	Чистота</a:t>
            </a:r>
            <a:endParaRPr lang="ru-RU" sz="1800" dirty="0" smtClean="0"/>
          </a:p>
          <a:p>
            <a:pPr>
              <a:buNone/>
            </a:pPr>
            <a:r>
              <a:rPr lang="ru-RU" sz="1800" b="1" dirty="0" smtClean="0"/>
              <a:t>	Красота</a:t>
            </a:r>
            <a:endParaRPr lang="ru-RU" sz="1800" dirty="0" smtClean="0"/>
          </a:p>
          <a:p>
            <a:pPr>
              <a:buNone/>
            </a:pPr>
            <a:r>
              <a:rPr lang="ru-RU" sz="1800" b="1" dirty="0" smtClean="0"/>
              <a:t>	Забота о природе</a:t>
            </a:r>
            <a:endParaRPr lang="ru-RU" sz="1800" dirty="0" smtClean="0"/>
          </a:p>
          <a:p>
            <a:pPr>
              <a:buNone/>
            </a:pPr>
            <a:r>
              <a:rPr lang="ru-RU" sz="1800" dirty="0" smtClean="0"/>
              <a:t> </a:t>
            </a:r>
          </a:p>
          <a:p>
            <a:pPr algn="ctr">
              <a:buNone/>
            </a:pPr>
            <a:r>
              <a:rPr lang="ru-RU" sz="2400" b="1" dirty="0" smtClean="0"/>
              <a:t>Спасаем природу! Отказываемся от живых елок!</a:t>
            </a:r>
            <a:endParaRPr lang="ru-RU" sz="2400" dirty="0" smtClean="0"/>
          </a:p>
          <a:p>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54164"/>
          </a:xfrm>
        </p:spPr>
        <p:txBody>
          <a:bodyPr/>
          <a:lstStyle/>
          <a:p>
            <a:r>
              <a:rPr lang="ru-RU" sz="3200" b="1" dirty="0" err="1" smtClean="0">
                <a:solidFill>
                  <a:srgbClr val="990033"/>
                </a:solidFill>
              </a:rPr>
              <a:t>Выстовка</a:t>
            </a:r>
            <a:r>
              <a:rPr lang="ru-RU" sz="3200" b="1" dirty="0" smtClean="0">
                <a:solidFill>
                  <a:srgbClr val="990033"/>
                </a:solidFill>
              </a:rPr>
              <a:t> </a:t>
            </a:r>
            <a:r>
              <a:rPr lang="ru-RU" sz="3200" b="1" dirty="0" smtClean="0">
                <a:solidFill>
                  <a:srgbClr val="990033"/>
                </a:solidFill>
              </a:rPr>
              <a:t>плакатов,  рисунков, призывающих беречь хвойный лес</a:t>
            </a:r>
            <a:endParaRPr lang="ru-RU" dirty="0"/>
          </a:p>
        </p:txBody>
      </p:sp>
      <p:pic>
        <p:nvPicPr>
          <p:cNvPr id="7170" name="Picture 2" descr="C:\Documents and Settings\1\Рабочий стол\20221219_224926.jpg"/>
          <p:cNvPicPr>
            <a:picLocks noGrp="1" noChangeAspect="1" noChangeArrowheads="1"/>
          </p:cNvPicPr>
          <p:nvPr>
            <p:ph sz="half" idx="1"/>
          </p:nvPr>
        </p:nvPicPr>
        <p:blipFill>
          <a:blip r:embed="rId2"/>
          <a:stretch>
            <a:fillRect/>
          </a:stretch>
        </p:blipFill>
        <p:spPr bwMode="auto">
          <a:xfrm>
            <a:off x="457200" y="2347444"/>
            <a:ext cx="4038600" cy="3031474"/>
          </a:xfrm>
          <a:prstGeom prst="rect">
            <a:avLst/>
          </a:prstGeom>
          <a:noFill/>
        </p:spPr>
      </p:pic>
      <p:sp>
        <p:nvSpPr>
          <p:cNvPr id="4" name="Содержимое 3"/>
          <p:cNvSpPr>
            <a:spLocks noGrp="1"/>
          </p:cNvSpPr>
          <p:nvPr>
            <p:ph sz="half" idx="2"/>
          </p:nvPr>
        </p:nvSpPr>
        <p:spPr>
          <a:xfrm>
            <a:off x="4648200" y="6072206"/>
            <a:ext cx="4038600" cy="53958"/>
          </a:xfrm>
        </p:spPr>
        <p:txBody>
          <a:bodyPr>
            <a:normAutofit fontScale="25000" lnSpcReduction="20000"/>
          </a:bodyPr>
          <a:lstStyle/>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1571636"/>
          </a:xfrm>
        </p:spPr>
        <p:txBody>
          <a:bodyPr>
            <a:normAutofit fontScale="90000"/>
          </a:bodyPr>
          <a:lstStyle/>
          <a:p>
            <a:r>
              <a:rPr lang="ru-RU" sz="2400" b="1" dirty="0" smtClean="0"/>
              <a:t>Среди населения были</a:t>
            </a:r>
            <a:br>
              <a:rPr lang="ru-RU" sz="2400" b="1" dirty="0" smtClean="0"/>
            </a:br>
            <a:r>
              <a:rPr lang="ru-RU" sz="2400" b="1" dirty="0" smtClean="0"/>
              <a:t> распространены листовки </a:t>
            </a:r>
            <a:br>
              <a:rPr lang="ru-RU" sz="2400" b="1" dirty="0" smtClean="0"/>
            </a:br>
            <a:r>
              <a:rPr lang="ru-RU" sz="2400" b="1" dirty="0" smtClean="0"/>
              <a:t>пропагандирующие отказ </a:t>
            </a:r>
            <a:br>
              <a:rPr lang="ru-RU" sz="2400" b="1" dirty="0" smtClean="0"/>
            </a:br>
            <a:r>
              <a:rPr lang="ru-RU" sz="2400" b="1" dirty="0" smtClean="0"/>
              <a:t>от рубки и покупки живых</a:t>
            </a:r>
            <a:br>
              <a:rPr lang="ru-RU" sz="2400" b="1" dirty="0" smtClean="0"/>
            </a:br>
            <a:r>
              <a:rPr lang="ru-RU" sz="2400" b="1" dirty="0" smtClean="0"/>
              <a:t> елей.</a:t>
            </a:r>
            <a:r>
              <a:rPr lang="ru-RU" sz="5400" b="1" dirty="0" smtClean="0"/>
              <a:t/>
            </a:r>
            <a:br>
              <a:rPr lang="ru-RU" sz="5400" b="1" dirty="0" smtClean="0"/>
            </a:br>
            <a:endParaRPr lang="ru-RU" dirty="0"/>
          </a:p>
        </p:txBody>
      </p:sp>
      <p:pic>
        <p:nvPicPr>
          <p:cNvPr id="11267" name="Picture 3" descr="C:\Documents and Settings\1\Рабочий стол\20221219_225732.jpg"/>
          <p:cNvPicPr>
            <a:picLocks noGrp="1" noChangeAspect="1" noChangeArrowheads="1"/>
          </p:cNvPicPr>
          <p:nvPr>
            <p:ph sz="half" idx="1"/>
          </p:nvPr>
        </p:nvPicPr>
        <p:blipFill>
          <a:blip r:embed="rId2"/>
          <a:stretch>
            <a:fillRect/>
          </a:stretch>
        </p:blipFill>
        <p:spPr bwMode="auto">
          <a:xfrm>
            <a:off x="779264" y="1600200"/>
            <a:ext cx="3394472" cy="4525963"/>
          </a:xfrm>
          <a:prstGeom prst="rect">
            <a:avLst/>
          </a:prstGeom>
          <a:noFill/>
        </p:spPr>
      </p:pic>
      <p:pic>
        <p:nvPicPr>
          <p:cNvPr id="11266" name="Picture 2" descr="C:\Documents and Settings\1\Рабочий стол\20221219_225843.jpg"/>
          <p:cNvPicPr>
            <a:picLocks noGrp="1" noChangeAspect="1" noChangeArrowheads="1"/>
          </p:cNvPicPr>
          <p:nvPr>
            <p:ph sz="half" idx="2"/>
          </p:nvPr>
        </p:nvPicPr>
        <p:blipFill>
          <a:blip r:embed="rId3"/>
          <a:stretch>
            <a:fillRect/>
          </a:stretch>
        </p:blipFill>
        <p:spPr bwMode="auto">
          <a:xfrm>
            <a:off x="4648200" y="2348706"/>
            <a:ext cx="4038600" cy="302895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b="1" dirty="0" smtClean="0">
                <a:solidFill>
                  <a:srgbClr val="990033"/>
                </a:solidFill>
              </a:rPr>
              <a:t>Заключение</a:t>
            </a:r>
            <a:endParaRPr lang="ru-RU" sz="4000" b="1" dirty="0">
              <a:solidFill>
                <a:srgbClr val="990033"/>
              </a:solidFill>
            </a:endParaRPr>
          </a:p>
        </p:txBody>
      </p:sp>
      <p:sp>
        <p:nvSpPr>
          <p:cNvPr id="5" name="Содержимое 4"/>
          <p:cNvSpPr>
            <a:spLocks noGrp="1"/>
          </p:cNvSpPr>
          <p:nvPr>
            <p:ph idx="1"/>
          </p:nvPr>
        </p:nvSpPr>
        <p:spPr>
          <a:xfrm>
            <a:off x="500035" y="1142985"/>
            <a:ext cx="8229600" cy="5715016"/>
          </a:xfrm>
        </p:spPr>
        <p:txBody>
          <a:bodyPr/>
          <a:lstStyle/>
          <a:p>
            <a:pPr>
              <a:buNone/>
            </a:pPr>
            <a:r>
              <a:rPr lang="ru-RU" sz="1800" dirty="0" smtClean="0"/>
              <a:t>		В ходе работы над проектом предполагаемые результаты были достигнуты. </a:t>
            </a:r>
          </a:p>
          <a:p>
            <a:r>
              <a:rPr lang="ru-RU" sz="1800" dirty="0" smtClean="0"/>
              <a:t>Обобщили и обогатили опыт детей в сфере экологического воспитания.</a:t>
            </a:r>
          </a:p>
          <a:p>
            <a:r>
              <a:rPr lang="ru-RU" sz="1800" dirty="0" smtClean="0"/>
              <a:t> Проведенный социологический опрос показал достаточно высокий уровень </a:t>
            </a:r>
            <a:r>
              <a:rPr lang="ru-RU" sz="1800" dirty="0" err="1" smtClean="0"/>
              <a:t>сформированности</a:t>
            </a:r>
            <a:r>
              <a:rPr lang="ru-RU" sz="1800" dirty="0" smtClean="0"/>
              <a:t> экологического сознания населения .</a:t>
            </a:r>
          </a:p>
          <a:p>
            <a:r>
              <a:rPr lang="ru-RU" sz="1800" dirty="0" smtClean="0"/>
              <a:t> Особую значимость имели коммуникативные навыки, направленные не только на бесконфликтное общение детей друг с другом, со взрослыми, но и на бережное отношение к природе в целом. В ходе проектной  деятельности у детей развивалось воображение, творческое мышление.</a:t>
            </a:r>
          </a:p>
          <a:p>
            <a:r>
              <a:rPr lang="ru-RU" sz="1800" dirty="0" smtClean="0"/>
              <a:t> Дети и их родители научились работать с разнообразными видами материала, воплощая свой творческий замысел в новогодние украшения, передавать свои чувства через продуктивную деятельность. </a:t>
            </a:r>
          </a:p>
          <a:p>
            <a:r>
              <a:rPr lang="ru-RU" sz="1800" dirty="0" smtClean="0"/>
              <a:t>Экологический проект «Сохраним живые ели» был опубликован на страницах международного конкурса «</a:t>
            </a:r>
            <a:r>
              <a:rPr lang="ru-RU" sz="1800" dirty="0" err="1" smtClean="0"/>
              <a:t>Артконкурс</a:t>
            </a:r>
            <a:r>
              <a:rPr lang="ru-RU" sz="1800" dirty="0" smtClean="0"/>
              <a:t>». </a:t>
            </a:r>
          </a:p>
          <a:p>
            <a:r>
              <a:rPr lang="ru-RU" sz="1800" dirty="0" smtClean="0"/>
              <a:t>Активные участники проекта и победители конкурсов</a:t>
            </a:r>
            <a:r>
              <a:rPr lang="ru-RU" sz="1800" smtClean="0"/>
              <a:t>, викторины </a:t>
            </a:r>
            <a:r>
              <a:rPr lang="ru-RU" sz="1800" dirty="0" smtClean="0"/>
              <a:t>были награждены грамотами </a:t>
            </a:r>
            <a:r>
              <a:rPr lang="ru-RU" sz="1800" smtClean="0"/>
              <a:t>и подарками.</a:t>
            </a:r>
            <a:endParaRPr lang="ru-RU" sz="1800" dirty="0" smtClean="0"/>
          </a:p>
          <a:p>
            <a:endParaRPr lang="ru-RU" sz="1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381000" y="304800"/>
            <a:ext cx="8229600" cy="1143000"/>
          </a:xfrm>
        </p:spPr>
        <p:txBody>
          <a:bodyPr/>
          <a:lstStyle/>
          <a:p>
            <a:r>
              <a:rPr lang="ru-RU" sz="4000" b="1" dirty="0" smtClean="0">
                <a:solidFill>
                  <a:srgbClr val="990033"/>
                </a:solidFill>
              </a:rPr>
              <a:t>Цель :</a:t>
            </a:r>
            <a:endParaRPr lang="ru-RU" sz="4000" b="1" dirty="0">
              <a:solidFill>
                <a:srgbClr val="990033"/>
              </a:solidFill>
            </a:endParaRPr>
          </a:p>
        </p:txBody>
      </p:sp>
      <p:sp>
        <p:nvSpPr>
          <p:cNvPr id="4" name="Содержимое 3"/>
          <p:cNvSpPr>
            <a:spLocks noGrp="1"/>
          </p:cNvSpPr>
          <p:nvPr>
            <p:ph idx="1"/>
          </p:nvPr>
        </p:nvSpPr>
        <p:spPr/>
        <p:txBody>
          <a:bodyPr/>
          <a:lstStyle/>
          <a:p>
            <a:r>
              <a:rPr lang="ru-RU" b="1" dirty="0" smtClean="0">
                <a:solidFill>
                  <a:schemeClr val="tx1">
                    <a:lumMod val="95000"/>
                    <a:lumOff val="5000"/>
                  </a:schemeClr>
                </a:solidFill>
              </a:rPr>
              <a:t>привлечь внимание детей к проблеме сохранения живых елей в период празднования новогодних праздников.</a:t>
            </a:r>
          </a:p>
          <a:p>
            <a:pPr>
              <a:buNone/>
            </a:pPr>
            <a:endParaRPr lang="ru-RU" dirty="0"/>
          </a:p>
        </p:txBody>
      </p:sp>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lstStyle/>
          <a:p>
            <a:r>
              <a:rPr lang="ru-RU" sz="4000" b="1" dirty="0" smtClean="0">
                <a:solidFill>
                  <a:srgbClr val="990033"/>
                </a:solidFill>
              </a:rPr>
              <a:t>Задачи :</a:t>
            </a:r>
            <a:endParaRPr lang="ru-RU" sz="4000" b="1" dirty="0">
              <a:solidFill>
                <a:srgbClr val="990033"/>
              </a:solidFill>
            </a:endParaRPr>
          </a:p>
        </p:txBody>
      </p:sp>
      <p:sp>
        <p:nvSpPr>
          <p:cNvPr id="4" name="Содержимое 3"/>
          <p:cNvSpPr>
            <a:spLocks noGrp="1"/>
          </p:cNvSpPr>
          <p:nvPr>
            <p:ph idx="1"/>
          </p:nvPr>
        </p:nvSpPr>
        <p:spPr>
          <a:xfrm>
            <a:off x="457201" y="1071548"/>
            <a:ext cx="8329643" cy="5054617"/>
          </a:xfrm>
        </p:spPr>
        <p:txBody>
          <a:bodyPr>
            <a:normAutofit lnSpcReduction="10000"/>
          </a:bodyPr>
          <a:lstStyle/>
          <a:p>
            <a:pPr lvl="0"/>
            <a:r>
              <a:rPr lang="ru-RU" sz="2400" dirty="0" smtClean="0"/>
              <a:t> </a:t>
            </a:r>
            <a:r>
              <a:rPr lang="ru-RU" sz="2400" b="1" dirty="0" smtClean="0">
                <a:solidFill>
                  <a:schemeClr val="tx1">
                    <a:lumMod val="95000"/>
                    <a:lumOff val="5000"/>
                  </a:schemeClr>
                </a:solidFill>
              </a:rPr>
              <a:t>Пропагандировать бережное отношение к хвойным деревьям на территории Кабанского района. </a:t>
            </a:r>
          </a:p>
          <a:p>
            <a:pPr lvl="0"/>
            <a:r>
              <a:rPr lang="ru-RU" sz="2400" b="1" dirty="0" smtClean="0">
                <a:solidFill>
                  <a:schemeClr val="tx1">
                    <a:lumMod val="95000"/>
                    <a:lumOff val="5000"/>
                  </a:schemeClr>
                </a:solidFill>
              </a:rPr>
              <a:t>изучить историю возникновения новогодней елки в России.</a:t>
            </a:r>
          </a:p>
          <a:p>
            <a:pPr lvl="0"/>
            <a:r>
              <a:rPr lang="ru-RU" sz="2400" b="1" dirty="0" smtClean="0">
                <a:solidFill>
                  <a:schemeClr val="tx1">
                    <a:lumMod val="95000"/>
                    <a:lumOff val="5000"/>
                  </a:schemeClr>
                </a:solidFill>
              </a:rPr>
              <a:t>рассмотреть вопрос пользы еловых деревьев.</a:t>
            </a:r>
          </a:p>
          <a:p>
            <a:pPr lvl="0"/>
            <a:r>
              <a:rPr lang="ru-RU" sz="2400" b="1" dirty="0" smtClean="0">
                <a:solidFill>
                  <a:schemeClr val="tx1">
                    <a:lumMod val="95000"/>
                    <a:lumOff val="5000"/>
                  </a:schemeClr>
                </a:solidFill>
              </a:rPr>
              <a:t>Мотивировать родителей на использование альтернативных методов украшения среды к Новому году, изготовление елок и елочных украшений из подручного материала.</a:t>
            </a:r>
          </a:p>
          <a:p>
            <a:pPr lvl="0"/>
            <a:r>
              <a:rPr lang="ru-RU" sz="2400" b="1" dirty="0" smtClean="0">
                <a:solidFill>
                  <a:schemeClr val="tx1">
                    <a:lumMod val="95000"/>
                    <a:lumOff val="5000"/>
                  </a:schemeClr>
                </a:solidFill>
              </a:rPr>
              <a:t>Выяснить, чем можно заменить живую ёлочку как символ Нового года.</a:t>
            </a:r>
          </a:p>
          <a:p>
            <a:pPr lvl="0"/>
            <a:r>
              <a:rPr lang="ru-RU" sz="2400" b="1" dirty="0" smtClean="0">
                <a:solidFill>
                  <a:schemeClr val="tx1">
                    <a:lumMod val="95000"/>
                    <a:lumOff val="5000"/>
                  </a:schemeClr>
                </a:solidFill>
              </a:rPr>
              <a:t>Способствовать развитию творческих способностей, воображению.</a:t>
            </a:r>
            <a:endParaRPr lang="ru-RU"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868346"/>
          </a:xfrm>
        </p:spPr>
        <p:txBody>
          <a:bodyPr/>
          <a:lstStyle/>
          <a:p>
            <a:r>
              <a:rPr lang="ru-RU" sz="3600" b="1" dirty="0" smtClean="0">
                <a:solidFill>
                  <a:srgbClr val="990033"/>
                </a:solidFill>
              </a:rPr>
              <a:t>Ожидаемые результаты</a:t>
            </a:r>
            <a:endParaRPr lang="ru-RU" sz="3600" b="1" dirty="0">
              <a:solidFill>
                <a:srgbClr val="990033"/>
              </a:solidFill>
            </a:endParaRPr>
          </a:p>
        </p:txBody>
      </p:sp>
      <p:sp>
        <p:nvSpPr>
          <p:cNvPr id="3" name="Содержимое 2"/>
          <p:cNvSpPr>
            <a:spLocks noGrp="1"/>
          </p:cNvSpPr>
          <p:nvPr>
            <p:ph idx="1"/>
          </p:nvPr>
        </p:nvSpPr>
        <p:spPr>
          <a:xfrm>
            <a:off x="457200" y="1285862"/>
            <a:ext cx="8229600" cy="4840303"/>
          </a:xfrm>
        </p:spPr>
        <p:txBody>
          <a:bodyPr/>
          <a:lstStyle/>
          <a:p>
            <a:pPr>
              <a:buNone/>
            </a:pPr>
            <a:r>
              <a:rPr lang="ru-RU" sz="2400" dirty="0" smtClean="0"/>
              <a:t>   </a:t>
            </a:r>
            <a:r>
              <a:rPr lang="ru-RU" sz="2400" b="1" dirty="0" smtClean="0"/>
              <a:t>В результате реализации  проекта будет достигнуто:</a:t>
            </a:r>
          </a:p>
          <a:p>
            <a:pPr>
              <a:buNone/>
            </a:pPr>
            <a:r>
              <a:rPr lang="ru-RU" sz="2400" dirty="0" smtClean="0"/>
              <a:t>- повышение уровня экологической культуры у детей и взрослых;</a:t>
            </a:r>
          </a:p>
          <a:p>
            <a:pPr>
              <a:buNone/>
            </a:pPr>
            <a:r>
              <a:rPr lang="ru-RU" sz="2400" dirty="0" smtClean="0"/>
              <a:t>- повышение уровня знаний детей по экологии;</a:t>
            </a:r>
          </a:p>
          <a:p>
            <a:pPr>
              <a:buNone/>
            </a:pPr>
            <a:r>
              <a:rPr lang="ru-RU" sz="2400" dirty="0" smtClean="0"/>
              <a:t>- проявление заинтересованности родителей в использовании разнообразных эко приемов украшения помещения;</a:t>
            </a:r>
          </a:p>
          <a:p>
            <a:pPr>
              <a:buNone/>
            </a:pPr>
            <a:r>
              <a:rPr lang="ru-RU" sz="2400" dirty="0" smtClean="0"/>
              <a:t>- активное участие родителей в организации конкурсов рисунков, плакатов;</a:t>
            </a:r>
          </a:p>
          <a:p>
            <a:pPr>
              <a:buNone/>
            </a:pPr>
            <a:r>
              <a:rPr lang="ru-RU" sz="2400" dirty="0" smtClean="0"/>
              <a:t>- создание праздничного, радостного настроения взрослых и детей.</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642942"/>
          </a:xfrm>
        </p:spPr>
        <p:txBody>
          <a:bodyPr/>
          <a:lstStyle/>
          <a:p>
            <a:r>
              <a:rPr lang="ru-RU" sz="3600" b="1" dirty="0" smtClean="0">
                <a:solidFill>
                  <a:srgbClr val="990033"/>
                </a:solidFill>
              </a:rPr>
              <a:t>Подготовительный этап</a:t>
            </a:r>
            <a:endParaRPr lang="ru-RU" sz="3600" b="1" dirty="0">
              <a:solidFill>
                <a:srgbClr val="990033"/>
              </a:solidFill>
            </a:endParaRPr>
          </a:p>
        </p:txBody>
      </p:sp>
      <p:sp>
        <p:nvSpPr>
          <p:cNvPr id="3" name="Содержимое 2"/>
          <p:cNvSpPr>
            <a:spLocks noGrp="1"/>
          </p:cNvSpPr>
          <p:nvPr>
            <p:ph idx="1"/>
          </p:nvPr>
        </p:nvSpPr>
        <p:spPr>
          <a:xfrm>
            <a:off x="357157" y="714358"/>
            <a:ext cx="8501123" cy="5411807"/>
          </a:xfrm>
        </p:spPr>
        <p:txBody>
          <a:bodyPr/>
          <a:lstStyle/>
          <a:p>
            <a:pPr>
              <a:buNone/>
            </a:pPr>
            <a:r>
              <a:rPr lang="ru-RU" sz="1600" dirty="0" smtClean="0"/>
              <a:t> </a:t>
            </a:r>
          </a:p>
          <a:p>
            <a:pPr lvl="0"/>
            <a:r>
              <a:rPr lang="ru-RU" sz="2400" dirty="0" smtClean="0"/>
              <a:t>Разработка анкеты;</a:t>
            </a:r>
          </a:p>
          <a:p>
            <a:pPr lvl="0"/>
            <a:r>
              <a:rPr lang="ru-RU" sz="2400" dirty="0" smtClean="0"/>
              <a:t>Проведение бесед о бережном отношении к зелёным насаждениям «Берегите лес!;</a:t>
            </a:r>
          </a:p>
          <a:p>
            <a:pPr lvl="0"/>
            <a:r>
              <a:rPr lang="ru-RU" sz="2400" dirty="0" smtClean="0"/>
              <a:t>Разработка текста листовок и распространение среди населения, с целью привлечения внимания населения к проблемам защиты и охраны природы в предновогодний период.</a:t>
            </a:r>
          </a:p>
          <a:p>
            <a:pPr lvl="0"/>
            <a:r>
              <a:rPr lang="ru-RU" sz="2400" dirty="0" smtClean="0"/>
              <a:t>Проведение социологического опроса и пропаганда среди населения п. Селенгинск;</a:t>
            </a:r>
          </a:p>
          <a:p>
            <a:pPr lvl="0"/>
            <a:r>
              <a:rPr lang="ru-RU" sz="2400" dirty="0" smtClean="0"/>
              <a:t>Смотр-конкурс плакатов, рисунков «Оставим елочку в лесу»;</a:t>
            </a:r>
          </a:p>
          <a:p>
            <a:pPr lvl="0"/>
            <a:r>
              <a:rPr lang="ru-RU" sz="2400" dirty="0" smtClean="0"/>
              <a:t>Подбор стихотворений в защиту Новогодних елей.</a:t>
            </a:r>
          </a:p>
          <a:p>
            <a:pPr>
              <a:buNone/>
            </a:pPr>
            <a:endParaRPr lang="ru-RU" sz="1600" b="1" dirty="0" smtClean="0"/>
          </a:p>
          <a:p>
            <a:pPr>
              <a:buNone/>
            </a:pPr>
            <a:endParaRPr lang="ru-RU" sz="1600" b="1" dirty="0" smtClean="0"/>
          </a:p>
          <a:p>
            <a:endParaRPr lang="ru-RU" sz="1600" b="1" dirty="0" smtClean="0"/>
          </a:p>
          <a:p>
            <a:endParaRPr lang="ru-RU" sz="1600" dirty="0" smtClean="0"/>
          </a:p>
          <a:p>
            <a:pPr>
              <a:buNone/>
            </a:pPr>
            <a:endParaRPr lang="ru-RU"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b="1" dirty="0" smtClean="0">
                <a:solidFill>
                  <a:srgbClr val="990033"/>
                </a:solidFill>
              </a:rPr>
              <a:t>Участники мероприятия</a:t>
            </a:r>
            <a:endParaRPr lang="ru-RU" sz="4000" b="1" dirty="0">
              <a:solidFill>
                <a:srgbClr val="990033"/>
              </a:solidFill>
            </a:endParaRPr>
          </a:p>
        </p:txBody>
      </p:sp>
      <p:sp>
        <p:nvSpPr>
          <p:cNvPr id="3" name="Содержимое 2"/>
          <p:cNvSpPr>
            <a:spLocks noGrp="1"/>
          </p:cNvSpPr>
          <p:nvPr>
            <p:ph idx="1"/>
          </p:nvPr>
        </p:nvSpPr>
        <p:spPr/>
        <p:txBody>
          <a:bodyPr/>
          <a:lstStyle/>
          <a:p>
            <a:r>
              <a:rPr lang="ru-RU" sz="2800" dirty="0" smtClean="0"/>
              <a:t>Педагоги и учащиеся  Дома  творчества;</a:t>
            </a:r>
          </a:p>
          <a:p>
            <a:r>
              <a:rPr lang="ru-RU" sz="2800" dirty="0" smtClean="0"/>
              <a:t>Педагоги, учащиеся и родители </a:t>
            </a:r>
            <a:r>
              <a:rPr lang="ru-RU" sz="2400" dirty="0" smtClean="0"/>
              <a:t>СОШ </a:t>
            </a:r>
            <a:r>
              <a:rPr lang="ru-RU" sz="2400" dirty="0" smtClean="0"/>
              <a:t>№1</a:t>
            </a:r>
            <a:r>
              <a:rPr lang="ru-RU" sz="2800" dirty="0" smtClean="0"/>
              <a:t>, </a:t>
            </a:r>
            <a:r>
              <a:rPr lang="ru-RU" sz="2800" dirty="0" err="1" smtClean="0"/>
              <a:t>Селенгинской</a:t>
            </a:r>
            <a:r>
              <a:rPr lang="ru-RU" sz="2800" dirty="0" smtClean="0"/>
              <a:t> гимназии;</a:t>
            </a:r>
            <a:endParaRPr lang="ru-RU" sz="2800" dirty="0" smtClean="0"/>
          </a:p>
          <a:p>
            <a:r>
              <a:rPr lang="ru-RU" sz="2800" dirty="0" smtClean="0"/>
              <a:t>Модельная детская библиотека </a:t>
            </a:r>
            <a:r>
              <a:rPr lang="ru-RU" sz="2400" dirty="0" smtClean="0"/>
              <a:t>КДЦ </a:t>
            </a:r>
            <a:r>
              <a:rPr lang="ru-RU" sz="2800" dirty="0" smtClean="0"/>
              <a:t>«Жемчужина»</a:t>
            </a:r>
          </a:p>
          <a:p>
            <a:r>
              <a:rPr lang="ru-RU" sz="2800" dirty="0" smtClean="0"/>
              <a:t>Селенгинское участковое лесничество</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225932"/>
          </a:xfrm>
        </p:spPr>
        <p:txBody>
          <a:bodyPr>
            <a:normAutofit fontScale="90000"/>
          </a:bodyPr>
          <a:lstStyle/>
          <a:p>
            <a:r>
              <a:rPr lang="ru-RU" sz="2400" dirty="0" smtClean="0"/>
              <a:t> </a:t>
            </a:r>
            <a:br>
              <a:rPr lang="ru-RU" sz="2400" dirty="0" smtClean="0"/>
            </a:br>
            <a:r>
              <a:rPr lang="ru-RU" sz="2400" dirty="0" smtClean="0"/>
              <a:t>Наступила зима. Вот уже снег хрустит под ногами. Приближение Нового Года все ощутимее. А главное дерево праздника, конечно же, елка, украшенная игрушками, гирляндами, мишурой, она создаёт особое праздничное настроение. Но каждый год после новогодних праздников мы наблюдаем картину, как около мусорных баков валяются ёлочки, которые недавно украшали дома и радовали детей. Не правда, ли грустная картина?</a:t>
            </a:r>
            <a:br>
              <a:rPr lang="ru-RU" sz="2400" dirty="0" smtClean="0"/>
            </a:br>
            <a:r>
              <a:rPr lang="ru-RU" sz="2400" dirty="0" smtClean="0"/>
              <a:t>Сегодня мы с вами выясним, нужно ли в этот праздник традиционную ёлочку заменить на что-нибудь другое?</a:t>
            </a:r>
            <a:br>
              <a:rPr lang="ru-RU" sz="2400" dirty="0" smtClean="0"/>
            </a:br>
            <a:endParaRPr lang="ru-RU" sz="2400" dirty="0"/>
          </a:p>
        </p:txBody>
      </p:sp>
      <p:sp>
        <p:nvSpPr>
          <p:cNvPr id="3" name="Содержимое 2"/>
          <p:cNvSpPr>
            <a:spLocks noGrp="1"/>
          </p:cNvSpPr>
          <p:nvPr>
            <p:ph idx="1"/>
          </p:nvPr>
        </p:nvSpPr>
        <p:spPr>
          <a:xfrm>
            <a:off x="457200" y="4714886"/>
            <a:ext cx="8229600" cy="1411279"/>
          </a:xfrm>
        </p:spPr>
        <p:txBody>
          <a:bodyPr>
            <a:normAutofit fontScale="92500" lnSpcReduction="10000"/>
          </a:bodyPr>
          <a:lstStyle/>
          <a:p>
            <a:pPr>
              <a:buNone/>
            </a:pPr>
            <a:r>
              <a:rPr lang="ru-RU" sz="2400" dirty="0" smtClean="0"/>
              <a:t>   </a:t>
            </a:r>
            <a:r>
              <a:rPr lang="ru-RU" sz="2000" b="1" dirty="0" smtClean="0">
                <a:solidFill>
                  <a:srgbClr val="990033"/>
                </a:solidFill>
              </a:rPr>
              <a:t>Сегодня мы с вами выясним,</a:t>
            </a:r>
          </a:p>
          <a:p>
            <a:pPr>
              <a:buNone/>
            </a:pPr>
            <a:r>
              <a:rPr lang="ru-RU" sz="2000" b="1" dirty="0" smtClean="0">
                <a:solidFill>
                  <a:srgbClr val="990033"/>
                </a:solidFill>
              </a:rPr>
              <a:t>   нужно ли в этот праздник традиционную</a:t>
            </a:r>
          </a:p>
          <a:p>
            <a:pPr>
              <a:buNone/>
            </a:pPr>
            <a:r>
              <a:rPr lang="ru-RU" sz="2000" b="1" dirty="0" smtClean="0">
                <a:solidFill>
                  <a:srgbClr val="990033"/>
                </a:solidFill>
              </a:rPr>
              <a:t>   ёлочку заменить на что-нибудь другое?</a:t>
            </a:r>
            <a:r>
              <a:rPr lang="ru-RU" sz="2800" b="1" dirty="0" smtClean="0"/>
              <a:t/>
            </a:r>
            <a:br>
              <a:rPr lang="ru-RU" sz="2800" b="1" dirty="0" smtClean="0"/>
            </a:br>
            <a:endParaRPr lang="ru-RU" sz="2800" b="1" dirty="0"/>
          </a:p>
        </p:txBody>
      </p:sp>
      <p:pic>
        <p:nvPicPr>
          <p:cNvPr id="4" name="Picture 2" descr="C:\Documents and Settings\1\Рабочий стол\SAM_4731.JPG"/>
          <p:cNvPicPr>
            <a:picLocks noChangeAspect="1" noChangeArrowheads="1"/>
          </p:cNvPicPr>
          <p:nvPr/>
        </p:nvPicPr>
        <p:blipFill>
          <a:blip r:embed="rId2"/>
          <a:srcRect/>
          <a:stretch>
            <a:fillRect/>
          </a:stretch>
        </p:blipFill>
        <p:spPr bwMode="auto">
          <a:xfrm>
            <a:off x="5643571" y="4286256"/>
            <a:ext cx="2928959" cy="207170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571482"/>
            <a:ext cx="8229600" cy="1000132"/>
          </a:xfrm>
        </p:spPr>
        <p:txBody>
          <a:bodyPr>
            <a:normAutofit fontScale="90000"/>
          </a:bodyPr>
          <a:lstStyle/>
          <a:p>
            <a:r>
              <a:rPr lang="ru-RU" sz="4000" b="1" dirty="0" smtClean="0">
                <a:solidFill>
                  <a:srgbClr val="990033"/>
                </a:solidFill>
              </a:rPr>
              <a:t>Новогодняя традиция</a:t>
            </a:r>
            <a:r>
              <a:rPr lang="ru-RU" dirty="0" smtClean="0"/>
              <a:t/>
            </a:r>
            <a:br>
              <a:rPr lang="ru-RU" dirty="0" smtClean="0"/>
            </a:br>
            <a:endParaRPr lang="ru-RU" dirty="0"/>
          </a:p>
        </p:txBody>
      </p:sp>
      <p:pic>
        <p:nvPicPr>
          <p:cNvPr id="9" name="Picture 3" descr="C:\Users\Артем\Desktop\Даша\НИР\традиция\петр 1.jpg">
            <a:extLst>
              <a:ext uri="{FF2B5EF4-FFF2-40B4-BE49-F238E27FC236}">
                <a16:creationId xmlns:a16="http://schemas.microsoft.com/office/drawing/2014/main" xmlns="" id="{C5A40818-8985-4160-964F-14B196C611FC}"/>
              </a:ext>
            </a:extLst>
          </p:cNvPr>
          <p:cNvPicPr>
            <a:picLocks noGrp="1" noChangeAspect="1" noChangeArrowheads="1"/>
          </p:cNvPicPr>
          <p:nvPr>
            <p:ph idx="1"/>
          </p:nvPr>
        </p:nvPicPr>
        <p:blipFill>
          <a:blip r:embed="rId2"/>
          <a:srcRect/>
          <a:stretch>
            <a:fillRect/>
          </a:stretch>
        </p:blipFill>
        <p:spPr bwMode="auto">
          <a:xfrm>
            <a:off x="857225" y="1714488"/>
            <a:ext cx="3643339" cy="25003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1" descr="C:\Users\Артем\Desktop\Даша\НИР\традиция\59.jpg">
            <a:extLst>
              <a:ext uri="{FF2B5EF4-FFF2-40B4-BE49-F238E27FC236}">
                <a16:creationId xmlns:a16="http://schemas.microsoft.com/office/drawing/2014/main" xmlns="" id="{23217165-0EC2-4CE3-B366-37DB7D819232}"/>
              </a:ext>
            </a:extLst>
          </p:cNvPr>
          <p:cNvPicPr>
            <a:picLocks noChangeAspect="1" noChangeArrowheads="1"/>
          </p:cNvPicPr>
          <p:nvPr/>
        </p:nvPicPr>
        <p:blipFill>
          <a:blip r:embed="rId3" cstate="screen"/>
          <a:srcRect/>
          <a:stretch>
            <a:fillRect/>
          </a:stretch>
        </p:blipFill>
        <p:spPr bwMode="auto">
          <a:xfrm>
            <a:off x="6000762" y="2857497"/>
            <a:ext cx="2490788" cy="36385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Прямоугольник 10"/>
          <p:cNvSpPr/>
          <p:nvPr/>
        </p:nvSpPr>
        <p:spPr>
          <a:xfrm>
            <a:off x="642909" y="4572008"/>
            <a:ext cx="5072099" cy="1569660"/>
          </a:xfrm>
          <a:prstGeom prst="rect">
            <a:avLst/>
          </a:prstGeom>
        </p:spPr>
        <p:txBody>
          <a:bodyPr wrap="square">
            <a:spAutoFit/>
          </a:bodyPr>
          <a:lstStyle/>
          <a:p>
            <a:pPr eaLnBrk="1" hangingPunct="1">
              <a:defRPr/>
            </a:pPr>
            <a:r>
              <a:rPr lang="ru-RU" sz="2400" b="1" dirty="0" smtClean="0">
                <a:latin typeface="+mj-lt"/>
                <a:cs typeface="Arial" charset="0"/>
              </a:rPr>
              <a:t>Обычай украшать новогодние ели  привез из Европы Петр </a:t>
            </a:r>
            <a:r>
              <a:rPr lang="en-US" sz="2400" b="1" dirty="0" smtClean="0">
                <a:latin typeface="+mj-lt"/>
                <a:cs typeface="Arial" charset="0"/>
              </a:rPr>
              <a:t>I</a:t>
            </a:r>
            <a:r>
              <a:rPr lang="ru-RU" sz="2400" b="1" dirty="0" smtClean="0">
                <a:latin typeface="+mj-lt"/>
                <a:cs typeface="Arial" charset="0"/>
              </a:rPr>
              <a:t> в </a:t>
            </a:r>
            <a:r>
              <a:rPr lang="en-US" sz="2400" b="1" dirty="0" smtClean="0">
                <a:latin typeface="+mj-lt"/>
                <a:cs typeface="Arial" charset="0"/>
              </a:rPr>
              <a:t>XIX </a:t>
            </a:r>
            <a:r>
              <a:rPr lang="ru-RU" sz="2400" b="1" dirty="0" smtClean="0">
                <a:latin typeface="+mj-lt"/>
                <a:cs typeface="Arial" charset="0"/>
              </a:rPr>
              <a:t>веке. Первая публичная елка была установлена в 1852 г.</a:t>
            </a:r>
            <a:endParaRPr lang="ru-RU" sz="2400" b="1" dirty="0">
              <a:latin typeface="+mj-lt"/>
              <a:cs typeface="Arial" charset="0"/>
            </a:endParaRPr>
          </a:p>
        </p:txBody>
      </p:sp>
      <p:pic>
        <p:nvPicPr>
          <p:cNvPr id="12" name="Picture 7" descr="&amp;SHcy;&amp;icy;&amp;shcy;&amp;kcy;&amp;acy; PNG"/>
          <p:cNvPicPr>
            <a:picLocks noChangeAspect="1" noChangeArrowheads="1"/>
          </p:cNvPicPr>
          <p:nvPr/>
        </p:nvPicPr>
        <p:blipFill>
          <a:blip r:embed="rId4"/>
          <a:srcRect/>
          <a:stretch>
            <a:fillRect/>
          </a:stretch>
        </p:blipFill>
        <p:spPr bwMode="auto">
          <a:xfrm>
            <a:off x="6643690" y="1428738"/>
            <a:ext cx="2166937" cy="159545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1106</TotalTime>
  <Words>676</Words>
  <Application>Microsoft Office PowerPoint</Application>
  <PresentationFormat>Экран (4:3)</PresentationFormat>
  <Paragraphs>138</Paragraphs>
  <Slides>28</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 МАОУ ДОД «Дом творчества п. Селенгинск»  Экологическое мероприятие «Сохраним живые ели!»             возраст учащихся: 8-12 лет         Педагог       дополнительного        образования:  Вера Федоровна Иванова </vt:lpstr>
      <vt:lpstr>Актуальность </vt:lpstr>
      <vt:lpstr>Цель :</vt:lpstr>
      <vt:lpstr>Задачи :</vt:lpstr>
      <vt:lpstr>Ожидаемые результаты</vt:lpstr>
      <vt:lpstr>Подготовительный этап</vt:lpstr>
      <vt:lpstr>Участники мероприятия</vt:lpstr>
      <vt:lpstr>  Наступила зима. Вот уже снег хрустит под ногами. Приближение Нового Года все ощутимее. А главное дерево праздника, конечно же, елка, украшенная игрушками, гирляндами, мишурой, она создаёт особое праздничное настроение. Но каждый год после новогодних праздников мы наблюдаем картину, как около мусорных баков валяются ёлочки, которые недавно украшали дома и радовали детей. Не правда, ли грустная картина? Сегодня мы с вами выясним, нужно ли в этот праздник традиционную ёлочку заменить на что-нибудь другое? </vt:lpstr>
      <vt:lpstr>Новогодняя традиция </vt:lpstr>
      <vt:lpstr>Слайд 10</vt:lpstr>
      <vt:lpstr>Роль елей в природе </vt:lpstr>
      <vt:lpstr>Применение ели в промышленности </vt:lpstr>
      <vt:lpstr>Слайд 13</vt:lpstr>
      <vt:lpstr> Встреча с сотрудником Селенгинского лесничества Шараповой Надеждой Васильевной -ущерб от вырубленных елей в дни нового года - преимущество  искусственной  ёлки  </vt:lpstr>
      <vt:lpstr>Слайд 15</vt:lpstr>
      <vt:lpstr>Слайд 16</vt:lpstr>
      <vt:lpstr>Вопросы для дискуссии</vt:lpstr>
      <vt:lpstr> Лесная викторина  детская модельная библиотека КДЦ «Жемчужина» </vt:lpstr>
      <vt:lpstr>Стихи в защиту новогодних елей</vt:lpstr>
      <vt:lpstr>Анкета </vt:lpstr>
      <vt:lpstr>Варианты украшения квартиры  к Новому году</vt:lpstr>
      <vt:lpstr>Творческая работа  «Ёлочка своими руками»</vt:lpstr>
      <vt:lpstr>Итог мероприятия</vt:lpstr>
      <vt:lpstr>Сохраним живые ели </vt:lpstr>
      <vt:lpstr>  Листовка </vt:lpstr>
      <vt:lpstr>Выстовка плакатов,  рисунков, призывающих беречь хвойный лес</vt:lpstr>
      <vt:lpstr>Среди населения были  распространены листовки  пропагандирующие отказ  от рубки и покупки живых  елей. </vt:lpstr>
      <vt:lpstr>Заключение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ФЫГ</cp:lastModifiedBy>
  <cp:revision>164</cp:revision>
  <dcterms:modified xsi:type="dcterms:W3CDTF">2022-12-16T16:51:52Z</dcterms:modified>
</cp:coreProperties>
</file>