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sldIdLst>
    <p:sldId id="256" r:id="rId4"/>
    <p:sldId id="257" r:id="rId5"/>
    <p:sldId id="259" r:id="rId6"/>
    <p:sldId id="260" r:id="rId7"/>
    <p:sldId id="277" r:id="rId8"/>
    <p:sldId id="261" r:id="rId9"/>
    <p:sldId id="278" r:id="rId10"/>
    <p:sldId id="263" r:id="rId11"/>
    <p:sldId id="264" r:id="rId12"/>
    <p:sldId id="279" r:id="rId13"/>
    <p:sldId id="265" r:id="rId14"/>
    <p:sldId id="266" r:id="rId15"/>
    <p:sldId id="267" r:id="rId16"/>
    <p:sldId id="268" r:id="rId17"/>
    <p:sldId id="269" r:id="rId18"/>
    <p:sldId id="270" r:id="rId19"/>
    <p:sldId id="280" r:id="rId20"/>
    <p:sldId id="285" r:id="rId21"/>
    <p:sldId id="273" r:id="rId22"/>
    <p:sldId id="274" r:id="rId23"/>
    <p:sldId id="275" r:id="rId24"/>
    <p:sldId id="276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0" autoAdjust="0"/>
  </p:normalViewPr>
  <p:slideViewPr>
    <p:cSldViewPr>
      <p:cViewPr varScale="1">
        <p:scale>
          <a:sx n="53" d="100"/>
          <a:sy n="53" d="100"/>
        </p:scale>
        <p:origin x="835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Natanya\Desktop\kWFl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88640"/>
            <a:ext cx="9577064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2" name="Picture 8" descr="C:\Users\Natanya\Desktop\шаблон на конкурс\0_97e8d_20efa4a2_X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04325">
            <a:off x="60226" y="70567"/>
            <a:ext cx="2438400" cy="2100263"/>
          </a:xfrm>
          <a:prstGeom prst="rect">
            <a:avLst/>
          </a:prstGeom>
          <a:noFill/>
        </p:spPr>
      </p:pic>
      <p:pic>
        <p:nvPicPr>
          <p:cNvPr id="1036" name="Picture 12" descr="C:\Users\Natanya\Desktop\brilpau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869160"/>
            <a:ext cx="3463205" cy="1512168"/>
          </a:xfrm>
          <a:prstGeom prst="rect">
            <a:avLst/>
          </a:prstGeom>
          <a:noFill/>
        </p:spPr>
      </p:pic>
      <p:pic>
        <p:nvPicPr>
          <p:cNvPr id="1037" name="Picture 13" descr="C:\Users\Natanya\Desktop\0_82b71_698550ce_X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129213"/>
            <a:ext cx="2438400" cy="17287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Natanya\Desktop\kWFl8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52536" y="0"/>
            <a:ext cx="95770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D0F1-8DF9-46C9-A61A-76ECA4DD9A93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934E-E093-4E89-8A4C-7B1209868E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FC85F-2DC2-4AB6-9DF3-8ACE026D7B31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3698-68F0-4D8C-8C5F-BE2D954E9E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Древние наскальные рисунки.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9368" y="4077072"/>
            <a:ext cx="6400800" cy="7200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Рисунки древних людей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76" y="6093296"/>
            <a:ext cx="76874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Подготовила: </a:t>
            </a:r>
            <a:r>
              <a:rPr lang="ru-RU" sz="2000" dirty="0" err="1" smtClean="0">
                <a:latin typeface="Bookman Old Style" panose="02050604050505020204" pitchFamily="18" charset="0"/>
              </a:rPr>
              <a:t>Романенкова</a:t>
            </a:r>
            <a:r>
              <a:rPr lang="ru-RU" sz="2000" dirty="0" smtClean="0">
                <a:latin typeface="Bookman Old Style" panose="02050604050505020204" pitchFamily="18" charset="0"/>
              </a:rPr>
              <a:t> Л.А.</a:t>
            </a: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Воспитатель МАДОУ «ДС «Непоседы», г. Новый Уренгой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700808"/>
            <a:ext cx="6192688" cy="2088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222182" cy="54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8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84887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Наскальный рисунок древнего человека – это то , что волновало его больше всего. В то время главным занятием была охота, поэтому художники </a:t>
            </a:r>
            <a:r>
              <a:rPr lang="ru-RU" dirty="0">
                <a:latin typeface="Bookman Old Style" pitchFamily="18" charset="0"/>
              </a:rPr>
              <a:t>изображали животных (бизонов, оленей, лошадей, коз, </a:t>
            </a:r>
            <a:r>
              <a:rPr lang="ru-RU" dirty="0" smtClean="0">
                <a:latin typeface="Bookman Old Style" pitchFamily="18" charset="0"/>
              </a:rPr>
              <a:t>медведей</a:t>
            </a:r>
            <a:r>
              <a:rPr lang="ru-RU" dirty="0">
                <a:latin typeface="Bookman Old Style" pitchFamily="18" charset="0"/>
              </a:rPr>
              <a:t>, которые бегают, прыгают, резвятся и умирают, пронзенные копьем </a:t>
            </a:r>
            <a:r>
              <a:rPr lang="ru-RU" dirty="0" smtClean="0">
                <a:latin typeface="Bookman Old Style" pitchFamily="18" charset="0"/>
              </a:rPr>
              <a:t>охотника).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1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3811109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909075" cy="4824536"/>
          </a:xfrm>
        </p:spPr>
      </p:pic>
    </p:spTree>
    <p:extLst>
      <p:ext uri="{BB962C8B-B14F-4D97-AF65-F5344CB8AC3E}">
        <p14:creationId xmlns:p14="http://schemas.microsoft.com/office/powerpoint/2010/main" val="145645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/>
          <a:stretch/>
        </p:blipFill>
        <p:spPr>
          <a:xfrm>
            <a:off x="395536" y="980728"/>
            <a:ext cx="4392488" cy="47061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899341" cy="47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6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352928" cy="616530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300" dirty="0" smtClean="0">
                <a:latin typeface="Bookman Old Style" panose="02050604050505020204" pitchFamily="18" charset="0"/>
              </a:rPr>
              <a:t>Краски и инструменты</a:t>
            </a:r>
          </a:p>
          <a:p>
            <a:pPr marL="0" indent="0">
              <a:buNone/>
            </a:pPr>
            <a:endParaRPr lang="ru-RU" sz="44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Bookman Old Style" panose="02050604050505020204" pitchFamily="18" charset="0"/>
              </a:rPr>
              <a:t>Для </a:t>
            </a:r>
            <a:r>
              <a:rPr lang="ru-RU" sz="4400" dirty="0">
                <a:latin typeface="Bookman Old Style" panose="02050604050505020204" pitchFamily="18" charset="0"/>
              </a:rPr>
              <a:t>создания рисунков первобытные художники использовали особую технику. Сначала они процарапывали резцом изображение животного на поверхности скалы или камня, а затем наносили на него </a:t>
            </a:r>
            <a:r>
              <a:rPr lang="ru-RU" sz="4400" dirty="0" smtClean="0">
                <a:latin typeface="Bookman Old Style" panose="02050604050505020204" pitchFamily="18" charset="0"/>
              </a:rPr>
              <a:t>краску (охра – </a:t>
            </a:r>
            <a:r>
              <a:rPr lang="ru-RU" sz="4400" dirty="0">
                <a:latin typeface="Bookman Old Style" panose="02050604050505020204" pitchFamily="18" charset="0"/>
              </a:rPr>
              <a:t>с</a:t>
            </a:r>
            <a:r>
              <a:rPr lang="ru-RU" sz="4400" dirty="0" smtClean="0">
                <a:latin typeface="Bookman Old Style" panose="02050604050505020204" pitchFamily="18" charset="0"/>
              </a:rPr>
              <a:t>месь глины и железа, и древесный уголь). Чтобы краска не смывалась, использовали кровь</a:t>
            </a:r>
            <a:r>
              <a:rPr lang="ru-RU" sz="4400" dirty="0">
                <a:latin typeface="Bookman Old Style" panose="02050604050505020204" pitchFamily="18" charset="0"/>
              </a:rPr>
              <a:t>, жир, </a:t>
            </a:r>
            <a:r>
              <a:rPr lang="ru-RU" sz="4400" dirty="0" smtClean="0">
                <a:latin typeface="Bookman Old Style" panose="02050604050505020204" pitchFamily="18" charset="0"/>
              </a:rPr>
              <a:t>мозговое вещество и </a:t>
            </a:r>
            <a:r>
              <a:rPr lang="ru-RU" sz="4400" dirty="0">
                <a:latin typeface="Bookman Old Style" panose="02050604050505020204" pitchFamily="18" charset="0"/>
              </a:rPr>
              <a:t>воду. Цветов </a:t>
            </a:r>
            <a:r>
              <a:rPr lang="ru-RU" sz="4400" dirty="0" smtClean="0">
                <a:latin typeface="Bookman Old Style" panose="02050604050505020204" pitchFamily="18" charset="0"/>
              </a:rPr>
              <a:t>у древних </a:t>
            </a:r>
            <a:r>
              <a:rPr lang="ru-RU" sz="4400" dirty="0">
                <a:latin typeface="Bookman Old Style" panose="02050604050505020204" pitchFamily="18" charset="0"/>
              </a:rPr>
              <a:t>художников </a:t>
            </a:r>
            <a:r>
              <a:rPr lang="ru-RU" sz="4400" dirty="0" smtClean="0">
                <a:latin typeface="Bookman Old Style" panose="02050604050505020204" pitchFamily="18" charset="0"/>
              </a:rPr>
              <a:t>тогда было </a:t>
            </a:r>
            <a:r>
              <a:rPr lang="ru-RU" sz="4400" dirty="0">
                <a:latin typeface="Bookman Old Style" panose="02050604050505020204" pitchFamily="18" charset="0"/>
              </a:rPr>
              <a:t>мало: желтый, красный, черный, </a:t>
            </a:r>
            <a:r>
              <a:rPr lang="ru-RU" sz="4400" dirty="0" smtClean="0">
                <a:latin typeface="Bookman Old Style" panose="02050604050505020204" pitchFamily="18" charset="0"/>
              </a:rPr>
              <a:t>коричневый.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5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0327" y="4437112"/>
            <a:ext cx="4773216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47624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6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05678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Рисунки древних людей имели несколько особенностей. Иногда они </a:t>
            </a:r>
            <a:r>
              <a:rPr lang="ru-RU" dirty="0" smtClean="0">
                <a:latin typeface="Bookman Old Style" panose="02050604050505020204" pitchFamily="18" charset="0"/>
              </a:rPr>
              <a:t>рисовались друг </a:t>
            </a:r>
            <a:r>
              <a:rPr lang="ru-RU" dirty="0">
                <a:latin typeface="Bookman Old Style" panose="02050604050505020204" pitchFamily="18" charset="0"/>
              </a:rPr>
              <a:t>на </a:t>
            </a:r>
            <a:r>
              <a:rPr lang="ru-RU" dirty="0" smtClean="0">
                <a:latin typeface="Bookman Old Style" panose="02050604050505020204" pitchFamily="18" charset="0"/>
              </a:rPr>
              <a:t>друге. </a:t>
            </a:r>
            <a:r>
              <a:rPr lang="ru-RU" dirty="0">
                <a:latin typeface="Bookman Old Style" panose="02050604050505020204" pitchFamily="18" charset="0"/>
              </a:rPr>
              <a:t>Часто художники изображали </a:t>
            </a:r>
            <a:r>
              <a:rPr lang="ru-RU" dirty="0" smtClean="0">
                <a:latin typeface="Bookman Old Style" panose="02050604050505020204" pitchFamily="18" charset="0"/>
              </a:rPr>
              <a:t>сразу много </a:t>
            </a:r>
            <a:r>
              <a:rPr lang="ru-RU" dirty="0">
                <a:latin typeface="Bookman Old Style" panose="02050604050505020204" pitchFamily="18" charset="0"/>
              </a:rPr>
              <a:t>животных. В этом случает фигуры </a:t>
            </a:r>
            <a:r>
              <a:rPr lang="ru-RU" dirty="0" smtClean="0">
                <a:latin typeface="Bookman Old Style" panose="02050604050505020204" pitchFamily="18" charset="0"/>
              </a:rPr>
              <a:t>впереди изображались </a:t>
            </a:r>
            <a:r>
              <a:rPr lang="ru-RU" dirty="0">
                <a:latin typeface="Bookman Old Style" panose="02050604050505020204" pitchFamily="18" charset="0"/>
              </a:rPr>
              <a:t>тщательно, а остальные – </a:t>
            </a:r>
            <a:r>
              <a:rPr lang="ru-RU" dirty="0" smtClean="0">
                <a:latin typeface="Bookman Old Style" panose="02050604050505020204" pitchFamily="18" charset="0"/>
              </a:rPr>
              <a:t> как на схеме.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18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844824"/>
            <a:ext cx="833159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4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В то время </a:t>
            </a:r>
            <a:r>
              <a:rPr lang="ru-RU" dirty="0">
                <a:latin typeface="Bookman Old Style" panose="02050604050505020204" pitchFamily="18" charset="0"/>
              </a:rPr>
              <a:t>уже были созданы и первые инструменты живописи. Это были палочки </a:t>
            </a:r>
            <a:r>
              <a:rPr lang="ru-RU" dirty="0" smtClean="0">
                <a:latin typeface="Bookman Old Style" panose="02050604050505020204" pitchFamily="18" charset="0"/>
              </a:rPr>
              <a:t>и кисти</a:t>
            </a:r>
            <a:r>
              <a:rPr lang="ru-RU" dirty="0">
                <a:latin typeface="Bookman Old Style" panose="02050604050505020204" pitchFamily="18" charset="0"/>
              </a:rPr>
              <a:t>, изготовленные из меха животных. Древние художники заботились и об освещении своих </a:t>
            </a:r>
            <a:r>
              <a:rPr lang="ru-RU" dirty="0" smtClean="0">
                <a:latin typeface="Bookman Old Style" panose="02050604050505020204" pitchFamily="18" charset="0"/>
              </a:rPr>
              <a:t>«картин». </a:t>
            </a:r>
            <a:r>
              <a:rPr lang="ru-RU" dirty="0">
                <a:latin typeface="Bookman Old Style" panose="02050604050505020204" pitchFamily="18" charset="0"/>
              </a:rPr>
              <a:t>Были обнаружены светильники, которые делали в виде каменных плошек. В них наливали жир и клали </a:t>
            </a:r>
            <a:r>
              <a:rPr lang="ru-RU" dirty="0" smtClean="0">
                <a:latin typeface="Bookman Old Style" panose="02050604050505020204" pitchFamily="18" charset="0"/>
              </a:rPr>
              <a:t>фитиль.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5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Bookman Old Style" pitchFamily="18" charset="0"/>
              </a:rPr>
              <a:t>Как возникла живопись и кто они были – первые художники мира?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80" y="1844824"/>
            <a:ext cx="5794127" cy="380756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83671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Заключение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088" y="2348880"/>
            <a:ext cx="820891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Рисунки древних людей восхищают нас </a:t>
            </a:r>
            <a:r>
              <a:rPr lang="ru-RU" dirty="0" smtClean="0">
                <a:latin typeface="Bookman Old Style" panose="02050604050505020204" pitchFamily="18" charset="0"/>
              </a:rPr>
              <a:t>мастерством </a:t>
            </a:r>
            <a:r>
              <a:rPr lang="ru-RU" dirty="0">
                <a:latin typeface="Bookman Old Style" panose="02050604050505020204" pitchFamily="18" charset="0"/>
              </a:rPr>
              <a:t>исполнения. Художники того времени смогли передать не только </a:t>
            </a:r>
            <a:r>
              <a:rPr lang="ru-RU" dirty="0" smtClean="0">
                <a:latin typeface="Bookman Old Style" panose="02050604050505020204" pitchFamily="18" charset="0"/>
              </a:rPr>
              <a:t>облик древнего животного</a:t>
            </a:r>
            <a:r>
              <a:rPr lang="ru-RU" dirty="0">
                <a:latin typeface="Bookman Old Style" panose="02050604050505020204" pitchFamily="18" charset="0"/>
              </a:rPr>
              <a:t>, но и его движение и </a:t>
            </a:r>
            <a:r>
              <a:rPr lang="ru-RU" dirty="0" smtClean="0">
                <a:latin typeface="Bookman Old Style" panose="02050604050505020204" pitchFamily="18" charset="0"/>
              </a:rPr>
              <a:t>повадки.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5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7221488" cy="2068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r="2750"/>
          <a:stretch/>
        </p:blipFill>
        <p:spPr>
          <a:xfrm>
            <a:off x="395536" y="1268760"/>
            <a:ext cx="8396453" cy="4074479"/>
          </a:xfrm>
        </p:spPr>
      </p:pic>
    </p:spTree>
    <p:extLst>
      <p:ext uri="{BB962C8B-B14F-4D97-AF65-F5344CB8AC3E}">
        <p14:creationId xmlns:p14="http://schemas.microsoft.com/office/powerpoint/2010/main" val="2642678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Bookman Old Style" panose="02050604050505020204" pitchFamily="18" charset="0"/>
              </a:rPr>
              <a:t>Спасибо за внимание!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9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6765" r="65754" b="35736"/>
          <a:stretch/>
        </p:blipFill>
        <p:spPr>
          <a:xfrm>
            <a:off x="395536" y="188640"/>
            <a:ext cx="3456384" cy="61851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0"/>
          <a:stretch/>
        </p:blipFill>
        <p:spPr>
          <a:xfrm>
            <a:off x="4283968" y="116632"/>
            <a:ext cx="3971315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6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r="55040"/>
          <a:stretch/>
        </p:blipFill>
        <p:spPr>
          <a:xfrm>
            <a:off x="0" y="145896"/>
            <a:ext cx="4393223" cy="6849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641" b="12875"/>
          <a:stretch/>
        </p:blipFill>
        <p:spPr>
          <a:xfrm>
            <a:off x="4365921" y="0"/>
            <a:ext cx="4778079" cy="68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7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6720" r="49600" b="32801"/>
          <a:stretch/>
        </p:blipFill>
        <p:spPr>
          <a:xfrm>
            <a:off x="0" y="764704"/>
            <a:ext cx="4896544" cy="5184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0" t="2961" r="4641" b="9680"/>
          <a:stretch/>
        </p:blipFill>
        <p:spPr>
          <a:xfrm>
            <a:off x="4823520" y="0"/>
            <a:ext cx="4320480" cy="70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79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13040" r="55040" b="29840"/>
          <a:stretch/>
        </p:blipFill>
        <p:spPr>
          <a:xfrm>
            <a:off x="20283" y="886345"/>
            <a:ext cx="4055174" cy="4779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0" t="6321" b="16401"/>
          <a:stretch/>
        </p:blipFill>
        <p:spPr>
          <a:xfrm>
            <a:off x="3893627" y="380363"/>
            <a:ext cx="5248223" cy="579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5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Что такое первобытное искусство?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348880"/>
            <a:ext cx="7474024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Первобытное искусство впервые появляется в каменном веке (когда  человек научился обрабатывать камень). Это изображение</a:t>
            </a:r>
            <a:r>
              <a:rPr lang="ru-RU" dirty="0">
                <a:latin typeface="Bookman Old Style" pitchFamily="18" charset="0"/>
              </a:rPr>
              <a:t>, нанесенное краской на </a:t>
            </a:r>
            <a:r>
              <a:rPr lang="ru-RU" dirty="0" smtClean="0">
                <a:latin typeface="Bookman Old Style" pitchFamily="18" charset="0"/>
              </a:rPr>
              <a:t>стену </a:t>
            </a:r>
            <a:r>
              <a:rPr lang="ru-RU" dirty="0">
                <a:latin typeface="Bookman Old Style" pitchFamily="18" charset="0"/>
              </a:rPr>
              <a:t>пещеры </a:t>
            </a:r>
            <a:r>
              <a:rPr lang="ru-RU" dirty="0" smtClean="0">
                <a:latin typeface="Bookman Old Style" pitchFamily="18" charset="0"/>
              </a:rPr>
              <a:t>древним человеком. 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6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204864"/>
            <a:ext cx="7416824" cy="5297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Bookman Old Style" pitchFamily="18" charset="0"/>
              </a:rPr>
              <a:t>Долгое время </a:t>
            </a:r>
            <a:r>
              <a:rPr lang="ru-RU" sz="2800" dirty="0" smtClean="0">
                <a:latin typeface="Bookman Old Style" pitchFamily="18" charset="0"/>
              </a:rPr>
              <a:t>науке </a:t>
            </a:r>
            <a:r>
              <a:rPr lang="ru-RU" sz="2800" dirty="0">
                <a:latin typeface="Bookman Old Style" pitchFamily="18" charset="0"/>
              </a:rPr>
              <a:t>не было известно о том, что </a:t>
            </a:r>
            <a:r>
              <a:rPr lang="ru-RU" sz="2800" dirty="0" smtClean="0">
                <a:latin typeface="Bookman Old Style" pitchFamily="18" charset="0"/>
              </a:rPr>
              <a:t>рисунки древних </a:t>
            </a:r>
            <a:r>
              <a:rPr lang="ru-RU" sz="2800" dirty="0">
                <a:latin typeface="Bookman Old Style" pitchFamily="18" charset="0"/>
              </a:rPr>
              <a:t>людей </a:t>
            </a:r>
            <a:r>
              <a:rPr lang="ru-RU" sz="2800" dirty="0">
                <a:solidFill>
                  <a:prstClr val="black"/>
                </a:solidFill>
                <a:latin typeface="Bookman Old Style" pitchFamily="18" charset="0"/>
              </a:rPr>
              <a:t>в пещерах </a:t>
            </a:r>
            <a:r>
              <a:rPr lang="ru-RU" sz="2800" dirty="0" smtClean="0">
                <a:solidFill>
                  <a:prstClr val="black"/>
                </a:solidFill>
                <a:latin typeface="Bookman Old Style" pitchFamily="18" charset="0"/>
              </a:rPr>
              <a:t>могли быть такого высокого уровня. </a:t>
            </a:r>
            <a:r>
              <a:rPr lang="ru-RU" sz="2800" dirty="0" smtClean="0">
                <a:latin typeface="Bookman Old Style" pitchFamily="18" charset="0"/>
              </a:rPr>
              <a:t>Поэтому</a:t>
            </a:r>
            <a:r>
              <a:rPr lang="ru-RU" sz="2800" dirty="0">
                <a:latin typeface="Bookman Old Style" pitchFamily="18" charset="0"/>
              </a:rPr>
              <a:t>, когда они были впервые обнаружены, их приняли за </a:t>
            </a:r>
            <a:r>
              <a:rPr lang="ru-RU" sz="2800" dirty="0" smtClean="0">
                <a:latin typeface="Bookman Old Style" pitchFamily="18" charset="0"/>
              </a:rPr>
              <a:t>подделку.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620688"/>
            <a:ext cx="5400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ookman Old Style" panose="02050604050505020204" pitchFamily="18" charset="0"/>
              </a:rPr>
              <a:t>Сомнения ученых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2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0563" y="1556440"/>
            <a:ext cx="3816424" cy="4314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272808" cy="517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Мастерство древних художников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9084" y="2348880"/>
            <a:ext cx="7623720" cy="5481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Bookman Old Style" pitchFamily="18" charset="0"/>
              </a:rPr>
              <a:t>Те, кто впервые </a:t>
            </a:r>
            <a:r>
              <a:rPr lang="ru-RU" dirty="0" smtClean="0">
                <a:latin typeface="Bookman Old Style" pitchFamily="18" charset="0"/>
              </a:rPr>
              <a:t>видел </a:t>
            </a:r>
            <a:r>
              <a:rPr lang="ru-RU" dirty="0">
                <a:latin typeface="Bookman Old Style" pitchFamily="18" charset="0"/>
              </a:rPr>
              <a:t>рисунки древних </a:t>
            </a:r>
            <a:r>
              <a:rPr lang="ru-RU" dirty="0" smtClean="0">
                <a:latin typeface="Bookman Old Style" pitchFamily="18" charset="0"/>
              </a:rPr>
              <a:t>людей поражаются</a:t>
            </a:r>
            <a:r>
              <a:rPr lang="ru-RU" dirty="0">
                <a:latin typeface="Bookman Old Style" pitchFamily="18" charset="0"/>
              </a:rPr>
              <a:t>, насколько профессионально они </a:t>
            </a:r>
            <a:r>
              <a:rPr lang="ru-RU" dirty="0" smtClean="0">
                <a:latin typeface="Bookman Old Style" pitchFamily="18" charset="0"/>
              </a:rPr>
              <a:t>выполнены. </a:t>
            </a:r>
            <a:r>
              <a:rPr lang="ru-RU" dirty="0">
                <a:latin typeface="Bookman Old Style" pitchFamily="18" charset="0"/>
              </a:rPr>
              <a:t>Это и заставило в свое время засомневаться ученых в их подлинности.</a:t>
            </a:r>
          </a:p>
        </p:txBody>
      </p:sp>
    </p:spTree>
    <p:extLst>
      <p:ext uri="{BB962C8B-B14F-4D97-AF65-F5344CB8AC3E}">
        <p14:creationId xmlns:p14="http://schemas.microsoft.com/office/powerpoint/2010/main" val="274535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640" y="1916832"/>
            <a:ext cx="5605912" cy="566936"/>
          </a:xfrm>
        </p:spPr>
        <p:txBody>
          <a:bodyPr>
            <a:normAutofit fontScale="90000"/>
          </a:bodyPr>
          <a:lstStyle/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12776"/>
            <a:ext cx="7996049" cy="39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5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66936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Bookman Old Style" pitchFamily="18" charset="0"/>
              </a:rPr>
              <a:t>Древние люди не сразу научились </a:t>
            </a:r>
            <a:r>
              <a:rPr lang="ru-RU" dirty="0" smtClean="0">
                <a:latin typeface="Bookman Old Style" pitchFamily="18" charset="0"/>
              </a:rPr>
              <a:t>точно рисовать животных</a:t>
            </a:r>
            <a:r>
              <a:rPr lang="ru-RU" dirty="0">
                <a:latin typeface="Bookman Old Style" pitchFamily="18" charset="0"/>
              </a:rPr>
              <a:t>. Были найдены рисунки, на которых едва намечены контуры, поэтому </a:t>
            </a:r>
            <a:r>
              <a:rPr lang="ru-RU" dirty="0" smtClean="0">
                <a:latin typeface="Bookman Old Style" pitchFamily="18" charset="0"/>
              </a:rPr>
              <a:t>невозможно было узнать</a:t>
            </a:r>
            <a:r>
              <a:rPr lang="ru-RU" dirty="0">
                <a:latin typeface="Bookman Old Style" pitchFamily="18" charset="0"/>
              </a:rPr>
              <a:t>, кого хотел изобразить художник. Постепенно </a:t>
            </a:r>
            <a:r>
              <a:rPr lang="ru-RU" dirty="0" smtClean="0">
                <a:latin typeface="Bookman Old Style" pitchFamily="18" charset="0"/>
              </a:rPr>
              <a:t>рисунки становились </a:t>
            </a:r>
            <a:r>
              <a:rPr lang="ru-RU" dirty="0">
                <a:latin typeface="Bookman Old Style" pitchFamily="18" charset="0"/>
              </a:rPr>
              <a:t>все </a:t>
            </a:r>
            <a:r>
              <a:rPr lang="ru-RU" dirty="0" smtClean="0">
                <a:latin typeface="Bookman Old Style" pitchFamily="18" charset="0"/>
              </a:rPr>
              <a:t>лучше и лучше.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9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7488832" cy="36724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Bookman Old Style" pitchFamily="18" charset="0"/>
              </a:rPr>
              <a:t>К первым рисункам древних людей можно также отнести отпечатки рук, найденные во </a:t>
            </a:r>
            <a:r>
              <a:rPr lang="ru-RU" dirty="0" smtClean="0">
                <a:latin typeface="Bookman Old Style" pitchFamily="18" charset="0"/>
              </a:rPr>
              <a:t>многих пещерах.</a:t>
            </a:r>
          </a:p>
          <a:p>
            <a:pPr marL="0" indent="0">
              <a:buNone/>
            </a:pPr>
            <a:r>
              <a:rPr lang="ru-RU" dirty="0">
                <a:latin typeface="Bookman Old Style" pitchFamily="18" charset="0"/>
              </a:rPr>
              <a:t>Как же такие «рисунки» делали? Намазывали краской руку, прикладывали к стене, отпечаток обводили другим цветом по контуру.</a:t>
            </a:r>
          </a:p>
          <a:p>
            <a:pPr marL="0" indent="0">
              <a:buNone/>
            </a:pP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3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448</Words>
  <Application>Microsoft Office PowerPoint</Application>
  <PresentationFormat>Экран (4:3)</PresentationFormat>
  <Paragraphs>23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Bookman Old Style</vt:lpstr>
      <vt:lpstr>Calibri</vt:lpstr>
      <vt:lpstr>Тема Office</vt:lpstr>
      <vt:lpstr>1_Специальное оформление</vt:lpstr>
      <vt:lpstr>Специальное оформление</vt:lpstr>
      <vt:lpstr>Древние наскальные рисунки.</vt:lpstr>
      <vt:lpstr>Как возникла живопись и кто они были – первые художники мира?</vt:lpstr>
      <vt:lpstr>Что такое первобытное искусство?</vt:lpstr>
      <vt:lpstr>Презентация PowerPoint</vt:lpstr>
      <vt:lpstr>Презентация PowerPoint</vt:lpstr>
      <vt:lpstr>Мастерство древних художников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Natanya</dc:creator>
  <cp:lastModifiedBy>Роман Романенков</cp:lastModifiedBy>
  <cp:revision>26</cp:revision>
  <dcterms:created xsi:type="dcterms:W3CDTF">2015-02-24T14:16:24Z</dcterms:created>
  <dcterms:modified xsi:type="dcterms:W3CDTF">2018-02-06T15:38:24Z</dcterms:modified>
</cp:coreProperties>
</file>