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10"/>
  </p:notesMasterIdLst>
  <p:sldIdLst>
    <p:sldId id="256" r:id="rId2"/>
    <p:sldId id="293" r:id="rId3"/>
    <p:sldId id="257" r:id="rId4"/>
    <p:sldId id="292" r:id="rId5"/>
    <p:sldId id="261" r:id="rId6"/>
    <p:sldId id="262" r:id="rId7"/>
    <p:sldId id="266" r:id="rId8"/>
    <p:sldId id="291"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FF373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47" autoAdjust="0"/>
    <p:restoredTop sz="93011" autoAdjust="0"/>
  </p:normalViewPr>
  <p:slideViewPr>
    <p:cSldViewPr>
      <p:cViewPr>
        <p:scale>
          <a:sx n="70" d="100"/>
          <a:sy n="70" d="100"/>
        </p:scale>
        <p:origin x="-1404"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58F87C-7104-444C-83D2-DAB9623F8FF2}" type="datetimeFigureOut">
              <a:rPr lang="ru-RU" smtClean="0"/>
              <a:pPr/>
              <a:t>08.05.2021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BE7DA9-1B20-4A16-A53A-AF73B61F5CC6}" type="slidenum">
              <a:rPr lang="ru-RU" smtClean="0"/>
              <a:pPr/>
              <a:t>‹#›</a:t>
            </a:fld>
            <a:endParaRPr lang="ru-RU"/>
          </a:p>
        </p:txBody>
      </p:sp>
    </p:spTree>
    <p:extLst>
      <p:ext uri="{BB962C8B-B14F-4D97-AF65-F5344CB8AC3E}">
        <p14:creationId xmlns:p14="http://schemas.microsoft.com/office/powerpoint/2010/main" xmlns="" val="1489963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3BE7DA9-1B20-4A16-A53A-AF73B61F5CC6}" type="slidenum">
              <a:rPr lang="ru-RU" smtClean="0"/>
              <a:pPr/>
              <a:t>6</a:t>
            </a:fld>
            <a:endParaRPr lang="ru-RU"/>
          </a:p>
        </p:txBody>
      </p:sp>
    </p:spTree>
    <p:extLst>
      <p:ext uri="{BB962C8B-B14F-4D97-AF65-F5344CB8AC3E}">
        <p14:creationId xmlns:p14="http://schemas.microsoft.com/office/powerpoint/2010/main" xmlns="" val="818902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210488434"/>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117351804"/>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851657257"/>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68452727"/>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4174898916"/>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406526441"/>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330991218"/>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026419192"/>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573933580"/>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873919101"/>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08.05.2021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662992392"/>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08.05.2021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3133434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44" y="-71438"/>
            <a:ext cx="8786874" cy="5000636"/>
          </a:xfrm>
        </p:spPr>
        <p:txBody>
          <a:bodyPr>
            <a:noAutofit/>
          </a:bodyPr>
          <a:lstStyle/>
          <a:p>
            <a:r>
              <a:rPr lang="ru-RU" sz="1200" cap="all" dirty="0">
                <a:latin typeface="Times New Roman" pitchFamily="18" charset="0"/>
                <a:cs typeface="Times New Roman" pitchFamily="18" charset="0"/>
              </a:rPr>
              <a:t>Министерство спорта  российской федерации</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Федеральное государственное </a:t>
            </a:r>
            <a:r>
              <a:rPr lang="ru-RU" sz="1200" dirty="0" smtClean="0">
                <a:latin typeface="Times New Roman" pitchFamily="18" charset="0"/>
                <a:cs typeface="Times New Roman" pitchFamily="18" charset="0"/>
              </a:rPr>
              <a:t>бюджетное образовательное учреждение</a:t>
            </a:r>
            <a:r>
              <a:rPr lang="ru-RU" sz="1200" dirty="0">
                <a:latin typeface="Times New Roman" pitchFamily="18" charset="0"/>
                <a:cs typeface="Times New Roman" pitchFamily="18" charset="0"/>
              </a:rPr>
              <a:t> </a:t>
            </a:r>
            <a:r>
              <a:rPr lang="ru-RU" sz="1200" dirty="0" smtClean="0">
                <a:latin typeface="Times New Roman" pitchFamily="18" charset="0"/>
                <a:cs typeface="Times New Roman" pitchFamily="18" charset="0"/>
              </a:rPr>
              <a:t>высшего </a:t>
            </a:r>
            <a:r>
              <a:rPr lang="ru-RU" sz="1200" dirty="0">
                <a:latin typeface="Times New Roman" pitchFamily="18" charset="0"/>
                <a:cs typeface="Times New Roman" pitchFamily="18" charset="0"/>
              </a:rPr>
              <a:t>образования</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«Сибирский государственный университет физической </a:t>
            </a:r>
            <a:r>
              <a:rPr lang="ru-RU" sz="1200" dirty="0" smtClean="0">
                <a:latin typeface="Times New Roman" pitchFamily="18" charset="0"/>
                <a:cs typeface="Times New Roman" pitchFamily="18" charset="0"/>
              </a:rPr>
              <a:t>культуры</a:t>
            </a:r>
            <a:r>
              <a:rPr lang="ru-RU" sz="1200" dirty="0">
                <a:latin typeface="Times New Roman" pitchFamily="18" charset="0"/>
                <a:cs typeface="Times New Roman" pitchFamily="18" charset="0"/>
              </a:rPr>
              <a:t> </a:t>
            </a:r>
            <a:r>
              <a:rPr lang="ru-RU" sz="1200" dirty="0" smtClean="0">
                <a:latin typeface="Times New Roman" pitchFamily="18" charset="0"/>
                <a:cs typeface="Times New Roman" pitchFamily="18" charset="0"/>
              </a:rPr>
              <a:t>и </a:t>
            </a:r>
            <a:r>
              <a:rPr lang="ru-RU" sz="1200" dirty="0">
                <a:latin typeface="Times New Roman" pitchFamily="18" charset="0"/>
                <a:cs typeface="Times New Roman" pitchFamily="18" charset="0"/>
              </a:rPr>
              <a:t>спорта»</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 </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Факультет дополнительного образования</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Анискевич Ольга Викторовна</a:t>
            </a:r>
            <a:r>
              <a:rPr lang="ru-RU" sz="2100" dirty="0" smtClean="0">
                <a:latin typeface="Times New Roman" pitchFamily="18" charset="0"/>
                <a:cs typeface="Times New Roman" pitchFamily="18" charset="0"/>
              </a:rPr>
              <a:t/>
            </a:r>
            <a:br>
              <a:rPr lang="ru-RU" sz="21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100" b="1" dirty="0" smtClean="0">
                <a:solidFill>
                  <a:srgbClr val="000000"/>
                </a:solidFill>
                <a:latin typeface="Times New Roman"/>
                <a:ea typeface="Times New Roman"/>
              </a:rPr>
              <a:t> МЕТОДИКА ОРГАНИЗАЦИИ ПРИЕМА НОРМАТИВА ИСПЫТАНИЙ (ТЕСТОВ) ВФСК ГТО "ПОДНИМАНИЕ ТУЛОВИЩА ИЗ ПОЛОЖЕНИЯ ЛЕЖА НА СПИНЕ" У УЧАСТНИКОВ </a:t>
            </a:r>
            <a:r>
              <a:rPr lang="en-US" sz="2100" b="1" dirty="0" smtClean="0">
                <a:solidFill>
                  <a:srgbClr val="000000"/>
                </a:solidFill>
                <a:latin typeface="Times New Roman"/>
                <a:ea typeface="Times New Roman"/>
              </a:rPr>
              <a:t>V </a:t>
            </a:r>
            <a:r>
              <a:rPr lang="ru-RU" sz="2100" b="1" dirty="0" smtClean="0">
                <a:solidFill>
                  <a:srgbClr val="000000"/>
                </a:solidFill>
                <a:latin typeface="Times New Roman"/>
                <a:ea typeface="Times New Roman"/>
              </a:rPr>
              <a:t>ВОЗРАСТНОЙ СТУПЕНИ </a:t>
            </a:r>
            <a:r>
              <a:rPr lang="ru-RU" sz="2100" dirty="0" smtClean="0"/>
              <a:t/>
            </a:r>
            <a:br>
              <a:rPr lang="ru-RU" sz="2100" dirty="0" smtClean="0"/>
            </a:br>
            <a:endParaRPr lang="ru-RU" sz="2100" b="1" dirty="0">
              <a:latin typeface="Times New Roman" pitchFamily="18" charset="0"/>
              <a:cs typeface="Times New Roman" pitchFamily="18" charset="0"/>
            </a:endParaRPr>
          </a:p>
        </p:txBody>
      </p:sp>
      <p:sp>
        <p:nvSpPr>
          <p:cNvPr id="5" name="Прямоугольник 4"/>
          <p:cNvSpPr/>
          <p:nvPr/>
        </p:nvSpPr>
        <p:spPr>
          <a:xfrm>
            <a:off x="4211960" y="6453335"/>
            <a:ext cx="1224136" cy="307777"/>
          </a:xfrm>
          <a:prstGeom prst="rect">
            <a:avLst/>
          </a:prstGeom>
        </p:spPr>
        <p:txBody>
          <a:bodyPr wrap="square">
            <a:spAutoFit/>
          </a:bodyPr>
          <a:lstStyle/>
          <a:p>
            <a:pPr algn="ctr"/>
            <a:r>
              <a:rPr lang="ru-RU" sz="1400" dirty="0" smtClean="0">
                <a:latin typeface="Times New Roman" pitchFamily="18" charset="0"/>
                <a:cs typeface="Times New Roman" pitchFamily="18" charset="0"/>
              </a:rPr>
              <a:t>Омс</a:t>
            </a:r>
            <a:r>
              <a:rPr lang="ru-RU" sz="1400" dirty="0" smtClean="0">
                <a:latin typeface="Times New Roman" pitchFamily="18" charset="0"/>
                <a:cs typeface="Times New Roman" pitchFamily="18" charset="0"/>
              </a:rPr>
              <a:t>к</a:t>
            </a:r>
            <a:r>
              <a:rPr lang="en-US" sz="14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2021 </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468789376"/>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720" y="71414"/>
            <a:ext cx="8572560" cy="707886"/>
          </a:xfrm>
          <a:prstGeom prst="rect">
            <a:avLst/>
          </a:prstGeom>
        </p:spPr>
        <p:txBody>
          <a:bodyPr wrap="square">
            <a:spAutoFit/>
          </a:bodyPr>
          <a:lstStyle/>
          <a:p>
            <a:pPr algn="ctr"/>
            <a:r>
              <a:rPr lang="ru-RU" sz="2000" b="1" dirty="0" smtClean="0">
                <a:latin typeface="Times New Roman" pitchFamily="18" charset="0"/>
                <a:cs typeface="Times New Roman" pitchFamily="18" charset="0"/>
              </a:rPr>
              <a:t>ИСПЫТАНИЯ (ТЕСТЫ) </a:t>
            </a:r>
            <a:r>
              <a:rPr lang="ru-RU" sz="2000" b="1" dirty="0" smtClean="0">
                <a:solidFill>
                  <a:srgbClr val="000000"/>
                </a:solidFill>
                <a:latin typeface="Times New Roman" pitchFamily="18" charset="0"/>
                <a:ea typeface="Times New Roman"/>
                <a:cs typeface="Times New Roman" pitchFamily="18" charset="0"/>
              </a:rPr>
              <a:t>ВФСК ГТО</a:t>
            </a:r>
            <a:r>
              <a:rPr lang="ru-RU" sz="2000" b="1" dirty="0" smtClean="0">
                <a:solidFill>
                  <a:srgbClr val="000000"/>
                </a:solidFill>
                <a:latin typeface="Times New Roman"/>
                <a:ea typeface="Times New Roman"/>
              </a:rPr>
              <a:t> У УЧАСТНИКОВ </a:t>
            </a:r>
            <a:r>
              <a:rPr lang="en-US" sz="2000" b="1" dirty="0" smtClean="0">
                <a:solidFill>
                  <a:srgbClr val="000000"/>
                </a:solidFill>
                <a:latin typeface="Times New Roman"/>
                <a:ea typeface="Times New Roman"/>
              </a:rPr>
              <a:t>V </a:t>
            </a:r>
            <a:r>
              <a:rPr lang="ru-RU" sz="2000" b="1" dirty="0" smtClean="0">
                <a:solidFill>
                  <a:srgbClr val="000000"/>
                </a:solidFill>
                <a:latin typeface="Times New Roman"/>
                <a:ea typeface="Times New Roman"/>
              </a:rPr>
              <a:t>ВОЗРАСТНОЙ СТУПЕНИ</a:t>
            </a:r>
            <a:r>
              <a:rPr lang="en-US" sz="2000" b="1" dirty="0" smtClean="0">
                <a:solidFill>
                  <a:srgbClr val="000000"/>
                </a:solidFill>
                <a:latin typeface="Times New Roman" pitchFamily="18" charset="0"/>
                <a:ea typeface="Times New Roman"/>
                <a:cs typeface="Times New Roman" pitchFamily="18" charset="0"/>
              </a:rPr>
              <a:t> </a:t>
            </a:r>
            <a:r>
              <a:rPr lang="ru-RU" sz="2000" b="1" dirty="0" smtClean="0">
                <a:solidFill>
                  <a:srgbClr val="000000"/>
                </a:solidFill>
                <a:latin typeface="Times New Roman" pitchFamily="18" charset="0"/>
                <a:ea typeface="Times New Roman"/>
                <a:cs typeface="Times New Roman" pitchFamily="18" charset="0"/>
              </a:rPr>
              <a:t> </a:t>
            </a:r>
            <a:r>
              <a:rPr lang="ru-RU" sz="2000" b="1" dirty="0" smtClean="0">
                <a:solidFill>
                  <a:srgbClr val="000000"/>
                </a:solidFill>
                <a:latin typeface="Times New Roman"/>
                <a:ea typeface="Times New Roman"/>
              </a:rPr>
              <a:t> </a:t>
            </a:r>
            <a:endParaRPr lang="ru-RU" sz="2000" dirty="0"/>
          </a:p>
        </p:txBody>
      </p:sp>
      <p:sp>
        <p:nvSpPr>
          <p:cNvPr id="6" name="Прямоугольник 5"/>
          <p:cNvSpPr/>
          <p:nvPr/>
        </p:nvSpPr>
        <p:spPr>
          <a:xfrm>
            <a:off x="714348" y="6407371"/>
            <a:ext cx="7858180" cy="307777"/>
          </a:xfrm>
          <a:prstGeom prst="rect">
            <a:avLst/>
          </a:prstGeom>
        </p:spPr>
        <p:txBody>
          <a:bodyPr wrap="square">
            <a:spAutoFit/>
          </a:bodyPr>
          <a:lstStyle/>
          <a:p>
            <a:r>
              <a:rPr lang="ru-RU" sz="1400" i="1" dirty="0" smtClean="0">
                <a:latin typeface="Times New Roman" pitchFamily="18" charset="0"/>
                <a:cs typeface="Times New Roman" pitchFamily="18" charset="0"/>
              </a:rPr>
              <a:t>*Взято с </a:t>
            </a:r>
            <a:r>
              <a:rPr lang="ru-RU" sz="1400" i="1" dirty="0" smtClean="0">
                <a:latin typeface="Times New Roman" pitchFamily="18" charset="0"/>
                <a:cs typeface="Times New Roman" pitchFamily="18" charset="0"/>
              </a:rPr>
              <a:t>сайта Всероссийского физкультурно-спортивного комплекса «Готов к труду и обороне»</a:t>
            </a:r>
            <a:endParaRPr lang="ru-RU" sz="1400" i="1" dirty="0">
              <a:latin typeface="Times New Roman" pitchFamily="18" charset="0"/>
              <a:cs typeface="Times New Roman" pitchFamily="18" charset="0"/>
            </a:endParaRPr>
          </a:p>
        </p:txBody>
      </p:sp>
      <p:pic>
        <p:nvPicPr>
          <p:cNvPr id="9" name="Содержимое 8" descr="Безымянный.png"/>
          <p:cNvPicPr>
            <a:picLocks noGrp="1" noChangeAspect="1"/>
          </p:cNvPicPr>
          <p:nvPr>
            <p:ph idx="1"/>
          </p:nvPr>
        </p:nvPicPr>
        <p:blipFill>
          <a:blip r:embed="rId2"/>
          <a:stretch>
            <a:fillRect/>
          </a:stretch>
        </p:blipFill>
        <p:spPr>
          <a:xfrm>
            <a:off x="1000100" y="785793"/>
            <a:ext cx="7286676" cy="5600813"/>
          </a:xfrm>
        </p:spPr>
      </p:pic>
      <p:sp>
        <p:nvSpPr>
          <p:cNvPr id="10" name="Прямоугольник 9"/>
          <p:cNvSpPr/>
          <p:nvPr/>
        </p:nvSpPr>
        <p:spPr>
          <a:xfrm>
            <a:off x="7929586" y="6550223"/>
            <a:ext cx="1224136" cy="307777"/>
          </a:xfrm>
          <a:prstGeom prst="rect">
            <a:avLst/>
          </a:prstGeom>
        </p:spPr>
        <p:txBody>
          <a:bodyPr wrap="square">
            <a:spAutoFit/>
          </a:bodyPr>
          <a:lstStyle/>
          <a:p>
            <a:pPr algn="r"/>
            <a:r>
              <a:rPr lang="ru-RU" sz="1400" dirty="0" smtClean="0">
                <a:latin typeface="Times New Roman" pitchFamily="18" charset="0"/>
                <a:cs typeface="Times New Roman" pitchFamily="18" charset="0"/>
              </a:rPr>
              <a:t>2</a:t>
            </a:r>
            <a:endParaRPr lang="ru-RU" sz="1400"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5720" y="1714488"/>
            <a:ext cx="4143372" cy="1428760"/>
          </a:xfrm>
        </p:spPr>
        <p:txBody>
          <a:bodyPr>
            <a:normAutofit/>
          </a:bodyPr>
          <a:lstStyle/>
          <a:p>
            <a:pPr marL="0" indent="0">
              <a:buNone/>
            </a:pPr>
            <a:r>
              <a:rPr lang="ru-RU" sz="1600" dirty="0" smtClean="0">
                <a:latin typeface="Times New Roman" pitchFamily="18" charset="0"/>
                <a:cs typeface="Times New Roman" pitchFamily="18" charset="0"/>
              </a:rPr>
              <a:t>Организация </a:t>
            </a:r>
            <a:r>
              <a:rPr lang="ru-RU" sz="1600" dirty="0" smtClean="0">
                <a:latin typeface="Times New Roman" pitchFamily="18" charset="0"/>
                <a:cs typeface="Times New Roman" pitchFamily="18" charset="0"/>
              </a:rPr>
              <a:t>приема норматива испытаний (тестов) ВФСК ГТО "Поднимание туловища из положения лежа на спине" </a:t>
            </a:r>
            <a:r>
              <a:rPr lang="ru-RU" sz="1600" dirty="0" smtClean="0">
                <a:latin typeface="Times New Roman" pitchFamily="18" charset="0"/>
                <a:cs typeface="Times New Roman" pitchFamily="18" charset="0"/>
              </a:rPr>
              <a:t>принимается </a:t>
            </a:r>
            <a:r>
              <a:rPr lang="ru-RU" sz="1600" dirty="0" smtClean="0">
                <a:latin typeface="Times New Roman" pitchFamily="18" charset="0"/>
                <a:cs typeface="Times New Roman" pitchFamily="18" charset="0"/>
              </a:rPr>
              <a:t>на базе спортивного комплекса стадиона «Юбилейный</a:t>
            </a:r>
            <a:r>
              <a:rPr lang="ru-RU" sz="1600" dirty="0" smtClean="0">
                <a:latin typeface="Times New Roman" pitchFamily="18" charset="0"/>
                <a:cs typeface="Times New Roman" pitchFamily="18" charset="0"/>
              </a:rPr>
              <a:t>».</a:t>
            </a:r>
            <a:endParaRPr lang="ru-RU" sz="1600" dirty="0" smtClean="0">
              <a:solidFill>
                <a:srgbClr val="002060"/>
              </a:solidFill>
              <a:latin typeface="Times New Roman" pitchFamily="18" charset="0"/>
              <a:cs typeface="Times New Roman" pitchFamily="18" charset="0"/>
            </a:endParaRPr>
          </a:p>
        </p:txBody>
      </p:sp>
      <p:sp>
        <p:nvSpPr>
          <p:cNvPr id="6" name="Прямоугольник 5"/>
          <p:cNvSpPr/>
          <p:nvPr/>
        </p:nvSpPr>
        <p:spPr>
          <a:xfrm>
            <a:off x="7919896" y="6550223"/>
            <a:ext cx="1224136" cy="307777"/>
          </a:xfrm>
          <a:prstGeom prst="rect">
            <a:avLst/>
          </a:prstGeom>
        </p:spPr>
        <p:txBody>
          <a:bodyPr wrap="square">
            <a:spAutoFit/>
          </a:bodyPr>
          <a:lstStyle/>
          <a:p>
            <a:pPr algn="r"/>
            <a:r>
              <a:rPr lang="en-US" sz="1400" dirty="0" smtClean="0">
                <a:latin typeface="Times New Roman" pitchFamily="18" charset="0"/>
                <a:cs typeface="Times New Roman" pitchFamily="18" charset="0"/>
              </a:rPr>
              <a:t>3</a:t>
            </a:r>
            <a:endParaRPr lang="ru-RU" sz="1400" dirty="0">
              <a:latin typeface="Times New Roman" pitchFamily="18" charset="0"/>
              <a:cs typeface="Times New Roman" pitchFamily="18" charset="0"/>
            </a:endParaRPr>
          </a:p>
        </p:txBody>
      </p:sp>
      <p:sp>
        <p:nvSpPr>
          <p:cNvPr id="7" name="Прямоугольник 6"/>
          <p:cNvSpPr/>
          <p:nvPr/>
        </p:nvSpPr>
        <p:spPr>
          <a:xfrm>
            <a:off x="4572000" y="5429264"/>
            <a:ext cx="4357718" cy="830997"/>
          </a:xfrm>
          <a:prstGeom prst="rect">
            <a:avLst/>
          </a:prstGeom>
        </p:spPr>
        <p:txBody>
          <a:bodyPr wrap="square">
            <a:spAutoFit/>
          </a:bodyPr>
          <a:lstStyle/>
          <a:p>
            <a:r>
              <a:rPr lang="ru-RU" sz="1600" dirty="0" smtClean="0">
                <a:latin typeface="Times New Roman" pitchFamily="18" charset="0"/>
                <a:cs typeface="Times New Roman" pitchFamily="18" charset="0"/>
              </a:rPr>
              <a:t>В среднем охват школьников одной образовательной организации составляет 50-60 </a:t>
            </a:r>
            <a:r>
              <a:rPr lang="ru-RU" sz="1600" dirty="0" smtClean="0">
                <a:latin typeface="Times New Roman" pitchFamily="18" charset="0"/>
                <a:cs typeface="Times New Roman" pitchFamily="18" charset="0"/>
              </a:rPr>
              <a:t>человек.</a:t>
            </a:r>
            <a:endParaRPr lang="ru-RU" sz="1600" dirty="0">
              <a:latin typeface="Times New Roman" pitchFamily="18" charset="0"/>
              <a:cs typeface="Times New Roman" pitchFamily="18" charset="0"/>
            </a:endParaRPr>
          </a:p>
        </p:txBody>
      </p:sp>
      <p:sp>
        <p:nvSpPr>
          <p:cNvPr id="22530" name="AutoShape 2" descr="https://apf.mail.ru/cgi-bin/readmsg?id=16204659920900261118;0;1&amp;exif=1&amp;full=1&amp;x-email=olga270969%40mail.r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8" name="Рисунок 7" descr="PHOTO-2021-05-08-14-51-20.jpg"/>
          <p:cNvPicPr>
            <a:picLocks noChangeAspect="1"/>
          </p:cNvPicPr>
          <p:nvPr/>
        </p:nvPicPr>
        <p:blipFill>
          <a:blip r:embed="rId2"/>
          <a:stretch>
            <a:fillRect/>
          </a:stretch>
        </p:blipFill>
        <p:spPr>
          <a:xfrm>
            <a:off x="4738688" y="1500174"/>
            <a:ext cx="4191029" cy="3143272"/>
          </a:xfrm>
          <a:prstGeom prst="rect">
            <a:avLst/>
          </a:prstGeom>
          <a:ln>
            <a:solidFill>
              <a:schemeClr val="tx1"/>
            </a:solidFill>
          </a:ln>
        </p:spPr>
      </p:pic>
      <p:sp>
        <p:nvSpPr>
          <p:cNvPr id="9" name="Прямоугольник 8"/>
          <p:cNvSpPr/>
          <p:nvPr/>
        </p:nvSpPr>
        <p:spPr>
          <a:xfrm>
            <a:off x="214282" y="198759"/>
            <a:ext cx="8715436" cy="1015663"/>
          </a:xfrm>
          <a:prstGeom prst="rect">
            <a:avLst/>
          </a:prstGeom>
        </p:spPr>
        <p:txBody>
          <a:bodyPr wrap="square">
            <a:spAutoFit/>
          </a:bodyPr>
          <a:lstStyle/>
          <a:p>
            <a:pPr algn="ctr"/>
            <a:r>
              <a:rPr lang="ru-RU" sz="2000" b="1" dirty="0" smtClean="0">
                <a:latin typeface="Times New Roman" pitchFamily="18" charset="0"/>
                <a:cs typeface="Times New Roman" pitchFamily="18" charset="0"/>
              </a:rPr>
              <a:t>ОРГАНИЗАЦИЯ ПРОВЕДЕНИЯ</a:t>
            </a:r>
            <a:r>
              <a:rPr lang="ru-RU" sz="2000" b="1" dirty="0" smtClean="0">
                <a:solidFill>
                  <a:srgbClr val="000000"/>
                </a:solidFill>
                <a:latin typeface="Times New Roman"/>
                <a:ea typeface="Times New Roman"/>
              </a:rPr>
              <a:t> ПРИЕМА НОРМАТИВА ИСПЫТАНИЙ (ТЕСТОВ) ВФСК ГТО "ПОДНИМАНИЕ ТУЛОВИЩА ИЗ ПОЛОЖЕНИЯ ЛЕЖА НА СПИНЕ" </a:t>
            </a:r>
            <a:endParaRPr lang="ru-RU" sz="2000" dirty="0">
              <a:latin typeface="Times New Roman" pitchFamily="18" charset="0"/>
              <a:cs typeface="Times New Roman" pitchFamily="18" charset="0"/>
            </a:endParaRPr>
          </a:p>
        </p:txBody>
      </p:sp>
      <p:pic>
        <p:nvPicPr>
          <p:cNvPr id="10" name="Рисунок 9" descr="PHOTO-2021-05-08-15-27-34.jpg"/>
          <p:cNvPicPr>
            <a:picLocks noChangeAspect="1"/>
          </p:cNvPicPr>
          <p:nvPr/>
        </p:nvPicPr>
        <p:blipFill>
          <a:blip r:embed="rId3"/>
          <a:stretch>
            <a:fillRect/>
          </a:stretch>
        </p:blipFill>
        <p:spPr>
          <a:xfrm>
            <a:off x="214282" y="3411140"/>
            <a:ext cx="4214842" cy="3161132"/>
          </a:xfrm>
          <a:prstGeom prst="rect">
            <a:avLst/>
          </a:prstGeom>
          <a:ln>
            <a:solidFill>
              <a:schemeClr val="tx1"/>
            </a:solidFill>
          </a:ln>
        </p:spPr>
      </p:pic>
    </p:spTree>
    <p:extLst>
      <p:ext uri="{BB962C8B-B14F-4D97-AF65-F5344CB8AC3E}">
        <p14:creationId xmlns:p14="http://schemas.microsoft.com/office/powerpoint/2010/main" xmlns="" val="1168958450"/>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Пользователь\Desktop\Безымянный.png"/>
          <p:cNvPicPr>
            <a:picLocks noChangeAspect="1" noChangeArrowheads="1"/>
          </p:cNvPicPr>
          <p:nvPr/>
        </p:nvPicPr>
        <p:blipFill>
          <a:blip r:embed="rId2"/>
          <a:srcRect/>
          <a:stretch>
            <a:fillRect/>
          </a:stretch>
        </p:blipFill>
        <p:spPr bwMode="auto">
          <a:xfrm>
            <a:off x="928662" y="71487"/>
            <a:ext cx="7171999" cy="6357909"/>
          </a:xfrm>
          <a:prstGeom prst="rect">
            <a:avLst/>
          </a:prstGeom>
          <a:noFill/>
          <a:ln>
            <a:solidFill>
              <a:schemeClr val="tx1"/>
            </a:solidFill>
          </a:ln>
        </p:spPr>
      </p:pic>
      <p:sp>
        <p:nvSpPr>
          <p:cNvPr id="6" name="Прямоугольник 5"/>
          <p:cNvSpPr/>
          <p:nvPr/>
        </p:nvSpPr>
        <p:spPr>
          <a:xfrm>
            <a:off x="500034" y="6488669"/>
            <a:ext cx="8001056" cy="338554"/>
          </a:xfrm>
          <a:prstGeom prst="rect">
            <a:avLst/>
          </a:prstGeom>
        </p:spPr>
        <p:txBody>
          <a:bodyPr wrap="square">
            <a:spAutoFit/>
          </a:bodyPr>
          <a:lstStyle/>
          <a:p>
            <a:r>
              <a:rPr lang="ru-RU" sz="1600" i="1" dirty="0" smtClean="0">
                <a:latin typeface="Times New Roman" pitchFamily="18" charset="0"/>
                <a:cs typeface="Times New Roman" pitchFamily="18" charset="0"/>
              </a:rPr>
              <a:t>*Взято с сайта законов, кодексов и нормативно-правовых актов </a:t>
            </a:r>
            <a:r>
              <a:rPr lang="ru-RU" sz="1600" i="1" dirty="0" smtClean="0">
                <a:latin typeface="Times New Roman" pitchFamily="18" charset="0"/>
                <a:cs typeface="Times New Roman" pitchFamily="18" charset="0"/>
              </a:rPr>
              <a:t>Р</a:t>
            </a:r>
            <a:r>
              <a:rPr lang="ru-RU" sz="1600" i="1" dirty="0" smtClean="0">
                <a:latin typeface="Times New Roman" pitchFamily="18" charset="0"/>
                <a:cs typeface="Times New Roman" pitchFamily="18" charset="0"/>
              </a:rPr>
              <a:t>оссийской </a:t>
            </a:r>
            <a:r>
              <a:rPr lang="ru-RU" sz="1600" i="1" dirty="0" smtClean="0">
                <a:latin typeface="Times New Roman" pitchFamily="18" charset="0"/>
                <a:cs typeface="Times New Roman" pitchFamily="18" charset="0"/>
              </a:rPr>
              <a:t>Ф</a:t>
            </a:r>
            <a:r>
              <a:rPr lang="ru-RU" sz="1600" i="1" dirty="0" smtClean="0">
                <a:latin typeface="Times New Roman" pitchFamily="18" charset="0"/>
                <a:cs typeface="Times New Roman" pitchFamily="18" charset="0"/>
              </a:rPr>
              <a:t>едерации</a:t>
            </a:r>
            <a:endParaRPr lang="ru-RU" sz="1600" i="1" dirty="0">
              <a:latin typeface="Times New Roman" pitchFamily="18" charset="0"/>
              <a:cs typeface="Times New Roman" pitchFamily="18" charset="0"/>
            </a:endParaRPr>
          </a:p>
        </p:txBody>
      </p:sp>
      <p:sp>
        <p:nvSpPr>
          <p:cNvPr id="7" name="Прямоугольник 6"/>
          <p:cNvSpPr/>
          <p:nvPr/>
        </p:nvSpPr>
        <p:spPr>
          <a:xfrm>
            <a:off x="7919896" y="6550223"/>
            <a:ext cx="1224136" cy="307777"/>
          </a:xfrm>
          <a:prstGeom prst="rect">
            <a:avLst/>
          </a:prstGeom>
        </p:spPr>
        <p:txBody>
          <a:bodyPr wrap="square">
            <a:spAutoFit/>
          </a:bodyPr>
          <a:lstStyle/>
          <a:p>
            <a:pPr algn="r"/>
            <a:r>
              <a:rPr lang="en-US" sz="1400" dirty="0" smtClean="0">
                <a:latin typeface="Times New Roman" pitchFamily="18" charset="0"/>
                <a:cs typeface="Times New Roman" pitchFamily="18" charset="0"/>
              </a:rPr>
              <a:t>4</a:t>
            </a:r>
            <a:endParaRPr lang="ru-RU" sz="1400"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Безымянный.png"/>
          <p:cNvPicPr>
            <a:picLocks noGrp="1" noChangeAspect="1"/>
          </p:cNvPicPr>
          <p:nvPr>
            <p:ph idx="1"/>
          </p:nvPr>
        </p:nvPicPr>
        <p:blipFill>
          <a:blip r:embed="rId2"/>
          <a:stretch>
            <a:fillRect/>
          </a:stretch>
        </p:blipFill>
        <p:spPr>
          <a:xfrm>
            <a:off x="1714480" y="1376045"/>
            <a:ext cx="5715040" cy="3124525"/>
          </a:xfrm>
        </p:spPr>
      </p:pic>
      <p:sp>
        <p:nvSpPr>
          <p:cNvPr id="4" name="Прямоугольник 3"/>
          <p:cNvSpPr/>
          <p:nvPr/>
        </p:nvSpPr>
        <p:spPr>
          <a:xfrm>
            <a:off x="7919896" y="6550223"/>
            <a:ext cx="1224136" cy="307777"/>
          </a:xfrm>
          <a:prstGeom prst="rect">
            <a:avLst/>
          </a:prstGeom>
        </p:spPr>
        <p:txBody>
          <a:bodyPr wrap="square">
            <a:spAutoFit/>
          </a:bodyPr>
          <a:lstStyle/>
          <a:p>
            <a:pPr algn="r"/>
            <a:r>
              <a:rPr lang="en-US"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p:txBody>
      </p:sp>
      <p:sp>
        <p:nvSpPr>
          <p:cNvPr id="20482" name="AutoShape 2" descr="https://sun9-12.userapi.com/impg/QzCItr_eeGRbY2paddv_q_a_-_jJhPj1a5tqKA/wBFAAxojgKU.jpg?size=503x275&amp;quality=96&amp;sign=49533ea111d6dbb8e0729193e3dcbbc2&amp;type=albu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0483" name="Rectangle 3"/>
          <p:cNvSpPr>
            <a:spLocks noChangeArrowheads="1"/>
          </p:cNvSpPr>
          <p:nvPr/>
        </p:nvSpPr>
        <p:spPr bwMode="auto">
          <a:xfrm>
            <a:off x="285720" y="4645422"/>
            <a:ext cx="8572560" cy="1569660"/>
          </a:xfrm>
          <a:prstGeom prst="rect">
            <a:avLst/>
          </a:prstGeom>
          <a:solidFill>
            <a:schemeClr val="accent1">
              <a:alpha val="54000"/>
            </a:schemeClr>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ОШИБКИ, ПРИ КОТОРЫХ ВЫПОЛНЕНИЕ НЕ</a:t>
            </a:r>
            <a:r>
              <a:rPr kumimoji="0" lang="ru-RU" sz="1600" b="1"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ЗАСЧИТЫВАЕТСЯ:</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отсутствие касания локтями бедер (коленей);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отсутствие касания лопатками мата;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размыкание пальцев "из замка";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смещение таза (поднимание таза);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изменение прямого угла согнутых ног.</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Прямоугольник 6"/>
          <p:cNvSpPr/>
          <p:nvPr/>
        </p:nvSpPr>
        <p:spPr>
          <a:xfrm>
            <a:off x="285720" y="291092"/>
            <a:ext cx="8501090" cy="923330"/>
          </a:xfrm>
          <a:prstGeom prst="rect">
            <a:avLst/>
          </a:prstGeom>
        </p:spPr>
        <p:txBody>
          <a:bodyPr wrap="square">
            <a:spAutoFit/>
          </a:bodyPr>
          <a:lstStyle/>
          <a:p>
            <a:pPr algn="ctr"/>
            <a:r>
              <a:rPr lang="ru-RU" b="1" dirty="0" smtClean="0">
                <a:latin typeface="Times New Roman" pitchFamily="18" charset="0"/>
                <a:cs typeface="Times New Roman" pitchFamily="18" charset="0"/>
              </a:rPr>
              <a:t>МЕТОДИКА ПРОВЕДЕНИЯ</a:t>
            </a:r>
            <a:r>
              <a:rPr lang="ru-RU" b="1" dirty="0" smtClean="0">
                <a:solidFill>
                  <a:srgbClr val="000000"/>
                </a:solidFill>
                <a:latin typeface="Times New Roman"/>
                <a:ea typeface="Times New Roman"/>
              </a:rPr>
              <a:t> ПРИЕМА НОРМАТИВА ИСПЫТАНИЙ (ТЕСТОВ) ВФСК ГТО "ПОДНИМАНИЕ ТУЛОВИЩА ИЗ ПОЛОЖЕНИЯ ЛЕЖА НА СПИНЕ"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3473662185"/>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85728"/>
            <a:ext cx="9144000" cy="4000528"/>
          </a:xfrm>
        </p:spPr>
        <p:txBody>
          <a:bodyPr>
            <a:normAutofit/>
          </a:bodyPr>
          <a:lstStyle/>
          <a:p>
            <a:pPr algn="ctr">
              <a:buNone/>
            </a:pPr>
            <a:r>
              <a:rPr lang="ru-RU" sz="2000" b="1" dirty="0" smtClean="0">
                <a:latin typeface="Times New Roman" pitchFamily="18" charset="0"/>
                <a:cs typeface="Times New Roman" pitchFamily="18" charset="0"/>
              </a:rPr>
              <a:t>ЗАКЛЮЧЕНИЕ</a:t>
            </a:r>
            <a:endParaRPr lang="ru-RU" sz="2000" dirty="0" smtClean="0">
              <a:latin typeface="Times New Roman" pitchFamily="18" charset="0"/>
              <a:cs typeface="Times New Roman" pitchFamily="18" charset="0"/>
            </a:endParaRPr>
          </a:p>
          <a:p>
            <a:pPr>
              <a:buNone/>
            </a:pPr>
            <a:endParaRPr lang="ru-RU" sz="2000" dirty="0" smtClean="0">
              <a:latin typeface="Times New Roman" pitchFamily="18" charset="0"/>
              <a:cs typeface="Times New Roman" pitchFamily="18" charset="0"/>
            </a:endParaRPr>
          </a:p>
          <a:p>
            <a:pPr>
              <a:buNone/>
            </a:pPr>
            <a:endParaRPr lang="ru-RU" sz="2000" dirty="0" smtClean="0">
              <a:latin typeface="Times New Roman" pitchFamily="18" charset="0"/>
              <a:cs typeface="Times New Roman" pitchFamily="18" charset="0"/>
            </a:endParaRPr>
          </a:p>
          <a:p>
            <a:pPr>
              <a:buNone/>
            </a:pPr>
            <a:endParaRPr lang="ru-RU" sz="2000" dirty="0" smtClean="0">
              <a:latin typeface="Times New Roman" pitchFamily="18" charset="0"/>
              <a:cs typeface="Times New Roman" pitchFamily="18" charset="0"/>
            </a:endParaRPr>
          </a:p>
          <a:p>
            <a:pPr indent="0">
              <a:buNone/>
            </a:pPr>
            <a:r>
              <a:rPr lang="ru-RU" sz="2000" dirty="0" smtClean="0">
                <a:latin typeface="Times New Roman" pitchFamily="18" charset="0"/>
                <a:cs typeface="Times New Roman" pitchFamily="18" charset="0"/>
              </a:rPr>
              <a:t>Исходя </a:t>
            </a:r>
            <a:r>
              <a:rPr lang="ru-RU" sz="2000" dirty="0" smtClean="0">
                <a:latin typeface="Times New Roman" pitchFamily="18" charset="0"/>
                <a:cs typeface="Times New Roman" pitchFamily="18" charset="0"/>
              </a:rPr>
              <a:t>из всего вышеперечисленного, можно сделать вывод о том, что профессиональные компетенции педагога дополнительного образования по приему норматива испытаний (тестов) ВФСК ГТО "Поднимание туловища из положения лежа на спине" выходят на первый план. Педагог должен не только знать методику организации и проведения, но и объяснить испытуемым правильность выполнения упражнения. </a:t>
            </a:r>
          </a:p>
        </p:txBody>
      </p:sp>
      <p:sp>
        <p:nvSpPr>
          <p:cNvPr id="5" name="Прямоугольник 4"/>
          <p:cNvSpPr/>
          <p:nvPr/>
        </p:nvSpPr>
        <p:spPr>
          <a:xfrm>
            <a:off x="7919896" y="6550223"/>
            <a:ext cx="1224136" cy="307777"/>
          </a:xfrm>
          <a:prstGeom prst="rect">
            <a:avLst/>
          </a:prstGeom>
        </p:spPr>
        <p:txBody>
          <a:bodyPr wrap="square">
            <a:spAutoFit/>
          </a:bodyPr>
          <a:lstStyle/>
          <a:p>
            <a:pPr algn="r"/>
            <a:r>
              <a:rPr lang="en-US" sz="1400" dirty="0" smtClean="0">
                <a:latin typeface="Times New Roman" pitchFamily="18" charset="0"/>
                <a:cs typeface="Times New Roman" pitchFamily="18" charset="0"/>
              </a:rPr>
              <a:t>6</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45419518"/>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r>
              <a:rPr lang="ru-RU" sz="4000" dirty="0" smtClean="0">
                <a:latin typeface="Times New Roman" pitchFamily="18" charset="0"/>
                <a:cs typeface="Times New Roman" pitchFamily="18" charset="0"/>
              </a:rPr>
              <a:t>Благодарю за внимание!</a:t>
            </a:r>
            <a:endParaRPr lang="ru-RU" sz="4000" dirty="0">
              <a:latin typeface="Times New Roman" pitchFamily="18" charset="0"/>
              <a:cs typeface="Times New Roman" pitchFamily="18" charset="0"/>
            </a:endParaRPr>
          </a:p>
        </p:txBody>
      </p:sp>
      <p:sp>
        <p:nvSpPr>
          <p:cNvPr id="4" name="Прямоугольник 3"/>
          <p:cNvSpPr/>
          <p:nvPr/>
        </p:nvSpPr>
        <p:spPr>
          <a:xfrm>
            <a:off x="7919896" y="6550223"/>
            <a:ext cx="1224136" cy="307777"/>
          </a:xfrm>
          <a:prstGeom prst="rect">
            <a:avLst/>
          </a:prstGeom>
        </p:spPr>
        <p:txBody>
          <a:bodyPr wrap="square">
            <a:spAutoFit/>
          </a:bodyPr>
          <a:lstStyle/>
          <a:p>
            <a:pPr algn="r"/>
            <a:r>
              <a:rPr lang="en-US"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97962793"/>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44" y="-142900"/>
            <a:ext cx="8858312" cy="5000636"/>
          </a:xfrm>
        </p:spPr>
        <p:txBody>
          <a:bodyPr>
            <a:noAutofit/>
          </a:bodyPr>
          <a:lstStyle/>
          <a:p>
            <a:r>
              <a:rPr lang="ru-RU" sz="1200" cap="all" dirty="0">
                <a:latin typeface="Times New Roman" pitchFamily="18" charset="0"/>
                <a:cs typeface="Times New Roman" pitchFamily="18" charset="0"/>
              </a:rPr>
              <a:t>Министерство спорта  российской федерации</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Федеральное государственное </a:t>
            </a:r>
            <a:r>
              <a:rPr lang="ru-RU" sz="1200" dirty="0" smtClean="0">
                <a:latin typeface="Times New Roman" pitchFamily="18" charset="0"/>
                <a:cs typeface="Times New Roman" pitchFamily="18" charset="0"/>
              </a:rPr>
              <a:t>бюджетное образовательное учреждение</a:t>
            </a:r>
            <a:r>
              <a:rPr lang="ru-RU" sz="1200" dirty="0">
                <a:latin typeface="Times New Roman" pitchFamily="18" charset="0"/>
                <a:cs typeface="Times New Roman" pitchFamily="18" charset="0"/>
              </a:rPr>
              <a:t> </a:t>
            </a:r>
            <a:r>
              <a:rPr lang="ru-RU" sz="1200" dirty="0" smtClean="0">
                <a:latin typeface="Times New Roman" pitchFamily="18" charset="0"/>
                <a:cs typeface="Times New Roman" pitchFamily="18" charset="0"/>
              </a:rPr>
              <a:t>высшего </a:t>
            </a:r>
            <a:r>
              <a:rPr lang="ru-RU" sz="1200" dirty="0">
                <a:latin typeface="Times New Roman" pitchFamily="18" charset="0"/>
                <a:cs typeface="Times New Roman" pitchFamily="18" charset="0"/>
              </a:rPr>
              <a:t>образования</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«Сибирский государственный университет физической </a:t>
            </a:r>
            <a:r>
              <a:rPr lang="ru-RU" sz="1200" dirty="0" smtClean="0">
                <a:latin typeface="Times New Roman" pitchFamily="18" charset="0"/>
                <a:cs typeface="Times New Roman" pitchFamily="18" charset="0"/>
              </a:rPr>
              <a:t>культуры</a:t>
            </a:r>
            <a:r>
              <a:rPr lang="ru-RU" sz="1200" dirty="0">
                <a:latin typeface="Times New Roman" pitchFamily="18" charset="0"/>
                <a:cs typeface="Times New Roman" pitchFamily="18" charset="0"/>
              </a:rPr>
              <a:t> </a:t>
            </a:r>
            <a:r>
              <a:rPr lang="ru-RU" sz="1200" dirty="0" smtClean="0">
                <a:latin typeface="Times New Roman" pitchFamily="18" charset="0"/>
                <a:cs typeface="Times New Roman" pitchFamily="18" charset="0"/>
              </a:rPr>
              <a:t>и </a:t>
            </a:r>
            <a:r>
              <a:rPr lang="ru-RU" sz="1200" dirty="0">
                <a:latin typeface="Times New Roman" pitchFamily="18" charset="0"/>
                <a:cs typeface="Times New Roman" pitchFamily="18" charset="0"/>
              </a:rPr>
              <a:t>спорта»</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 </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Факультет дополнительного образования</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Анискевич Ольга Викторовна</a:t>
            </a:r>
            <a:r>
              <a:rPr lang="ru-RU" sz="2100" dirty="0" smtClean="0">
                <a:latin typeface="Times New Roman" pitchFamily="18" charset="0"/>
                <a:cs typeface="Times New Roman" pitchFamily="18" charset="0"/>
              </a:rPr>
              <a:t/>
            </a:r>
            <a:br>
              <a:rPr lang="ru-RU" sz="21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100" b="1" dirty="0" smtClean="0">
                <a:solidFill>
                  <a:srgbClr val="000000"/>
                </a:solidFill>
                <a:latin typeface="Times New Roman"/>
                <a:ea typeface="Times New Roman"/>
              </a:rPr>
              <a:t> МЕТОДИКА ОРГАНИЗАЦИИ ПРИЕМА НОРМАТИВА ИСПЫТАНИЙ (ТЕСТОВ) ВФСК ГТО "ПОДНИМАНИЕ ТУЛОВИЩА ИЗ ПОЛОЖЕНИЯ ЛЕЖА НА СПИНЕ" У УЧАСТНИКОВ </a:t>
            </a:r>
            <a:r>
              <a:rPr lang="en-US" sz="2100" b="1" dirty="0" smtClean="0">
                <a:solidFill>
                  <a:srgbClr val="000000"/>
                </a:solidFill>
                <a:latin typeface="Times New Roman"/>
                <a:ea typeface="Times New Roman"/>
              </a:rPr>
              <a:t>V </a:t>
            </a:r>
            <a:r>
              <a:rPr lang="ru-RU" sz="2100" b="1" dirty="0" smtClean="0">
                <a:solidFill>
                  <a:srgbClr val="000000"/>
                </a:solidFill>
                <a:latin typeface="Times New Roman"/>
                <a:ea typeface="Times New Roman"/>
              </a:rPr>
              <a:t>ВОЗРАСТНОЙ СТУПЕНИ </a:t>
            </a:r>
            <a:r>
              <a:rPr lang="ru-RU" sz="2100" dirty="0" smtClean="0"/>
              <a:t/>
            </a:r>
            <a:br>
              <a:rPr lang="ru-RU" sz="2100" dirty="0" smtClean="0"/>
            </a:br>
            <a:endParaRPr lang="ru-RU" sz="2100" b="1" dirty="0">
              <a:latin typeface="Times New Roman" pitchFamily="18" charset="0"/>
              <a:cs typeface="Times New Roman" pitchFamily="18" charset="0"/>
            </a:endParaRPr>
          </a:p>
        </p:txBody>
      </p:sp>
      <p:sp>
        <p:nvSpPr>
          <p:cNvPr id="5" name="Прямоугольник 4"/>
          <p:cNvSpPr/>
          <p:nvPr/>
        </p:nvSpPr>
        <p:spPr>
          <a:xfrm>
            <a:off x="4211960" y="6453335"/>
            <a:ext cx="1224136" cy="307777"/>
          </a:xfrm>
          <a:prstGeom prst="rect">
            <a:avLst/>
          </a:prstGeom>
        </p:spPr>
        <p:txBody>
          <a:bodyPr wrap="square">
            <a:spAutoFit/>
          </a:bodyPr>
          <a:lstStyle/>
          <a:p>
            <a:pPr algn="ctr"/>
            <a:r>
              <a:rPr lang="ru-RU" sz="1400" dirty="0" smtClean="0">
                <a:latin typeface="Times New Roman" pitchFamily="18" charset="0"/>
                <a:cs typeface="Times New Roman" pitchFamily="18" charset="0"/>
              </a:rPr>
              <a:t>Омск-2021 </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468789376"/>
      </p:ext>
    </p:extLst>
  </p:cSld>
  <p:clrMapOvr>
    <a:masterClrMapping/>
  </p:clrMapOvr>
  <mc:AlternateContent xmlns:mc="http://schemas.openxmlformats.org/markup-compatibility/2006">
    <mc:Choice xmlns:p14="http://schemas.microsoft.com/office/powerpoint/2010/main" xmlns="" Requires="p14">
      <p:transition spd="slow" p14:dur="15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838</TotalTime>
  <Words>238</Words>
  <Application>Microsoft Office PowerPoint</Application>
  <PresentationFormat>Экран (4:3)</PresentationFormat>
  <Paragraphs>30</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Министерство спорта  российской федерации Федеральное государственное бюджетное образовательное учреждение высшего образования «Сибирский государственный университет физической культуры и спорта»    Факультет дополнительного образования     Анискевич Ольга Викторовна   МЕТОДИКА ОРГАНИЗАЦИИ ПРИЕМА НОРМАТИВА ИСПЫТАНИЙ (ТЕСТОВ) ВФСК ГТО "ПОДНИМАНИЕ ТУЛОВИЩА ИЗ ПОЛОЖЕНИЯ ЛЕЖА НА СПИНЕ" У УЧАСТНИКОВ V ВОЗРАСТНОЙ СТУПЕНИ  </vt:lpstr>
      <vt:lpstr>Слайд 2</vt:lpstr>
      <vt:lpstr>Слайд 3</vt:lpstr>
      <vt:lpstr>Слайд 4</vt:lpstr>
      <vt:lpstr>Слайд 5</vt:lpstr>
      <vt:lpstr>Слайд 6</vt:lpstr>
      <vt:lpstr>Благодарю за внимание!</vt:lpstr>
      <vt:lpstr>Министерство спорта  российской федерации Федеральное государственное бюджетное образовательное учреждение высшего образования «Сибирский государственный университет физической культуры и спорта»    Факультет дополнительного образования     Анискевич Ольга Викторовна   МЕТОДИКА ОРГАНИЗАЦИИ ПРИЕМА НОРМАТИВА ИСПЫТАНИЙ (ТЕСТОВ) ВФСК ГТО "ПОДНИМАНИЕ ТУЛОВИЩА ИЗ ПОЛОЖЕНИЯ ЛЕЖА НА СПИНЕ" У УЧАСТНИКОВ V ВОЗРАСТНОЙ СТУПЕНИ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Пользователь</cp:lastModifiedBy>
  <cp:revision>85</cp:revision>
  <dcterms:created xsi:type="dcterms:W3CDTF">2018-05-15T15:16:34Z</dcterms:created>
  <dcterms:modified xsi:type="dcterms:W3CDTF">2021-05-08T10:10:23Z</dcterms:modified>
</cp:coreProperties>
</file>