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BAF1B-DA99-4185-A9A6-A8F0F819B2F9}" type="datetimeFigureOut">
              <a:rPr lang="ru-RU" smtClean="0"/>
              <a:pPr/>
              <a:t>17.06.2022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5B10DE-99B7-47F6-87B0-BE7D596A93E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5B10DE-99B7-47F6-87B0-BE7D596A93E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17.06.2022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17.06.2022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7.png"/><Relationship Id="rId18" Type="http://schemas.openxmlformats.org/officeDocument/2006/relationships/image" Target="../media/image32.png"/><Relationship Id="rId3" Type="http://schemas.openxmlformats.org/officeDocument/2006/relationships/image" Target="../media/image18.png"/><Relationship Id="rId21" Type="http://schemas.openxmlformats.org/officeDocument/2006/relationships/image" Target="../media/image16.png"/><Relationship Id="rId7" Type="http://schemas.openxmlformats.org/officeDocument/2006/relationships/image" Target="../media/image22.png"/><Relationship Id="rId12" Type="http://schemas.openxmlformats.org/officeDocument/2006/relationships/image" Target="../media/image26.png"/><Relationship Id="rId17" Type="http://schemas.openxmlformats.org/officeDocument/2006/relationships/image" Target="../media/image31.png"/><Relationship Id="rId2" Type="http://schemas.openxmlformats.org/officeDocument/2006/relationships/image" Target="../media/image17.png"/><Relationship Id="rId16" Type="http://schemas.openxmlformats.org/officeDocument/2006/relationships/image" Target="../media/image30.png"/><Relationship Id="rId20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5.png"/><Relationship Id="rId5" Type="http://schemas.openxmlformats.org/officeDocument/2006/relationships/image" Target="../media/image20.png"/><Relationship Id="rId15" Type="http://schemas.openxmlformats.org/officeDocument/2006/relationships/image" Target="../media/image29.png"/><Relationship Id="rId23" Type="http://schemas.openxmlformats.org/officeDocument/2006/relationships/image" Target="../media/image35.png"/><Relationship Id="rId10" Type="http://schemas.openxmlformats.org/officeDocument/2006/relationships/image" Target="../media/image24.png"/><Relationship Id="rId19" Type="http://schemas.openxmlformats.org/officeDocument/2006/relationships/image" Target="../media/image33.png"/><Relationship Id="rId4" Type="http://schemas.openxmlformats.org/officeDocument/2006/relationships/image" Target="../media/image19.png"/><Relationship Id="rId9" Type="http://schemas.openxmlformats.org/officeDocument/2006/relationships/image" Target="../media/image7.png"/><Relationship Id="rId14" Type="http://schemas.openxmlformats.org/officeDocument/2006/relationships/image" Target="../media/image28.png"/><Relationship Id="rId22" Type="http://schemas.openxmlformats.org/officeDocument/2006/relationships/image" Target="../media/image3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18" Type="http://schemas.openxmlformats.org/officeDocument/2006/relationships/image" Target="../media/image51.png"/><Relationship Id="rId3" Type="http://schemas.openxmlformats.org/officeDocument/2006/relationships/image" Target="../media/image36.png"/><Relationship Id="rId21" Type="http://schemas.openxmlformats.org/officeDocument/2006/relationships/image" Target="../media/image54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17" Type="http://schemas.openxmlformats.org/officeDocument/2006/relationships/image" Target="../media/image5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49.png"/><Relationship Id="rId20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5" Type="http://schemas.openxmlformats.org/officeDocument/2006/relationships/image" Target="../media/image48.png"/><Relationship Id="rId23" Type="http://schemas.openxmlformats.org/officeDocument/2006/relationships/image" Target="../media/image56.png"/><Relationship Id="rId10" Type="http://schemas.openxmlformats.org/officeDocument/2006/relationships/image" Target="../media/image43.png"/><Relationship Id="rId19" Type="http://schemas.openxmlformats.org/officeDocument/2006/relationships/image" Target="../media/image52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Relationship Id="rId14" Type="http://schemas.openxmlformats.org/officeDocument/2006/relationships/image" Target="../media/image47.png"/><Relationship Id="rId22" Type="http://schemas.openxmlformats.org/officeDocument/2006/relationships/image" Target="../media/image5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dirty="0" smtClean="0"/>
              <a:t>Решение логарифмических неравенств 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72816"/>
            <a:ext cx="8964488" cy="46085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  Пусть 𝑎 &gt; 0, 𝑎 ≠ 1, 𝑥 &gt; 0, 𝑦 &gt; 0, </a:t>
            </a:r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r>
              <a:rPr lang="ru-RU" dirty="0" smtClean="0"/>
              <a:t>Если    𝑎&gt;1(</a:t>
            </a:r>
            <a:r>
              <a:rPr lang="ru-RU" dirty="0" err="1" smtClean="0"/>
              <a:t>ф</a:t>
            </a:r>
            <a:r>
              <a:rPr lang="ru-RU" dirty="0" smtClean="0">
                <a:latin typeface="Cambria Math"/>
                <a:ea typeface="Cambria Math"/>
              </a:rPr>
              <a:t>↗</a:t>
            </a:r>
            <a:r>
              <a:rPr lang="ru-RU" dirty="0" smtClean="0"/>
              <a:t>),</a:t>
            </a:r>
            <a:r>
              <a:rPr lang="ru-RU" sz="2400" dirty="0" smtClean="0"/>
              <a:t>то</a:t>
            </a:r>
            <a:r>
              <a:rPr lang="ru-RU" sz="4000" dirty="0" smtClean="0"/>
              <a:t>  𝑥&gt;𝑦              (𝑥&lt;𝑦)</a:t>
            </a:r>
          </a:p>
          <a:p>
            <a:pPr>
              <a:buNone/>
            </a:pPr>
            <a:r>
              <a:rPr lang="ru-RU" dirty="0" smtClean="0"/>
              <a:t>Если 0&lt;𝑎&lt;1(</a:t>
            </a:r>
            <a:r>
              <a:rPr lang="ru-RU" dirty="0" err="1" smtClean="0"/>
              <a:t>ф</a:t>
            </a:r>
            <a:r>
              <a:rPr lang="ru-RU" dirty="0" smtClean="0">
                <a:latin typeface="Cambria Math"/>
                <a:ea typeface="Cambria Math"/>
              </a:rPr>
              <a:t>↘</a:t>
            </a:r>
            <a:r>
              <a:rPr lang="ru-RU" dirty="0" smtClean="0"/>
              <a:t>),</a:t>
            </a:r>
            <a:r>
              <a:rPr lang="ru-RU" sz="2400" dirty="0" smtClean="0"/>
              <a:t>то</a:t>
            </a:r>
            <a:r>
              <a:rPr lang="ru-RU" sz="4000" dirty="0" smtClean="0"/>
              <a:t> 𝑥&lt;𝑦              (𝑥&gt;𝑦)</a:t>
            </a:r>
          </a:p>
          <a:p>
            <a:pPr>
              <a:buNone/>
            </a:pPr>
            <a:endParaRPr lang="ru-RU" sz="4000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96144"/>
          </a:xfrm>
        </p:spPr>
        <p:txBody>
          <a:bodyPr>
            <a:normAutofit/>
          </a:bodyPr>
          <a:lstStyle/>
          <a:p>
            <a:r>
              <a:rPr lang="ru-RU" sz="6600" dirty="0" smtClean="0"/>
              <a:t>Теорема:</a:t>
            </a:r>
            <a:endParaRPr lang="ru-RU" sz="66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9322" y="2492896"/>
            <a:ext cx="3162798" cy="64247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0747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6136" y="2564904"/>
            <a:ext cx="3347864" cy="604325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0747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Пример 1:  </a:t>
            </a:r>
            <a:r>
              <a:rPr lang="ru-RU" sz="3600" dirty="0" smtClean="0"/>
              <a:t>решить неравенство</a:t>
            </a:r>
            <a:endParaRPr lang="ru-RU" sz="3600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1052736"/>
            <a:ext cx="2835275" cy="511175"/>
          </a:xfrm>
          <a:prstGeom prst="rect">
            <a:avLst/>
          </a:prstGeom>
          <a:noFill/>
        </p:spPr>
      </p:pic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84168" y="1052736"/>
            <a:ext cx="1698625" cy="511175"/>
          </a:xfrm>
          <a:prstGeom prst="rect">
            <a:avLst/>
          </a:prstGeom>
          <a:noFill/>
        </p:spPr>
      </p:pic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71" name="Picture 1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1628800"/>
            <a:ext cx="3611563" cy="511175"/>
          </a:xfrm>
          <a:prstGeom prst="rect">
            <a:avLst/>
          </a:prstGeom>
          <a:noFill/>
        </p:spPr>
      </p:pic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73" name="Picture 1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4208" y="1628800"/>
            <a:ext cx="396875" cy="511175"/>
          </a:xfrm>
          <a:prstGeom prst="rect">
            <a:avLst/>
          </a:prstGeom>
          <a:noFill/>
        </p:spPr>
      </p:pic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75" name="Picture 1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648" y="2420888"/>
            <a:ext cx="396875" cy="511175"/>
          </a:xfrm>
          <a:prstGeom prst="rect">
            <a:avLst/>
          </a:prstGeom>
          <a:noFill/>
        </p:spPr>
      </p:pic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77" name="Picture 1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20" y="2276872"/>
            <a:ext cx="1958975" cy="846138"/>
          </a:xfrm>
          <a:prstGeom prst="rect">
            <a:avLst/>
          </a:prstGeom>
          <a:noFill/>
        </p:spPr>
      </p:pic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82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84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83" name="Picture 2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2636912"/>
            <a:ext cx="3162300" cy="511175"/>
          </a:xfrm>
          <a:prstGeom prst="rect">
            <a:avLst/>
          </a:prstGeom>
          <a:noFill/>
        </p:spPr>
      </p:pic>
      <p:sp>
        <p:nvSpPr>
          <p:cNvPr id="15386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85" name="Picture 2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20" y="3356992"/>
            <a:ext cx="1577975" cy="846138"/>
          </a:xfrm>
          <a:prstGeom prst="rect">
            <a:avLst/>
          </a:prstGeom>
          <a:noFill/>
        </p:spPr>
      </p:pic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87" name="Picture 27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3284984"/>
            <a:ext cx="663575" cy="511175"/>
          </a:xfrm>
          <a:prstGeom prst="rect">
            <a:avLst/>
          </a:prstGeom>
          <a:noFill/>
        </p:spPr>
      </p:pic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89" name="Picture 2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3717032"/>
            <a:ext cx="663575" cy="511175"/>
          </a:xfrm>
          <a:prstGeom prst="rect">
            <a:avLst/>
          </a:prstGeom>
          <a:noFill/>
        </p:spPr>
      </p:pic>
      <p:sp>
        <p:nvSpPr>
          <p:cNvPr id="15392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91" name="Picture 31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20" y="4293096"/>
            <a:ext cx="1425575" cy="1317625"/>
          </a:xfrm>
          <a:prstGeom prst="rect">
            <a:avLst/>
          </a:prstGeom>
          <a:noFill/>
        </p:spPr>
      </p:pic>
      <p:sp>
        <p:nvSpPr>
          <p:cNvPr id="15394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93" name="Picture 33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5733256"/>
            <a:ext cx="3132138" cy="922338"/>
          </a:xfrm>
          <a:prstGeom prst="rect">
            <a:avLst/>
          </a:prstGeom>
          <a:noFill/>
        </p:spPr>
      </p:pic>
      <p:cxnSp>
        <p:nvCxnSpPr>
          <p:cNvPr id="39" name="Прямая со стрелкой 38"/>
          <p:cNvCxnSpPr/>
          <p:nvPr/>
        </p:nvCxnSpPr>
        <p:spPr>
          <a:xfrm>
            <a:off x="4283968" y="5157192"/>
            <a:ext cx="388843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Блок-схема: узел 40"/>
          <p:cNvSpPr/>
          <p:nvPr/>
        </p:nvSpPr>
        <p:spPr>
          <a:xfrm>
            <a:off x="5364088" y="5085184"/>
            <a:ext cx="144016" cy="144016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2" name="Блок-схема: узел 41"/>
          <p:cNvSpPr/>
          <p:nvPr/>
        </p:nvSpPr>
        <p:spPr>
          <a:xfrm>
            <a:off x="6804248" y="5085184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96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95" name="Picture 35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8064" y="5229200"/>
            <a:ext cx="395536" cy="656590"/>
          </a:xfrm>
          <a:prstGeom prst="rect">
            <a:avLst/>
          </a:prstGeom>
          <a:noFill/>
        </p:spPr>
      </p:pic>
      <p:sp>
        <p:nvSpPr>
          <p:cNvPr id="15398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97" name="Picture 37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04248" y="5229200"/>
            <a:ext cx="212725" cy="511175"/>
          </a:xfrm>
          <a:prstGeom prst="rect">
            <a:avLst/>
          </a:prstGeom>
          <a:noFill/>
        </p:spPr>
      </p:pic>
      <p:sp>
        <p:nvSpPr>
          <p:cNvPr id="47" name="Дуга 46"/>
          <p:cNvSpPr/>
          <p:nvPr/>
        </p:nvSpPr>
        <p:spPr>
          <a:xfrm>
            <a:off x="1691680" y="4581128"/>
            <a:ext cx="5184576" cy="936104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Дуга 47"/>
          <p:cNvSpPr/>
          <p:nvPr/>
        </p:nvSpPr>
        <p:spPr>
          <a:xfrm flipH="1">
            <a:off x="5436096" y="4581128"/>
            <a:ext cx="5256584" cy="100811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99" name="Picture 39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8384" y="5157192"/>
            <a:ext cx="212725" cy="511175"/>
          </a:xfrm>
          <a:prstGeom prst="rect">
            <a:avLst/>
          </a:prstGeom>
          <a:noFill/>
        </p:spPr>
      </p:pic>
      <p:cxnSp>
        <p:nvCxnSpPr>
          <p:cNvPr id="44" name="Прямая соединительная линия 43"/>
          <p:cNvCxnSpPr/>
          <p:nvPr/>
        </p:nvCxnSpPr>
        <p:spPr>
          <a:xfrm>
            <a:off x="5508104" y="5157192"/>
            <a:ext cx="129614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5508104" y="4869160"/>
            <a:ext cx="14401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>
            <a:off x="5652120" y="4797152"/>
            <a:ext cx="216024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>
            <a:off x="5868144" y="4797152"/>
            <a:ext cx="216024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H="1">
            <a:off x="6084168" y="4725144"/>
            <a:ext cx="216024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H="1">
            <a:off x="6228184" y="4653136"/>
            <a:ext cx="288031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H="1">
            <a:off x="6444208" y="4653136"/>
            <a:ext cx="288031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6660233" y="4653136"/>
            <a:ext cx="288031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H="1">
            <a:off x="6876256" y="4581128"/>
            <a:ext cx="324035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H="1">
            <a:off x="7092280" y="4581128"/>
            <a:ext cx="324035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H="1">
            <a:off x="7308304" y="4581128"/>
            <a:ext cx="324035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>
            <a:off x="7524328" y="4581128"/>
            <a:ext cx="324035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H="1">
            <a:off x="7740352" y="4581128"/>
            <a:ext cx="324035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4211960" y="4581128"/>
            <a:ext cx="288032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4427984" y="4581128"/>
            <a:ext cx="288032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4644008" y="4581128"/>
            <a:ext cx="288032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4860032" y="4581128"/>
            <a:ext cx="288032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5076056" y="4581128"/>
            <a:ext cx="288032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5292080" y="4581128"/>
            <a:ext cx="288032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5508104" y="4653136"/>
            <a:ext cx="216024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5724128" y="4653136"/>
            <a:ext cx="216024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5940152" y="4725144"/>
            <a:ext cx="21602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6156176" y="4725144"/>
            <a:ext cx="21602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6444208" y="4797152"/>
            <a:ext cx="14401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6660232" y="4869160"/>
            <a:ext cx="14401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53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53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53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5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5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000"/>
                            </p:stCondLst>
                            <p:childTnLst>
                              <p:par>
                                <p:cTn id="1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500"/>
                            </p:stCondLst>
                            <p:childTnLst>
                              <p:par>
                                <p:cTn id="1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3000"/>
                            </p:stCondLst>
                            <p:childTnLst>
                              <p:par>
                                <p:cTn id="1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3500"/>
                            </p:stCondLst>
                            <p:childTnLst>
                              <p:par>
                                <p:cTn id="1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4000"/>
                            </p:stCondLst>
                            <p:childTnLst>
                              <p:par>
                                <p:cTn id="1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4500"/>
                            </p:stCondLst>
                            <p:childTnLst>
                              <p:par>
                                <p:cTn id="1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0"/>
                            </p:stCondLst>
                            <p:childTnLst>
                              <p:par>
                                <p:cTn id="1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500"/>
                            </p:stCondLst>
                            <p:childTnLst>
                              <p:par>
                                <p:cTn id="1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500"/>
                            </p:stCondLst>
                            <p:childTnLst>
                              <p:par>
                                <p:cTn id="1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000"/>
                            </p:stCondLst>
                            <p:childTnLst>
                              <p:par>
                                <p:cTn id="1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500"/>
                            </p:stCondLst>
                            <p:childTnLst>
                              <p:par>
                                <p:cTn id="18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000"/>
                            </p:stCondLst>
                            <p:childTnLst>
                              <p:par>
                                <p:cTn id="18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500"/>
                            </p:stCondLst>
                            <p:childTnLst>
                              <p:par>
                                <p:cTn id="19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3000"/>
                            </p:stCondLst>
                            <p:childTnLst>
                              <p:par>
                                <p:cTn id="19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3500"/>
                            </p:stCondLst>
                            <p:childTnLst>
                              <p:par>
                                <p:cTn id="19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4000"/>
                            </p:stCondLst>
                            <p:childTnLst>
                              <p:par>
                                <p:cTn id="20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4500"/>
                            </p:stCondLst>
                            <p:childTnLst>
                              <p:par>
                                <p:cTn id="20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5000"/>
                            </p:stCondLst>
                            <p:childTnLst>
                              <p:par>
                                <p:cTn id="2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5500"/>
                            </p:stCondLst>
                            <p:childTnLst>
                              <p:par>
                                <p:cTn id="2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15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15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8" dur="10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1" grpId="0" animBg="1"/>
      <p:bldP spid="42" grpId="0" animBg="1"/>
      <p:bldP spid="47" grpId="0" animBg="1"/>
      <p:bldP spid="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pPr algn="l"/>
            <a:r>
              <a:rPr lang="ru-RU" b="1" dirty="0" smtClean="0"/>
              <a:t>Пример 2:</a:t>
            </a:r>
            <a:endParaRPr lang="ru-RU" b="1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332656"/>
            <a:ext cx="4914900" cy="511175"/>
          </a:xfrm>
          <a:prstGeom prst="rect">
            <a:avLst/>
          </a:prstGeom>
          <a:noFill/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1916832"/>
            <a:ext cx="1660525" cy="511175"/>
          </a:xfrm>
          <a:prstGeom prst="rect">
            <a:avLst/>
          </a:prstGeom>
          <a:noFill/>
        </p:spPr>
      </p:pic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1916832"/>
            <a:ext cx="4525963" cy="511175"/>
          </a:xfrm>
          <a:prstGeom prst="rect">
            <a:avLst/>
          </a:prstGeom>
          <a:noFill/>
        </p:spPr>
      </p:pic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1124744"/>
            <a:ext cx="868363" cy="511175"/>
          </a:xfrm>
          <a:prstGeom prst="rect">
            <a:avLst/>
          </a:prstGeom>
          <a:noFill/>
        </p:spPr>
      </p:pic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3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980728"/>
            <a:ext cx="1744663" cy="830263"/>
          </a:xfrm>
          <a:prstGeom prst="rect">
            <a:avLst/>
          </a:prstGeom>
          <a:noFill/>
        </p:spPr>
      </p:pic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5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980728"/>
            <a:ext cx="1082675" cy="830263"/>
          </a:xfrm>
          <a:prstGeom prst="rect">
            <a:avLst/>
          </a:prstGeom>
          <a:noFill/>
        </p:spPr>
      </p:pic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7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76256" y="1124744"/>
            <a:ext cx="922338" cy="511175"/>
          </a:xfrm>
          <a:prstGeom prst="rect">
            <a:avLst/>
          </a:prstGeom>
          <a:noFill/>
        </p:spPr>
      </p:pic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01" name="Picture 17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00192" y="1124744"/>
            <a:ext cx="396875" cy="511175"/>
          </a:xfrm>
          <a:prstGeom prst="rect">
            <a:avLst/>
          </a:prstGeom>
          <a:noFill/>
        </p:spPr>
      </p:pic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03" name="Picture 1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1124744"/>
            <a:ext cx="396875" cy="511175"/>
          </a:xfrm>
          <a:prstGeom prst="rect">
            <a:avLst/>
          </a:prstGeom>
          <a:noFill/>
        </p:spPr>
      </p:pic>
      <p:cxnSp>
        <p:nvCxnSpPr>
          <p:cNvPr id="25" name="Прямая соединительная линия 24"/>
          <p:cNvCxnSpPr/>
          <p:nvPr/>
        </p:nvCxnSpPr>
        <p:spPr>
          <a:xfrm>
            <a:off x="6876256" y="1628800"/>
            <a:ext cx="8640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05" name="Picture 21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2564904"/>
            <a:ext cx="3246438" cy="906463"/>
          </a:xfrm>
          <a:prstGeom prst="rect">
            <a:avLst/>
          </a:prstGeom>
          <a:noFill/>
        </p:spPr>
      </p:pic>
      <p:pic>
        <p:nvPicPr>
          <p:cNvPr id="29" name="Picture 17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00392" y="1916832"/>
            <a:ext cx="396875" cy="511175"/>
          </a:xfrm>
          <a:prstGeom prst="rect">
            <a:avLst/>
          </a:prstGeom>
          <a:noFill/>
        </p:spPr>
      </p:pic>
      <p:pic>
        <p:nvPicPr>
          <p:cNvPr id="30" name="Picture 17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2708920"/>
            <a:ext cx="396875" cy="511175"/>
          </a:xfrm>
          <a:prstGeom prst="rect">
            <a:avLst/>
          </a:prstGeom>
          <a:noFill/>
        </p:spPr>
      </p:pic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07" name="Picture 23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2924944"/>
            <a:ext cx="3162300" cy="511175"/>
          </a:xfrm>
          <a:prstGeom prst="rect">
            <a:avLst/>
          </a:prstGeom>
          <a:noFill/>
        </p:spPr>
      </p:pic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09" name="Picture 25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3501008"/>
            <a:ext cx="4191000" cy="517525"/>
          </a:xfrm>
          <a:prstGeom prst="rect">
            <a:avLst/>
          </a:prstGeom>
          <a:noFill/>
        </p:spPr>
      </p:pic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11" name="Picture 27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4005064"/>
            <a:ext cx="2651125" cy="517525"/>
          </a:xfrm>
          <a:prstGeom prst="rect">
            <a:avLst/>
          </a:prstGeom>
          <a:noFill/>
        </p:spPr>
      </p:pic>
      <p:sp>
        <p:nvSpPr>
          <p:cNvPr id="16414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13" name="Picture 29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4509120"/>
            <a:ext cx="3954463" cy="1028700"/>
          </a:xfrm>
          <a:prstGeom prst="rect">
            <a:avLst/>
          </a:prstGeom>
          <a:noFill/>
        </p:spPr>
      </p:pic>
      <p:sp>
        <p:nvSpPr>
          <p:cNvPr id="1641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15" name="Picture 31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4008" y="4509120"/>
            <a:ext cx="1516063" cy="1028700"/>
          </a:xfrm>
          <a:prstGeom prst="rect">
            <a:avLst/>
          </a:prstGeom>
          <a:noFill/>
        </p:spPr>
      </p:pic>
      <p:sp>
        <p:nvSpPr>
          <p:cNvPr id="16418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20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22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21" name="Picture 37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00192" y="4581128"/>
            <a:ext cx="876300" cy="930275"/>
          </a:xfrm>
          <a:prstGeom prst="rect">
            <a:avLst/>
          </a:prstGeom>
          <a:noFill/>
        </p:spPr>
      </p:pic>
      <p:sp>
        <p:nvSpPr>
          <p:cNvPr id="16424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23" name="Picture 39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12360" y="4509120"/>
            <a:ext cx="1074738" cy="511175"/>
          </a:xfrm>
          <a:prstGeom prst="rect">
            <a:avLst/>
          </a:prstGeom>
          <a:noFill/>
        </p:spPr>
      </p:pic>
      <p:sp>
        <p:nvSpPr>
          <p:cNvPr id="16426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25" name="Picture 41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12360" y="5013176"/>
            <a:ext cx="1082675" cy="511175"/>
          </a:xfrm>
          <a:prstGeom prst="rect">
            <a:avLst/>
          </a:prstGeom>
          <a:noFill/>
        </p:spPr>
      </p:pic>
      <p:cxnSp>
        <p:nvCxnSpPr>
          <p:cNvPr id="52" name="Прямая со стрелкой 51"/>
          <p:cNvCxnSpPr/>
          <p:nvPr/>
        </p:nvCxnSpPr>
        <p:spPr>
          <a:xfrm>
            <a:off x="611560" y="5949280"/>
            <a:ext cx="403244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Блок-схема: узел 52"/>
          <p:cNvSpPr/>
          <p:nvPr/>
        </p:nvSpPr>
        <p:spPr>
          <a:xfrm>
            <a:off x="1691680" y="5877272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Блок-схема: узел 53"/>
          <p:cNvSpPr/>
          <p:nvPr/>
        </p:nvSpPr>
        <p:spPr>
          <a:xfrm>
            <a:off x="3203848" y="5877272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428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27" name="Picture 43"/>
          <p:cNvPicPr>
            <a:picLocks noChangeAspect="1" noChangeArrowheads="1"/>
          </p:cNvPicPr>
          <p:nvPr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6021288"/>
            <a:ext cx="144016" cy="346068"/>
          </a:xfrm>
          <a:prstGeom prst="rect">
            <a:avLst/>
          </a:prstGeom>
          <a:noFill/>
        </p:spPr>
      </p:pic>
      <p:sp>
        <p:nvSpPr>
          <p:cNvPr id="16430" name="Rectangle 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29" name="Picture 45"/>
          <p:cNvPicPr>
            <a:picLocks noChangeAspect="1" noChangeArrowheads="1"/>
          </p:cNvPicPr>
          <p:nvPr/>
        </p:nvPicPr>
        <p:blipFill>
          <a:blip r:embed="rId2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848" y="6021288"/>
            <a:ext cx="144016" cy="346068"/>
          </a:xfrm>
          <a:prstGeom prst="rect">
            <a:avLst/>
          </a:prstGeom>
          <a:noFill/>
        </p:spPr>
      </p:pic>
      <p:sp>
        <p:nvSpPr>
          <p:cNvPr id="16432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31" name="Picture 47"/>
          <p:cNvPicPr>
            <a:picLocks noChangeAspect="1" noChangeArrowheads="1"/>
          </p:cNvPicPr>
          <p:nvPr/>
        </p:nvPicPr>
        <p:blipFill>
          <a:blip r:embed="rId2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7984" y="5949280"/>
            <a:ext cx="212725" cy="511175"/>
          </a:xfrm>
          <a:prstGeom prst="rect">
            <a:avLst/>
          </a:prstGeom>
          <a:noFill/>
        </p:spPr>
      </p:pic>
      <p:sp>
        <p:nvSpPr>
          <p:cNvPr id="61" name="Дуга 60"/>
          <p:cNvSpPr/>
          <p:nvPr/>
        </p:nvSpPr>
        <p:spPr>
          <a:xfrm>
            <a:off x="-540568" y="5517232"/>
            <a:ext cx="2267744" cy="64807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Дуга 61"/>
          <p:cNvSpPr/>
          <p:nvPr/>
        </p:nvSpPr>
        <p:spPr>
          <a:xfrm flipH="1">
            <a:off x="3275856" y="5517232"/>
            <a:ext cx="2520280" cy="64807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Дуга 62"/>
          <p:cNvSpPr/>
          <p:nvPr/>
        </p:nvSpPr>
        <p:spPr>
          <a:xfrm>
            <a:off x="1763688" y="5517232"/>
            <a:ext cx="1475656" cy="64807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Дуга 63"/>
          <p:cNvSpPr/>
          <p:nvPr/>
        </p:nvSpPr>
        <p:spPr>
          <a:xfrm flipH="1">
            <a:off x="1763688" y="5517232"/>
            <a:ext cx="1512168" cy="64807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люс 64"/>
          <p:cNvSpPr/>
          <p:nvPr/>
        </p:nvSpPr>
        <p:spPr>
          <a:xfrm>
            <a:off x="899592" y="5589240"/>
            <a:ext cx="360040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люс 66"/>
          <p:cNvSpPr/>
          <p:nvPr/>
        </p:nvSpPr>
        <p:spPr>
          <a:xfrm>
            <a:off x="3851920" y="5589240"/>
            <a:ext cx="360040" cy="29641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Минус 67"/>
          <p:cNvSpPr/>
          <p:nvPr/>
        </p:nvSpPr>
        <p:spPr>
          <a:xfrm>
            <a:off x="2267744" y="5589240"/>
            <a:ext cx="432048" cy="21602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Блок-схема: узел 68"/>
          <p:cNvSpPr/>
          <p:nvPr/>
        </p:nvSpPr>
        <p:spPr>
          <a:xfrm>
            <a:off x="2699792" y="5877272"/>
            <a:ext cx="144016" cy="144016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434" name="Rectangle 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33" name="Picture 49"/>
          <p:cNvPicPr>
            <a:picLocks noChangeAspect="1" noChangeArrowheads="1"/>
          </p:cNvPicPr>
          <p:nvPr/>
        </p:nvPicPr>
        <p:blipFill>
          <a:blip r:embed="rId2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6093296"/>
            <a:ext cx="149830" cy="360040"/>
          </a:xfrm>
          <a:prstGeom prst="rect">
            <a:avLst/>
          </a:prstGeom>
          <a:noFill/>
        </p:spPr>
      </p:pic>
      <p:sp>
        <p:nvSpPr>
          <p:cNvPr id="72" name="Дуга 71"/>
          <p:cNvSpPr/>
          <p:nvPr/>
        </p:nvSpPr>
        <p:spPr>
          <a:xfrm flipH="1">
            <a:off x="2771800" y="5373216"/>
            <a:ext cx="3672408" cy="1124744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436" name="Rectangle 5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>
            <a:off x="2843808" y="5949280"/>
            <a:ext cx="3600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5949280"/>
            <a:ext cx="2720975" cy="511175"/>
          </a:xfrm>
          <a:prstGeom prst="rect">
            <a:avLst/>
          </a:prstGeom>
          <a:noFill/>
        </p:spPr>
      </p:pic>
      <p:cxnSp>
        <p:nvCxnSpPr>
          <p:cNvPr id="70" name="Прямая соединительная линия 69"/>
          <p:cNvCxnSpPr/>
          <p:nvPr/>
        </p:nvCxnSpPr>
        <p:spPr>
          <a:xfrm>
            <a:off x="1835696" y="5733256"/>
            <a:ext cx="144016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1907704" y="5589240"/>
            <a:ext cx="216024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2123728" y="5589240"/>
            <a:ext cx="216024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>
            <a:off x="2339752" y="5517232"/>
            <a:ext cx="21602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555776" y="5517232"/>
            <a:ext cx="21602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2771800" y="5517232"/>
            <a:ext cx="21602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/>
        </p:nvCxnSpPr>
        <p:spPr>
          <a:xfrm>
            <a:off x="3059832" y="5661248"/>
            <a:ext cx="14401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 flipH="1">
            <a:off x="2915816" y="5661248"/>
            <a:ext cx="14401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 flipH="1">
            <a:off x="3059832" y="5589240"/>
            <a:ext cx="216024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H="1">
            <a:off x="3275856" y="5517232"/>
            <a:ext cx="216024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/>
          <p:cNvCxnSpPr/>
          <p:nvPr/>
        </p:nvCxnSpPr>
        <p:spPr>
          <a:xfrm flipH="1">
            <a:off x="3419872" y="5445224"/>
            <a:ext cx="288032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 flipH="1">
            <a:off x="3635896" y="5445224"/>
            <a:ext cx="288031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 flipH="1">
            <a:off x="3851920" y="5445224"/>
            <a:ext cx="288031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flipH="1">
            <a:off x="4067944" y="5445224"/>
            <a:ext cx="288031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 flipH="1">
            <a:off x="4283968" y="5373216"/>
            <a:ext cx="324035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9" dur="10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1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5" dur="1000"/>
                                        <p:tgtEl>
                                          <p:spTgt spid="1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6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6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2" dur="1000"/>
                                        <p:tgtEl>
                                          <p:spTgt spid="16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16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164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6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6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00"/>
                            </p:stCondLst>
                            <p:childTnLst>
                              <p:par>
                                <p:cTn id="16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164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1500"/>
                            </p:stCondLst>
                            <p:childTnLst>
                              <p:par>
                                <p:cTn id="20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2000"/>
                            </p:stCondLst>
                            <p:childTnLst>
                              <p:par>
                                <p:cTn id="2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2500"/>
                            </p:stCondLst>
                            <p:childTnLst>
                              <p:par>
                                <p:cTn id="2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3000"/>
                            </p:stCondLst>
                            <p:childTnLst>
                              <p:par>
                                <p:cTn id="2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500"/>
                            </p:stCondLst>
                            <p:childTnLst>
                              <p:par>
                                <p:cTn id="2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164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16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16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00"/>
                            </p:stCondLst>
                            <p:childTnLst>
                              <p:par>
                                <p:cTn id="2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1000"/>
                            </p:stCondLst>
                            <p:childTnLst>
                              <p:par>
                                <p:cTn id="2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1500"/>
                            </p:stCondLst>
                            <p:childTnLst>
                              <p:par>
                                <p:cTn id="2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2000"/>
                            </p:stCondLst>
                            <p:childTnLst>
                              <p:par>
                                <p:cTn id="2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2500"/>
                            </p:stCondLst>
                            <p:childTnLst>
                              <p:par>
                                <p:cTn id="2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3000"/>
                            </p:stCondLst>
                            <p:childTnLst>
                              <p:par>
                                <p:cTn id="2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3500"/>
                            </p:stCondLst>
                            <p:childTnLst>
                              <p:par>
                                <p:cTn id="2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0" dur="1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3" grpId="0" animBg="1"/>
      <p:bldP spid="54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7" grpId="0" animBg="1"/>
      <p:bldP spid="68" grpId="0" animBg="1"/>
      <p:bldP spid="7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/>
              <a:t>Пример 3:</a:t>
            </a:r>
            <a:endParaRPr lang="ru-RU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332656"/>
            <a:ext cx="2659063" cy="511175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76256" y="332656"/>
            <a:ext cx="1439863" cy="511175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836712"/>
            <a:ext cx="3108325" cy="511175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1412776"/>
            <a:ext cx="2003425" cy="601663"/>
          </a:xfrm>
          <a:prstGeom prst="rect">
            <a:avLst/>
          </a:prstGeom>
          <a:noFill/>
        </p:spPr>
      </p:pic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7944" y="1556792"/>
            <a:ext cx="2217738" cy="617538"/>
          </a:xfrm>
          <a:prstGeom prst="rect">
            <a:avLst/>
          </a:prstGeom>
          <a:noFill/>
        </p:spPr>
      </p:pic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2204864"/>
            <a:ext cx="1768475" cy="350838"/>
          </a:xfrm>
          <a:prstGeom prst="rect">
            <a:avLst/>
          </a:prstGeom>
          <a:noFill/>
        </p:spPr>
      </p:pic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2636912"/>
            <a:ext cx="1036638" cy="617538"/>
          </a:xfrm>
          <a:prstGeom prst="rect">
            <a:avLst/>
          </a:prstGeom>
          <a:noFill/>
        </p:spPr>
      </p:pic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2564904"/>
            <a:ext cx="2849563" cy="693738"/>
          </a:xfrm>
          <a:prstGeom prst="rect">
            <a:avLst/>
          </a:prstGeom>
          <a:noFill/>
        </p:spPr>
      </p:pic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3356992"/>
            <a:ext cx="906463" cy="342900"/>
          </a:xfrm>
          <a:prstGeom prst="rect">
            <a:avLst/>
          </a:prstGeom>
          <a:noFill/>
        </p:spPr>
      </p:pic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3" name="Picture 29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3356992"/>
            <a:ext cx="723900" cy="342900"/>
          </a:xfrm>
          <a:prstGeom prst="rect">
            <a:avLst/>
          </a:prstGeom>
          <a:noFill/>
        </p:spPr>
      </p:pic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2120" y="2132856"/>
            <a:ext cx="1905000" cy="350838"/>
          </a:xfrm>
          <a:prstGeom prst="rect">
            <a:avLst/>
          </a:prstGeom>
          <a:noFill/>
        </p:spPr>
      </p:pic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7" name="Picture 33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2120" y="2564904"/>
            <a:ext cx="1905000" cy="350838"/>
          </a:xfrm>
          <a:prstGeom prst="rect">
            <a:avLst/>
          </a:prstGeom>
          <a:noFill/>
        </p:spPr>
      </p:pic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1" name="Picture 37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40352" y="2996952"/>
            <a:ext cx="1173163" cy="617538"/>
          </a:xfrm>
          <a:prstGeom prst="rect">
            <a:avLst/>
          </a:prstGeom>
          <a:noFill/>
        </p:spPr>
      </p:pic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3" name="Picture 39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3717032"/>
            <a:ext cx="906463" cy="342900"/>
          </a:xfrm>
          <a:prstGeom prst="rect">
            <a:avLst/>
          </a:prstGeom>
          <a:noFill/>
        </p:spPr>
      </p:pic>
      <p:sp>
        <p:nvSpPr>
          <p:cNvPr id="1066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5" name="Picture 41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6296" y="3717032"/>
            <a:ext cx="723900" cy="342900"/>
          </a:xfrm>
          <a:prstGeom prst="rect">
            <a:avLst/>
          </a:prstGeom>
          <a:noFill/>
        </p:spPr>
      </p:pic>
      <p:cxnSp>
        <p:nvCxnSpPr>
          <p:cNvPr id="46" name="Прямая со стрелкой 45"/>
          <p:cNvCxnSpPr/>
          <p:nvPr/>
        </p:nvCxnSpPr>
        <p:spPr>
          <a:xfrm>
            <a:off x="467544" y="4293096"/>
            <a:ext cx="374441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cxnSp>
        <p:nvCxnSpPr>
          <p:cNvPr id="50" name="Прямая со стрелкой 49"/>
          <p:cNvCxnSpPr/>
          <p:nvPr/>
        </p:nvCxnSpPr>
        <p:spPr>
          <a:xfrm>
            <a:off x="5004048" y="4653136"/>
            <a:ext cx="374441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Блок-схема: узел 52"/>
          <p:cNvSpPr/>
          <p:nvPr/>
        </p:nvSpPr>
        <p:spPr>
          <a:xfrm>
            <a:off x="1547664" y="4221088"/>
            <a:ext cx="144016" cy="144016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Блок-схема: узел 53"/>
          <p:cNvSpPr/>
          <p:nvPr/>
        </p:nvSpPr>
        <p:spPr>
          <a:xfrm>
            <a:off x="2915816" y="4221088"/>
            <a:ext cx="144016" cy="144016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Блок-схема: узел 54"/>
          <p:cNvSpPr/>
          <p:nvPr/>
        </p:nvSpPr>
        <p:spPr>
          <a:xfrm>
            <a:off x="6012160" y="4581128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Блок-схема: узел 55"/>
          <p:cNvSpPr/>
          <p:nvPr/>
        </p:nvSpPr>
        <p:spPr>
          <a:xfrm>
            <a:off x="7452320" y="4581128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Дуга 56"/>
          <p:cNvSpPr/>
          <p:nvPr/>
        </p:nvSpPr>
        <p:spPr>
          <a:xfrm>
            <a:off x="-684584" y="3861048"/>
            <a:ext cx="2267744" cy="64807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Дуга 57"/>
          <p:cNvSpPr/>
          <p:nvPr/>
        </p:nvSpPr>
        <p:spPr>
          <a:xfrm>
            <a:off x="3779912" y="4221088"/>
            <a:ext cx="2267744" cy="64807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Дуга 58"/>
          <p:cNvSpPr/>
          <p:nvPr/>
        </p:nvSpPr>
        <p:spPr>
          <a:xfrm flipH="1">
            <a:off x="2987824" y="3861048"/>
            <a:ext cx="2520280" cy="64807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Дуга 59"/>
          <p:cNvSpPr/>
          <p:nvPr/>
        </p:nvSpPr>
        <p:spPr>
          <a:xfrm flipH="1">
            <a:off x="7524328" y="4221088"/>
            <a:ext cx="2520280" cy="64807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Дуга 60"/>
          <p:cNvSpPr/>
          <p:nvPr/>
        </p:nvSpPr>
        <p:spPr>
          <a:xfrm flipH="1">
            <a:off x="1619672" y="3861048"/>
            <a:ext cx="1512168" cy="64807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Дуга 61"/>
          <p:cNvSpPr/>
          <p:nvPr/>
        </p:nvSpPr>
        <p:spPr>
          <a:xfrm flipH="1">
            <a:off x="6084168" y="4221088"/>
            <a:ext cx="1512168" cy="64807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Дуга 62"/>
          <p:cNvSpPr/>
          <p:nvPr/>
        </p:nvSpPr>
        <p:spPr>
          <a:xfrm>
            <a:off x="1475656" y="3861048"/>
            <a:ext cx="1475656" cy="64807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Дуга 63"/>
          <p:cNvSpPr/>
          <p:nvPr/>
        </p:nvSpPr>
        <p:spPr>
          <a:xfrm>
            <a:off x="6012160" y="4221088"/>
            <a:ext cx="1475656" cy="64807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9" name="Picture 45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648" y="4365104"/>
            <a:ext cx="327025" cy="342900"/>
          </a:xfrm>
          <a:prstGeom prst="rect">
            <a:avLst/>
          </a:prstGeom>
          <a:noFill/>
        </p:spPr>
      </p:pic>
      <p:sp>
        <p:nvSpPr>
          <p:cNvPr id="1072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71" name="Picture 47"/>
          <p:cNvPicPr>
            <a:picLocks noChangeAspect="1" noChangeArrowheads="1"/>
          </p:cNvPicPr>
          <p:nvPr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4365104"/>
            <a:ext cx="136525" cy="342900"/>
          </a:xfrm>
          <a:prstGeom prst="rect">
            <a:avLst/>
          </a:prstGeom>
          <a:noFill/>
        </p:spPr>
      </p:pic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73" name="Picture 49"/>
          <p:cNvPicPr>
            <a:picLocks noChangeAspect="1" noChangeArrowheads="1"/>
          </p:cNvPicPr>
          <p:nvPr/>
        </p:nvPicPr>
        <p:blipFill>
          <a:blip r:embed="rId2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8144" y="4725144"/>
            <a:ext cx="327025" cy="342900"/>
          </a:xfrm>
          <a:prstGeom prst="rect">
            <a:avLst/>
          </a:prstGeom>
          <a:noFill/>
        </p:spPr>
      </p:pic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75" name="Picture 51"/>
          <p:cNvPicPr>
            <a:picLocks noChangeAspect="1" noChangeArrowheads="1"/>
          </p:cNvPicPr>
          <p:nvPr/>
        </p:nvPicPr>
        <p:blipFill>
          <a:blip r:embed="rId2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52320" y="4725144"/>
            <a:ext cx="136525" cy="342900"/>
          </a:xfrm>
          <a:prstGeom prst="rect">
            <a:avLst/>
          </a:prstGeom>
          <a:noFill/>
        </p:spPr>
      </p:pic>
      <p:sp>
        <p:nvSpPr>
          <p:cNvPr id="76" name="Плюс 75"/>
          <p:cNvSpPr/>
          <p:nvPr/>
        </p:nvSpPr>
        <p:spPr>
          <a:xfrm>
            <a:off x="683568" y="3933056"/>
            <a:ext cx="360040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люс 76"/>
          <p:cNvSpPr/>
          <p:nvPr/>
        </p:nvSpPr>
        <p:spPr>
          <a:xfrm>
            <a:off x="3491880" y="3933056"/>
            <a:ext cx="360040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люс 77"/>
          <p:cNvSpPr/>
          <p:nvPr/>
        </p:nvSpPr>
        <p:spPr>
          <a:xfrm>
            <a:off x="5220072" y="4293096"/>
            <a:ext cx="360040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Плюс 78"/>
          <p:cNvSpPr/>
          <p:nvPr/>
        </p:nvSpPr>
        <p:spPr>
          <a:xfrm>
            <a:off x="8028384" y="4293096"/>
            <a:ext cx="360040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Минус 79"/>
          <p:cNvSpPr/>
          <p:nvPr/>
        </p:nvSpPr>
        <p:spPr>
          <a:xfrm>
            <a:off x="2051720" y="4005064"/>
            <a:ext cx="432048" cy="21602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Минус 80"/>
          <p:cNvSpPr/>
          <p:nvPr/>
        </p:nvSpPr>
        <p:spPr>
          <a:xfrm>
            <a:off x="6588224" y="4365104"/>
            <a:ext cx="432048" cy="21602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3" name="Прямая со стрелкой 92"/>
          <p:cNvCxnSpPr/>
          <p:nvPr/>
        </p:nvCxnSpPr>
        <p:spPr>
          <a:xfrm>
            <a:off x="1979712" y="5733256"/>
            <a:ext cx="525658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Блок-схема: узел 94"/>
          <p:cNvSpPr/>
          <p:nvPr/>
        </p:nvSpPr>
        <p:spPr>
          <a:xfrm>
            <a:off x="3851920" y="5661248"/>
            <a:ext cx="144016" cy="144016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Блок-схема: узел 95"/>
          <p:cNvSpPr/>
          <p:nvPr/>
        </p:nvSpPr>
        <p:spPr>
          <a:xfrm>
            <a:off x="4860032" y="5661248"/>
            <a:ext cx="144016" cy="144016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Блок-схема: узел 96"/>
          <p:cNvSpPr/>
          <p:nvPr/>
        </p:nvSpPr>
        <p:spPr>
          <a:xfrm>
            <a:off x="5940152" y="5661248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Блок-схема: узел 97"/>
          <p:cNvSpPr/>
          <p:nvPr/>
        </p:nvSpPr>
        <p:spPr>
          <a:xfrm>
            <a:off x="2843808" y="5661248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Дуга 99"/>
          <p:cNvSpPr/>
          <p:nvPr/>
        </p:nvSpPr>
        <p:spPr>
          <a:xfrm flipH="1">
            <a:off x="2915816" y="5301208"/>
            <a:ext cx="3096344" cy="64807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Дуга 100"/>
          <p:cNvSpPr/>
          <p:nvPr/>
        </p:nvSpPr>
        <p:spPr>
          <a:xfrm>
            <a:off x="2915816" y="5301208"/>
            <a:ext cx="3059832" cy="64807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Дуга 101"/>
          <p:cNvSpPr/>
          <p:nvPr/>
        </p:nvSpPr>
        <p:spPr>
          <a:xfrm flipH="1">
            <a:off x="4932040" y="5301208"/>
            <a:ext cx="4392488" cy="64807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Дуга 102"/>
          <p:cNvSpPr/>
          <p:nvPr/>
        </p:nvSpPr>
        <p:spPr>
          <a:xfrm>
            <a:off x="0" y="5301208"/>
            <a:ext cx="3959424" cy="64807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4" name="Picture 45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7904" y="5805264"/>
            <a:ext cx="327025" cy="342900"/>
          </a:xfrm>
          <a:prstGeom prst="rect">
            <a:avLst/>
          </a:prstGeom>
          <a:noFill/>
        </p:spPr>
      </p:pic>
      <p:pic>
        <p:nvPicPr>
          <p:cNvPr id="105" name="Picture 47"/>
          <p:cNvPicPr>
            <a:picLocks noChangeAspect="1" noChangeArrowheads="1"/>
          </p:cNvPicPr>
          <p:nvPr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5805264"/>
            <a:ext cx="136525" cy="342900"/>
          </a:xfrm>
          <a:prstGeom prst="rect">
            <a:avLst/>
          </a:prstGeom>
          <a:noFill/>
        </p:spPr>
      </p:pic>
      <p:pic>
        <p:nvPicPr>
          <p:cNvPr id="106" name="Picture 49"/>
          <p:cNvPicPr>
            <a:picLocks noChangeAspect="1" noChangeArrowheads="1"/>
          </p:cNvPicPr>
          <p:nvPr/>
        </p:nvPicPr>
        <p:blipFill>
          <a:blip r:embed="rId2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5805264"/>
            <a:ext cx="327025" cy="342900"/>
          </a:xfrm>
          <a:prstGeom prst="rect">
            <a:avLst/>
          </a:prstGeom>
          <a:noFill/>
        </p:spPr>
      </p:pic>
      <p:pic>
        <p:nvPicPr>
          <p:cNvPr id="107" name="Picture 51"/>
          <p:cNvPicPr>
            <a:picLocks noChangeAspect="1" noChangeArrowheads="1"/>
          </p:cNvPicPr>
          <p:nvPr/>
        </p:nvPicPr>
        <p:blipFill>
          <a:blip r:embed="rId2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0152" y="5805264"/>
            <a:ext cx="136525" cy="342900"/>
          </a:xfrm>
          <a:prstGeom prst="rect">
            <a:avLst/>
          </a:prstGeom>
          <a:noFill/>
        </p:spPr>
      </p:pic>
      <p:cxnSp>
        <p:nvCxnSpPr>
          <p:cNvPr id="109" name="Прямая соединительная линия 108"/>
          <p:cNvCxnSpPr/>
          <p:nvPr/>
        </p:nvCxnSpPr>
        <p:spPr>
          <a:xfrm>
            <a:off x="2987824" y="5733256"/>
            <a:ext cx="8640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>
            <a:off x="5004048" y="5733256"/>
            <a:ext cx="93610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8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77" name="Picture 53"/>
          <p:cNvPicPr>
            <a:picLocks noChangeAspect="1" noChangeArrowheads="1"/>
          </p:cNvPicPr>
          <p:nvPr/>
        </p:nvPicPr>
        <p:blipFill>
          <a:blip r:embed="rId2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6016" y="2924944"/>
            <a:ext cx="2994025" cy="693738"/>
          </a:xfrm>
          <a:prstGeom prst="rect">
            <a:avLst/>
          </a:prstGeom>
          <a:noFill/>
        </p:spPr>
      </p:pic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79" name="Picture 55"/>
          <p:cNvPicPr>
            <a:picLocks noChangeAspect="1" noChangeArrowheads="1"/>
          </p:cNvPicPr>
          <p:nvPr/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6237312"/>
            <a:ext cx="3063875" cy="342900"/>
          </a:xfrm>
          <a:prstGeom prst="rect">
            <a:avLst/>
          </a:prstGeom>
          <a:noFill/>
        </p:spPr>
      </p:pic>
      <p:cxnSp>
        <p:nvCxnSpPr>
          <p:cNvPr id="91" name="Прямая соединительная линия 90"/>
          <p:cNvCxnSpPr/>
          <p:nvPr/>
        </p:nvCxnSpPr>
        <p:spPr>
          <a:xfrm>
            <a:off x="467544" y="3861048"/>
            <a:ext cx="21602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/>
        </p:nvCxnSpPr>
        <p:spPr>
          <a:xfrm>
            <a:off x="683568" y="3861048"/>
            <a:ext cx="21602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971600" y="3933056"/>
            <a:ext cx="14401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>
            <a:off x="1187624" y="3933056"/>
            <a:ext cx="14401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>
            <a:endCxn id="1069" idx="0"/>
          </p:cNvCxnSpPr>
          <p:nvPr/>
        </p:nvCxnSpPr>
        <p:spPr>
          <a:xfrm>
            <a:off x="1403648" y="4005064"/>
            <a:ext cx="163513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>
            <a:off x="3131840" y="4005064"/>
            <a:ext cx="14401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/>
          <p:nvPr/>
        </p:nvCxnSpPr>
        <p:spPr>
          <a:xfrm>
            <a:off x="3347864" y="3933056"/>
            <a:ext cx="14401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единительная линия 125"/>
          <p:cNvCxnSpPr/>
          <p:nvPr/>
        </p:nvCxnSpPr>
        <p:spPr>
          <a:xfrm>
            <a:off x="3563888" y="3933056"/>
            <a:ext cx="14401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/>
        </p:nvCxnSpPr>
        <p:spPr>
          <a:xfrm>
            <a:off x="3779912" y="3933056"/>
            <a:ext cx="14401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единительная линия 130"/>
          <p:cNvCxnSpPr/>
          <p:nvPr/>
        </p:nvCxnSpPr>
        <p:spPr>
          <a:xfrm>
            <a:off x="3923928" y="3861048"/>
            <a:ext cx="21602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Прямая соединительная линия 131"/>
          <p:cNvCxnSpPr/>
          <p:nvPr/>
        </p:nvCxnSpPr>
        <p:spPr>
          <a:xfrm flipH="1">
            <a:off x="6156176" y="4293096"/>
            <a:ext cx="216024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единительная линия 132"/>
          <p:cNvCxnSpPr/>
          <p:nvPr/>
        </p:nvCxnSpPr>
        <p:spPr>
          <a:xfrm flipH="1">
            <a:off x="6372200" y="4293096"/>
            <a:ext cx="216024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/>
          <p:cNvCxnSpPr/>
          <p:nvPr/>
        </p:nvCxnSpPr>
        <p:spPr>
          <a:xfrm flipH="1">
            <a:off x="6588224" y="4293096"/>
            <a:ext cx="216024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Прямая соединительная линия 134"/>
          <p:cNvCxnSpPr/>
          <p:nvPr/>
        </p:nvCxnSpPr>
        <p:spPr>
          <a:xfrm flipH="1">
            <a:off x="6804248" y="4293096"/>
            <a:ext cx="216024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единительная линия 136"/>
          <p:cNvCxnSpPr/>
          <p:nvPr/>
        </p:nvCxnSpPr>
        <p:spPr>
          <a:xfrm flipH="1">
            <a:off x="7020272" y="4293096"/>
            <a:ext cx="216024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Прямая соединительная линия 139"/>
          <p:cNvCxnSpPr/>
          <p:nvPr/>
        </p:nvCxnSpPr>
        <p:spPr>
          <a:xfrm flipH="1">
            <a:off x="7236296" y="4365104"/>
            <a:ext cx="14401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Прямая соединительная линия 141"/>
          <p:cNvCxnSpPr/>
          <p:nvPr/>
        </p:nvCxnSpPr>
        <p:spPr>
          <a:xfrm flipH="1">
            <a:off x="3275856" y="5445224"/>
            <a:ext cx="14401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Прямая соединительная линия 143"/>
          <p:cNvCxnSpPr/>
          <p:nvPr/>
        </p:nvCxnSpPr>
        <p:spPr>
          <a:xfrm flipH="1">
            <a:off x="3491880" y="5373216"/>
            <a:ext cx="216024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Прямая соединительная линия 146"/>
          <p:cNvCxnSpPr/>
          <p:nvPr/>
        </p:nvCxnSpPr>
        <p:spPr>
          <a:xfrm flipH="1">
            <a:off x="3707904" y="5373216"/>
            <a:ext cx="216024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Прямая соединительная линия 148"/>
          <p:cNvCxnSpPr/>
          <p:nvPr/>
        </p:nvCxnSpPr>
        <p:spPr>
          <a:xfrm flipH="1">
            <a:off x="3995936" y="5301208"/>
            <a:ext cx="21602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Прямая соединительная линия 151"/>
          <p:cNvCxnSpPr/>
          <p:nvPr/>
        </p:nvCxnSpPr>
        <p:spPr>
          <a:xfrm flipH="1">
            <a:off x="4139952" y="5301208"/>
            <a:ext cx="288031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Прямая соединительная линия 152"/>
          <p:cNvCxnSpPr/>
          <p:nvPr/>
        </p:nvCxnSpPr>
        <p:spPr>
          <a:xfrm flipH="1">
            <a:off x="4427984" y="5301208"/>
            <a:ext cx="21602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Прямая соединительная линия 154"/>
          <p:cNvCxnSpPr/>
          <p:nvPr/>
        </p:nvCxnSpPr>
        <p:spPr>
          <a:xfrm flipH="1">
            <a:off x="4644008" y="5301208"/>
            <a:ext cx="21602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Прямая соединительная линия 157"/>
          <p:cNvCxnSpPr/>
          <p:nvPr/>
        </p:nvCxnSpPr>
        <p:spPr>
          <a:xfrm flipH="1">
            <a:off x="4860032" y="5373216"/>
            <a:ext cx="25202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Прямая соединительная линия 160"/>
          <p:cNvCxnSpPr/>
          <p:nvPr/>
        </p:nvCxnSpPr>
        <p:spPr>
          <a:xfrm flipH="1">
            <a:off x="5148064" y="5373216"/>
            <a:ext cx="216023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Прямая соединительная линия 162"/>
          <p:cNvCxnSpPr/>
          <p:nvPr/>
        </p:nvCxnSpPr>
        <p:spPr>
          <a:xfrm flipH="1">
            <a:off x="5436096" y="5373216"/>
            <a:ext cx="18002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Прямая соединительная линия 164"/>
          <p:cNvCxnSpPr/>
          <p:nvPr/>
        </p:nvCxnSpPr>
        <p:spPr>
          <a:xfrm flipH="1">
            <a:off x="5652120" y="5445224"/>
            <a:ext cx="14401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Прямая соединительная линия 166"/>
          <p:cNvCxnSpPr/>
          <p:nvPr/>
        </p:nvCxnSpPr>
        <p:spPr>
          <a:xfrm flipH="1">
            <a:off x="3059832" y="5445224"/>
            <a:ext cx="14401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Прямая соединительная линия 169"/>
          <p:cNvCxnSpPr/>
          <p:nvPr/>
        </p:nvCxnSpPr>
        <p:spPr>
          <a:xfrm>
            <a:off x="1979712" y="5301208"/>
            <a:ext cx="21602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Прямая соединительная линия 171"/>
          <p:cNvCxnSpPr/>
          <p:nvPr/>
        </p:nvCxnSpPr>
        <p:spPr>
          <a:xfrm>
            <a:off x="2195736" y="5301208"/>
            <a:ext cx="21602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Прямая соединительная линия 173"/>
          <p:cNvCxnSpPr/>
          <p:nvPr/>
        </p:nvCxnSpPr>
        <p:spPr>
          <a:xfrm>
            <a:off x="2411760" y="5301208"/>
            <a:ext cx="21602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Прямая соединительная линия 175"/>
          <p:cNvCxnSpPr>
            <a:endCxn id="98" idx="2"/>
          </p:cNvCxnSpPr>
          <p:nvPr/>
        </p:nvCxnSpPr>
        <p:spPr>
          <a:xfrm>
            <a:off x="2627784" y="5301208"/>
            <a:ext cx="21602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Прямая соединительная линия 177"/>
          <p:cNvCxnSpPr/>
          <p:nvPr/>
        </p:nvCxnSpPr>
        <p:spPr>
          <a:xfrm>
            <a:off x="2843808" y="5301208"/>
            <a:ext cx="21602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Прямая соединительная линия 185"/>
          <p:cNvCxnSpPr/>
          <p:nvPr/>
        </p:nvCxnSpPr>
        <p:spPr>
          <a:xfrm>
            <a:off x="3131840" y="5373216"/>
            <a:ext cx="14401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Прямая соединительная линия 189"/>
          <p:cNvCxnSpPr/>
          <p:nvPr/>
        </p:nvCxnSpPr>
        <p:spPr>
          <a:xfrm>
            <a:off x="3347864" y="5373216"/>
            <a:ext cx="14401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Прямая соединительная линия 191"/>
          <p:cNvCxnSpPr/>
          <p:nvPr/>
        </p:nvCxnSpPr>
        <p:spPr>
          <a:xfrm>
            <a:off x="3635896" y="5445224"/>
            <a:ext cx="72008" cy="2434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Прямая соединительная линия 194"/>
          <p:cNvCxnSpPr/>
          <p:nvPr/>
        </p:nvCxnSpPr>
        <p:spPr>
          <a:xfrm>
            <a:off x="5076056" y="5517232"/>
            <a:ext cx="144016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Прямая соединительная линия 197"/>
          <p:cNvCxnSpPr/>
          <p:nvPr/>
        </p:nvCxnSpPr>
        <p:spPr>
          <a:xfrm>
            <a:off x="5292080" y="5445224"/>
            <a:ext cx="14401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Прямая соединительная линия 201"/>
          <p:cNvCxnSpPr/>
          <p:nvPr/>
        </p:nvCxnSpPr>
        <p:spPr>
          <a:xfrm>
            <a:off x="5508104" y="5373216"/>
            <a:ext cx="14401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Прямая соединительная линия 202"/>
          <p:cNvCxnSpPr/>
          <p:nvPr/>
        </p:nvCxnSpPr>
        <p:spPr>
          <a:xfrm>
            <a:off x="5724128" y="5373216"/>
            <a:ext cx="14401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Прямая соединительная линия 203"/>
          <p:cNvCxnSpPr/>
          <p:nvPr/>
        </p:nvCxnSpPr>
        <p:spPr>
          <a:xfrm>
            <a:off x="5940152" y="5373216"/>
            <a:ext cx="14401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Прямая соединительная линия 204"/>
          <p:cNvCxnSpPr/>
          <p:nvPr/>
        </p:nvCxnSpPr>
        <p:spPr>
          <a:xfrm>
            <a:off x="6156176" y="5301208"/>
            <a:ext cx="21602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Прямая соединительная линия 206"/>
          <p:cNvCxnSpPr/>
          <p:nvPr/>
        </p:nvCxnSpPr>
        <p:spPr>
          <a:xfrm>
            <a:off x="6372200" y="5301208"/>
            <a:ext cx="21602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Прямая соединительная линия 208"/>
          <p:cNvCxnSpPr/>
          <p:nvPr/>
        </p:nvCxnSpPr>
        <p:spPr>
          <a:xfrm>
            <a:off x="6588224" y="5301208"/>
            <a:ext cx="21602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Прямая соединительная линия 210"/>
          <p:cNvCxnSpPr/>
          <p:nvPr/>
        </p:nvCxnSpPr>
        <p:spPr>
          <a:xfrm>
            <a:off x="6804248" y="5301208"/>
            <a:ext cx="21602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0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0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500"/>
                            </p:stCondLst>
                            <p:childTnLst>
                              <p:par>
                                <p:cTn id="1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000"/>
                            </p:stCondLst>
                            <p:childTnLst>
                              <p:par>
                                <p:cTn id="1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500"/>
                            </p:stCondLst>
                            <p:childTnLst>
                              <p:par>
                                <p:cTn id="1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3000"/>
                            </p:stCondLst>
                            <p:childTnLst>
                              <p:par>
                                <p:cTn id="1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3500"/>
                            </p:stCondLst>
                            <p:childTnLst>
                              <p:par>
                                <p:cTn id="1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4500"/>
                            </p:stCondLst>
                            <p:childTnLst>
                              <p:par>
                                <p:cTn id="1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1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10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1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2000"/>
                                        <p:tgtEl>
                                          <p:spTgt spid="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2000"/>
                                        <p:tgtEl>
                                          <p:spTgt spid="1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2000"/>
                                        <p:tgtEl>
                                          <p:spTgt spid="1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2000"/>
                                        <p:tgtEl>
                                          <p:spTgt spid="1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10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1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1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1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1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1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500"/>
                            </p:stCondLst>
                            <p:childTnLst>
                              <p:par>
                                <p:cTn id="2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1000"/>
                            </p:stCondLst>
                            <p:childTnLst>
                              <p:par>
                                <p:cTn id="27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1500"/>
                            </p:stCondLst>
                            <p:childTnLst>
                              <p:par>
                                <p:cTn id="28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2000"/>
                            </p:stCondLst>
                            <p:childTnLst>
                              <p:par>
                                <p:cTn id="28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2500"/>
                            </p:stCondLst>
                            <p:childTnLst>
                              <p:par>
                                <p:cTn id="29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0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9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0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0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1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1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2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3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>
                            <p:stCondLst>
                              <p:cond delay="500"/>
                            </p:stCondLst>
                            <p:childTnLst>
                              <p:par>
                                <p:cTn id="3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1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1000"/>
                            </p:stCondLst>
                            <p:childTnLst>
                              <p:par>
                                <p:cTn id="3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6" fill="hold">
                            <p:stCondLst>
                              <p:cond delay="1500"/>
                            </p:stCondLst>
                            <p:childTnLst>
                              <p:par>
                                <p:cTn id="36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>
                            <p:stCondLst>
                              <p:cond delay="2000"/>
                            </p:stCondLst>
                            <p:childTnLst>
                              <p:par>
                                <p:cTn id="37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2500"/>
                            </p:stCondLst>
                            <p:childTnLst>
                              <p:par>
                                <p:cTn id="3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8" fill="hold">
                            <p:stCondLst>
                              <p:cond delay="3000"/>
                            </p:stCondLst>
                            <p:childTnLst>
                              <p:par>
                                <p:cTn id="37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>
                            <p:stCondLst>
                              <p:cond delay="3500"/>
                            </p:stCondLst>
                            <p:childTnLst>
                              <p:par>
                                <p:cTn id="38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6" fill="hold">
                            <p:stCondLst>
                              <p:cond delay="4000"/>
                            </p:stCondLst>
                            <p:childTnLst>
                              <p:par>
                                <p:cTn id="38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0" fill="hold">
                            <p:stCondLst>
                              <p:cond delay="4500"/>
                            </p:stCondLst>
                            <p:childTnLst>
                              <p:par>
                                <p:cTn id="39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4" fill="hold">
                            <p:stCondLst>
                              <p:cond delay="5000"/>
                            </p:stCondLst>
                            <p:childTnLst>
                              <p:par>
                                <p:cTn id="39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4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5" fill="hold">
                            <p:stCondLst>
                              <p:cond delay="500"/>
                            </p:stCondLst>
                            <p:childTnLst>
                              <p:par>
                                <p:cTn id="4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8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9" fill="hold">
                            <p:stCondLst>
                              <p:cond delay="1000"/>
                            </p:stCondLst>
                            <p:childTnLst>
                              <p:par>
                                <p:cTn id="4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2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3" fill="hold">
                            <p:stCondLst>
                              <p:cond delay="1500"/>
                            </p:stCondLst>
                            <p:childTnLst>
                              <p:par>
                                <p:cTn id="4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7" fill="hold">
                            <p:stCondLst>
                              <p:cond delay="2000"/>
                            </p:stCondLst>
                            <p:childTnLst>
                              <p:par>
                                <p:cTn id="4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0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>
                            <p:stCondLst>
                              <p:cond delay="2500"/>
                            </p:stCondLst>
                            <p:childTnLst>
                              <p:par>
                                <p:cTn id="4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4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>
                            <p:stCondLst>
                              <p:cond delay="3000"/>
                            </p:stCondLst>
                            <p:childTnLst>
                              <p:par>
                                <p:cTn id="4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8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2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6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0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>
                            <p:stCondLst>
                              <p:cond delay="5000"/>
                            </p:stCondLst>
                            <p:childTnLst>
                              <p:par>
                                <p:cTn id="4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4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>
                            <p:stCondLst>
                              <p:cond delay="5500"/>
                            </p:stCondLst>
                            <p:childTnLst>
                              <p:par>
                                <p:cTn id="4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8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9" fill="hold">
                            <p:stCondLst>
                              <p:cond delay="6000"/>
                            </p:stCondLst>
                            <p:childTnLst>
                              <p:par>
                                <p:cTn id="4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2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3" fill="hold">
                            <p:stCondLst>
                              <p:cond delay="6500"/>
                            </p:stCondLst>
                            <p:childTnLst>
                              <p:par>
                                <p:cTn id="4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6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7" fill="hold">
                            <p:stCondLst>
                              <p:cond delay="7000"/>
                            </p:stCondLst>
                            <p:childTnLst>
                              <p:par>
                                <p:cTn id="4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0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1" fill="hold">
                            <p:stCondLst>
                              <p:cond delay="7500"/>
                            </p:stCondLst>
                            <p:childTnLst>
                              <p:par>
                                <p:cTn id="4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4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5" fill="hold">
                            <p:stCondLst>
                              <p:cond delay="8000"/>
                            </p:stCondLst>
                            <p:childTnLst>
                              <p:par>
                                <p:cTn id="4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8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9" fill="hold">
                      <p:stCondLst>
                        <p:cond delay="indefinite"/>
                      </p:stCondLst>
                      <p:childTnLst>
                        <p:par>
                          <p:cTn id="480" fill="hold">
                            <p:stCondLst>
                              <p:cond delay="0"/>
                            </p:stCondLst>
                            <p:childTnLst>
                              <p:par>
                                <p:cTn id="4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7" fill="hold">
                      <p:stCondLst>
                        <p:cond delay="indefinite"/>
                      </p:stCondLst>
                      <p:childTnLst>
                        <p:par>
                          <p:cTn id="488" fill="hold">
                            <p:stCondLst>
                              <p:cond delay="0"/>
                            </p:stCondLst>
                            <p:childTnLst>
                              <p:par>
                                <p:cTn id="48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1" dur="1000" fill="hold"/>
                                        <p:tgtEl>
                                          <p:spTgt spid="1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2" dur="1000" fill="hold"/>
                                        <p:tgtEl>
                                          <p:spTgt spid="1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3" dur="1000"/>
                                        <p:tgtEl>
                                          <p:spTgt spid="1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95" grpId="0" animBg="1"/>
      <p:bldP spid="96" grpId="0" animBg="1"/>
      <p:bldP spid="97" grpId="0" animBg="1"/>
      <p:bldP spid="98" grpId="0" animBg="1"/>
      <p:bldP spid="100" grpId="0" animBg="1"/>
      <p:bldP spid="101" grpId="0" animBg="1"/>
      <p:bldP spid="102" grpId="0" animBg="1"/>
      <p:bldP spid="10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481328"/>
            <a:ext cx="856895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Стр. 122 № 393, 394, 395</a:t>
            </a:r>
          </a:p>
          <a:p>
            <a:pPr>
              <a:buNone/>
            </a:pPr>
            <a:r>
              <a:rPr lang="ru-RU" sz="4400" dirty="0" smtClean="0"/>
              <a:t>Самостоятельно: №424,425,426 (все) </a:t>
            </a:r>
          </a:p>
          <a:p>
            <a:pPr>
              <a:buNone/>
            </a:pPr>
            <a:r>
              <a:rPr lang="ru-RU" sz="4400" dirty="0" smtClean="0"/>
              <a:t>Дополнительно: 398</a:t>
            </a:r>
            <a:r>
              <a:rPr lang="ru-RU" sz="4400" smtClean="0"/>
              <a:t>, 399, </a:t>
            </a:r>
            <a:r>
              <a:rPr lang="ru-RU" sz="4400" dirty="0" smtClean="0"/>
              <a:t>402(1,2)</a:t>
            </a:r>
          </a:p>
          <a:p>
            <a:pPr>
              <a:buNone/>
            </a:pPr>
            <a:r>
              <a:rPr lang="ru-RU" sz="4400" dirty="0" smtClean="0"/>
              <a:t>Д/</a:t>
            </a:r>
            <a:r>
              <a:rPr lang="ru-RU" sz="4400" dirty="0" err="1" smtClean="0"/>
              <a:t>з</a:t>
            </a:r>
            <a:r>
              <a:rPr lang="ru-RU" sz="4400" dirty="0" smtClean="0"/>
              <a:t>: № 393, 394, 395(четные)</a:t>
            </a:r>
          </a:p>
          <a:p>
            <a:pPr>
              <a:buNone/>
            </a:pPr>
            <a:endParaRPr lang="ru-RU" sz="4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Решение задач: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255</TotalTime>
  <Words>103</Words>
  <Application>Microsoft Office PowerPoint</Application>
  <PresentationFormat>Экран (4:3)</PresentationFormat>
  <Paragraphs>15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Решение логарифмических неравенств </vt:lpstr>
      <vt:lpstr>Теорема:</vt:lpstr>
      <vt:lpstr>Пример 1:  решить неравенство</vt:lpstr>
      <vt:lpstr>Пример 2:</vt:lpstr>
      <vt:lpstr>Пример 3:</vt:lpstr>
      <vt:lpstr>Решение задач: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логарифмических неравенств </dc:title>
  <dc:creator>Уралмашевец</dc:creator>
  <cp:lastModifiedBy>молодежный центр</cp:lastModifiedBy>
  <cp:revision>54</cp:revision>
  <dcterms:created xsi:type="dcterms:W3CDTF">2016-10-13T16:12:42Z</dcterms:created>
  <dcterms:modified xsi:type="dcterms:W3CDTF">2022-06-16T18:41:28Z</dcterms:modified>
</cp:coreProperties>
</file>