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78"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7" r:id="rId21"/>
    <p:sldId id="274" r:id="rId22"/>
    <p:sldId id="275" r:id="rId23"/>
    <p:sldId id="276"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B15A7-FA85-4B12-B942-134428545B3E}" type="datetimeFigureOut">
              <a:rPr lang="ru-RU" smtClean="0"/>
              <a:t>03.09.2020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79D68-F538-4AA8-898B-7A42B282FF88}" type="slidenum">
              <a:rPr lang="ru-RU" smtClean="0"/>
              <a:t>‹#›</a:t>
            </a:fld>
            <a:endParaRPr lang="ru-RU"/>
          </a:p>
        </p:txBody>
      </p:sp>
    </p:spTree>
    <p:extLst>
      <p:ext uri="{BB962C8B-B14F-4D97-AF65-F5344CB8AC3E}">
        <p14:creationId xmlns:p14="http://schemas.microsoft.com/office/powerpoint/2010/main" val="68184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5679D68-F538-4AA8-898B-7A42B282FF88}" type="slidenum">
              <a:rPr lang="ru-RU" smtClean="0"/>
              <a:t>13</a:t>
            </a:fld>
            <a:endParaRPr lang="ru-RU"/>
          </a:p>
        </p:txBody>
      </p:sp>
    </p:spTree>
    <p:extLst>
      <p:ext uri="{BB962C8B-B14F-4D97-AF65-F5344CB8AC3E}">
        <p14:creationId xmlns:p14="http://schemas.microsoft.com/office/powerpoint/2010/main" val="82642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598D8B0-6321-4BB8-9211-7ADE98072204}" type="datetimeFigureOut">
              <a:rPr lang="ru-RU" smtClean="0"/>
              <a:t>03.09.2020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2DEDF-5C8E-4401-9B3B-2746B05B0E32}" type="slidenum">
              <a:rPr lang="ru-RU" smtClean="0"/>
              <a:t>‹#›</a:t>
            </a:fld>
            <a:endParaRPr lang="ru-RU"/>
          </a:p>
        </p:txBody>
      </p:sp>
    </p:spTree>
    <p:extLst>
      <p:ext uri="{BB962C8B-B14F-4D97-AF65-F5344CB8AC3E}">
        <p14:creationId xmlns:p14="http://schemas.microsoft.com/office/powerpoint/2010/main" val="354058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98D8B0-6321-4BB8-9211-7ADE98072204}" type="datetimeFigureOut">
              <a:rPr lang="ru-RU" smtClean="0"/>
              <a:t>03.09.2020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2DEDF-5C8E-4401-9B3B-2746B05B0E32}" type="slidenum">
              <a:rPr lang="ru-RU" smtClean="0"/>
              <a:t>‹#›</a:t>
            </a:fld>
            <a:endParaRPr lang="ru-RU"/>
          </a:p>
        </p:txBody>
      </p:sp>
    </p:spTree>
    <p:extLst>
      <p:ext uri="{BB962C8B-B14F-4D97-AF65-F5344CB8AC3E}">
        <p14:creationId xmlns:p14="http://schemas.microsoft.com/office/powerpoint/2010/main" val="232453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98D8B0-6321-4BB8-9211-7ADE98072204}" type="datetimeFigureOut">
              <a:rPr lang="ru-RU" smtClean="0"/>
              <a:t>03.09.2020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2DEDF-5C8E-4401-9B3B-2746B05B0E32}" type="slidenum">
              <a:rPr lang="ru-RU" smtClean="0"/>
              <a:t>‹#›</a:t>
            </a:fld>
            <a:endParaRPr lang="ru-RU"/>
          </a:p>
        </p:txBody>
      </p:sp>
    </p:spTree>
    <p:extLst>
      <p:ext uri="{BB962C8B-B14F-4D97-AF65-F5344CB8AC3E}">
        <p14:creationId xmlns:p14="http://schemas.microsoft.com/office/powerpoint/2010/main" val="123279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98D8B0-6321-4BB8-9211-7ADE98072204}" type="datetimeFigureOut">
              <a:rPr lang="ru-RU" smtClean="0"/>
              <a:t>03.09.2020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2DEDF-5C8E-4401-9B3B-2746B05B0E32}" type="slidenum">
              <a:rPr lang="ru-RU" smtClean="0"/>
              <a:t>‹#›</a:t>
            </a:fld>
            <a:endParaRPr lang="ru-RU"/>
          </a:p>
        </p:txBody>
      </p:sp>
    </p:spTree>
    <p:extLst>
      <p:ext uri="{BB962C8B-B14F-4D97-AF65-F5344CB8AC3E}">
        <p14:creationId xmlns:p14="http://schemas.microsoft.com/office/powerpoint/2010/main" val="345519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598D8B0-6321-4BB8-9211-7ADE98072204}" type="datetimeFigureOut">
              <a:rPr lang="ru-RU" smtClean="0"/>
              <a:t>03.09.2020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2DEDF-5C8E-4401-9B3B-2746B05B0E32}" type="slidenum">
              <a:rPr lang="ru-RU" smtClean="0"/>
              <a:t>‹#›</a:t>
            </a:fld>
            <a:endParaRPr lang="ru-RU"/>
          </a:p>
        </p:txBody>
      </p:sp>
    </p:spTree>
    <p:extLst>
      <p:ext uri="{BB962C8B-B14F-4D97-AF65-F5344CB8AC3E}">
        <p14:creationId xmlns:p14="http://schemas.microsoft.com/office/powerpoint/2010/main" val="256885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98D8B0-6321-4BB8-9211-7ADE98072204}" type="datetimeFigureOut">
              <a:rPr lang="ru-RU" smtClean="0"/>
              <a:t>03.09.2020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02DEDF-5C8E-4401-9B3B-2746B05B0E32}" type="slidenum">
              <a:rPr lang="ru-RU" smtClean="0"/>
              <a:t>‹#›</a:t>
            </a:fld>
            <a:endParaRPr lang="ru-RU"/>
          </a:p>
        </p:txBody>
      </p:sp>
    </p:spTree>
    <p:extLst>
      <p:ext uri="{BB962C8B-B14F-4D97-AF65-F5344CB8AC3E}">
        <p14:creationId xmlns:p14="http://schemas.microsoft.com/office/powerpoint/2010/main" val="343431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598D8B0-6321-4BB8-9211-7ADE98072204}" type="datetimeFigureOut">
              <a:rPr lang="ru-RU" smtClean="0"/>
              <a:t>03.09.2020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02DEDF-5C8E-4401-9B3B-2746B05B0E32}" type="slidenum">
              <a:rPr lang="ru-RU" smtClean="0"/>
              <a:t>‹#›</a:t>
            </a:fld>
            <a:endParaRPr lang="ru-RU"/>
          </a:p>
        </p:txBody>
      </p:sp>
    </p:spTree>
    <p:extLst>
      <p:ext uri="{BB962C8B-B14F-4D97-AF65-F5344CB8AC3E}">
        <p14:creationId xmlns:p14="http://schemas.microsoft.com/office/powerpoint/2010/main" val="96199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598D8B0-6321-4BB8-9211-7ADE98072204}" type="datetimeFigureOut">
              <a:rPr lang="ru-RU" smtClean="0"/>
              <a:t>03.09.2020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02DEDF-5C8E-4401-9B3B-2746B05B0E32}" type="slidenum">
              <a:rPr lang="ru-RU" smtClean="0"/>
              <a:t>‹#›</a:t>
            </a:fld>
            <a:endParaRPr lang="ru-RU"/>
          </a:p>
        </p:txBody>
      </p:sp>
    </p:spTree>
    <p:extLst>
      <p:ext uri="{BB962C8B-B14F-4D97-AF65-F5344CB8AC3E}">
        <p14:creationId xmlns:p14="http://schemas.microsoft.com/office/powerpoint/2010/main" val="40636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98D8B0-6321-4BB8-9211-7ADE98072204}" type="datetimeFigureOut">
              <a:rPr lang="ru-RU" smtClean="0"/>
              <a:t>03.09.2020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02DEDF-5C8E-4401-9B3B-2746B05B0E32}" type="slidenum">
              <a:rPr lang="ru-RU" smtClean="0"/>
              <a:t>‹#›</a:t>
            </a:fld>
            <a:endParaRPr lang="ru-RU"/>
          </a:p>
        </p:txBody>
      </p:sp>
    </p:spTree>
    <p:extLst>
      <p:ext uri="{BB962C8B-B14F-4D97-AF65-F5344CB8AC3E}">
        <p14:creationId xmlns:p14="http://schemas.microsoft.com/office/powerpoint/2010/main" val="214528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598D8B0-6321-4BB8-9211-7ADE98072204}" type="datetimeFigureOut">
              <a:rPr lang="ru-RU" smtClean="0"/>
              <a:t>03.09.2020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02DEDF-5C8E-4401-9B3B-2746B05B0E32}" type="slidenum">
              <a:rPr lang="ru-RU" smtClean="0"/>
              <a:t>‹#›</a:t>
            </a:fld>
            <a:endParaRPr lang="ru-RU"/>
          </a:p>
        </p:txBody>
      </p:sp>
    </p:spTree>
    <p:extLst>
      <p:ext uri="{BB962C8B-B14F-4D97-AF65-F5344CB8AC3E}">
        <p14:creationId xmlns:p14="http://schemas.microsoft.com/office/powerpoint/2010/main" val="363806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598D8B0-6321-4BB8-9211-7ADE98072204}" type="datetimeFigureOut">
              <a:rPr lang="ru-RU" smtClean="0"/>
              <a:t>03.09.2020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02DEDF-5C8E-4401-9B3B-2746B05B0E32}" type="slidenum">
              <a:rPr lang="ru-RU" smtClean="0"/>
              <a:t>‹#›</a:t>
            </a:fld>
            <a:endParaRPr lang="ru-RU"/>
          </a:p>
        </p:txBody>
      </p:sp>
    </p:spTree>
    <p:extLst>
      <p:ext uri="{BB962C8B-B14F-4D97-AF65-F5344CB8AC3E}">
        <p14:creationId xmlns:p14="http://schemas.microsoft.com/office/powerpoint/2010/main" val="123571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alpha val="5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8D8B0-6321-4BB8-9211-7ADE98072204}" type="datetimeFigureOut">
              <a:rPr lang="ru-RU" smtClean="0"/>
              <a:t>03.09.2020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2DEDF-5C8E-4401-9B3B-2746B05B0E32}" type="slidenum">
              <a:rPr lang="ru-RU" smtClean="0"/>
              <a:t>‹#›</a:t>
            </a:fld>
            <a:endParaRPr lang="ru-RU"/>
          </a:p>
        </p:txBody>
      </p:sp>
    </p:spTree>
    <p:extLst>
      <p:ext uri="{BB962C8B-B14F-4D97-AF65-F5344CB8AC3E}">
        <p14:creationId xmlns:p14="http://schemas.microsoft.com/office/powerpoint/2010/main" val="4233820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Тема урока: </a:t>
            </a:r>
            <a:r>
              <a:rPr lang="ru-RU" b="1" dirty="0"/>
              <a:t>Строение и функции клеток сельскохозяйственных</a:t>
            </a:r>
            <a:r>
              <a:rPr lang="ru-RU" dirty="0"/>
              <a:t/>
            </a:r>
            <a:br>
              <a:rPr lang="ru-RU" dirty="0"/>
            </a:br>
            <a:r>
              <a:rPr lang="ru-RU" b="1" dirty="0"/>
              <a:t>животных.</a:t>
            </a:r>
            <a:r>
              <a:rPr lang="ru-RU" dirty="0"/>
              <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044" y="1825625"/>
            <a:ext cx="6521911" cy="4351338"/>
          </a:xfrm>
        </p:spPr>
      </p:pic>
    </p:spTree>
    <p:extLst>
      <p:ext uri="{BB962C8B-B14F-4D97-AF65-F5344CB8AC3E}">
        <p14:creationId xmlns:p14="http://schemas.microsoft.com/office/powerpoint/2010/main" val="1848601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Гаплоидные клетки</a:t>
            </a:r>
            <a:endParaRPr lang="ru-RU" dirty="0"/>
          </a:p>
        </p:txBody>
      </p:sp>
      <p:sp>
        <p:nvSpPr>
          <p:cNvPr id="3" name="Объект 2"/>
          <p:cNvSpPr>
            <a:spLocks noGrp="1"/>
          </p:cNvSpPr>
          <p:nvPr>
            <p:ph sz="half" idx="1"/>
          </p:nvPr>
        </p:nvSpPr>
        <p:spPr/>
        <p:txBody>
          <a:bodyPr>
            <a:normAutofit fontScale="77500" lnSpcReduction="20000"/>
          </a:bodyPr>
          <a:lstStyle/>
          <a:p>
            <a:r>
              <a:rPr lang="ru-RU" dirty="0"/>
              <a:t>Затем две гаплоидные клетки сливаются с образованием диплоидной зиготы, которая развивается в новый организм, путем деление клеток в процессе митоза. Самые ранние ископаемые свидетельства животных датируются Вендским периодом (650-454 миллионов лет назад). Первое массовое вымирание закончилось этим периодом, но в течение последующего кембрийского периода, взрыв новых форм жизни привел к появлению многих основных групп фауны, известных сегодня. Есть свидетельства, что позвоночные животные появились до раннего ордовикского периода (505-438 миллионов лет назад). </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9535" y="1825625"/>
            <a:ext cx="5448729" cy="3632486"/>
          </a:xfrm>
        </p:spPr>
      </p:pic>
    </p:spTree>
    <p:extLst>
      <p:ext uri="{BB962C8B-B14F-4D97-AF65-F5344CB8AC3E}">
        <p14:creationId xmlns:p14="http://schemas.microsoft.com/office/powerpoint/2010/main" val="325114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Центриоли</a:t>
            </a:r>
            <a:endParaRPr lang="ru-RU" dirty="0"/>
          </a:p>
        </p:txBody>
      </p:sp>
      <p:sp>
        <p:nvSpPr>
          <p:cNvPr id="3" name="Объект 2"/>
          <p:cNvSpPr>
            <a:spLocks noGrp="1"/>
          </p:cNvSpPr>
          <p:nvPr>
            <p:ph sz="half" idx="1"/>
          </p:nvPr>
        </p:nvSpPr>
        <p:spPr/>
        <p:txBody>
          <a:bodyPr/>
          <a:lstStyle/>
          <a:p>
            <a:r>
              <a:rPr lang="ru-RU" dirty="0"/>
              <a:t>Центриоли - самовоспроизводящиеся органеллы, состоящие из девяти пучков микротрубочек и встречающиеся только в клетках животных. Они помогают в организации деления клеток, но не являются существенными для этого процесса.</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1517904"/>
            <a:ext cx="5347361" cy="4007390"/>
          </a:xfrm>
        </p:spPr>
      </p:pic>
    </p:spTree>
    <p:extLst>
      <p:ext uri="{BB962C8B-B14F-4D97-AF65-F5344CB8AC3E}">
        <p14:creationId xmlns:p14="http://schemas.microsoft.com/office/powerpoint/2010/main" val="4060812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Реснички и Жгутики</a:t>
            </a:r>
            <a:endParaRPr lang="ru-RU" dirty="0"/>
          </a:p>
        </p:txBody>
      </p:sp>
      <p:sp>
        <p:nvSpPr>
          <p:cNvPr id="3" name="Объект 2"/>
          <p:cNvSpPr>
            <a:spLocks noGrp="1"/>
          </p:cNvSpPr>
          <p:nvPr>
            <p:ph sz="half" idx="1"/>
          </p:nvPr>
        </p:nvSpPr>
        <p:spPr/>
        <p:txBody>
          <a:bodyPr/>
          <a:lstStyle/>
          <a:p>
            <a:r>
              <a:rPr lang="ru-RU" dirty="0"/>
              <a:t> Реснички и Жгутики - необходимы для передвижения клеток. В многоклеточных организмах реснички функционируют для перемещения жидкости или веществ вокруг неподвижной клетки, а также для передвижения клетки или группы клеток. </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0216" y="1690688"/>
            <a:ext cx="5337619" cy="4000089"/>
          </a:xfrm>
        </p:spPr>
      </p:pic>
    </p:spTree>
    <p:extLst>
      <p:ext uri="{BB962C8B-B14F-4D97-AF65-F5344CB8AC3E}">
        <p14:creationId xmlns:p14="http://schemas.microsoft.com/office/powerpoint/2010/main" val="1502646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Эндоплазматический </a:t>
            </a:r>
            <a:r>
              <a:rPr lang="ru-RU" dirty="0" err="1" smtClean="0"/>
              <a:t>ретикулум</a:t>
            </a:r>
            <a:endParaRPr lang="ru-RU" dirty="0"/>
          </a:p>
        </p:txBody>
      </p:sp>
      <p:sp>
        <p:nvSpPr>
          <p:cNvPr id="3" name="Объект 2"/>
          <p:cNvSpPr>
            <a:spLocks noGrp="1"/>
          </p:cNvSpPr>
          <p:nvPr>
            <p:ph sz="half" idx="1"/>
          </p:nvPr>
        </p:nvSpPr>
        <p:spPr/>
        <p:txBody>
          <a:bodyPr/>
          <a:lstStyle/>
          <a:p>
            <a:r>
              <a:rPr lang="ru-RU" dirty="0"/>
              <a:t>Эндоплазматический </a:t>
            </a:r>
            <a:r>
              <a:rPr lang="ru-RU" dirty="0" err="1"/>
              <a:t>ретикулум</a:t>
            </a:r>
            <a:r>
              <a:rPr lang="ru-RU" dirty="0"/>
              <a:t> - сеть мешочков, которая производит, обрабатывает и переносит химические соединения внутри и снаружи клетки. Он связан с двуслойной ядерной оболочкой, обеспечивающей трубопровод между ядром и цитоплазмой. </a:t>
            </a:r>
          </a:p>
          <a:p>
            <a:endParaRPr lang="ru-RU" dirty="0"/>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690688"/>
            <a:ext cx="5116802" cy="3834606"/>
          </a:xfrm>
        </p:spPr>
      </p:pic>
    </p:spTree>
    <p:extLst>
      <p:ext uri="{BB962C8B-B14F-4D97-AF65-F5344CB8AC3E}">
        <p14:creationId xmlns:p14="http://schemas.microsoft.com/office/powerpoint/2010/main" val="3253459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Эндосомы</a:t>
            </a:r>
            <a:endParaRPr lang="ru-RU" dirty="0"/>
          </a:p>
        </p:txBody>
      </p:sp>
      <p:sp>
        <p:nvSpPr>
          <p:cNvPr id="3" name="Объект 2"/>
          <p:cNvSpPr>
            <a:spLocks noGrp="1"/>
          </p:cNvSpPr>
          <p:nvPr>
            <p:ph sz="half" idx="1"/>
          </p:nvPr>
        </p:nvSpPr>
        <p:spPr/>
        <p:txBody>
          <a:bodyPr>
            <a:normAutofit lnSpcReduction="10000"/>
          </a:bodyPr>
          <a:lstStyle/>
          <a:p>
            <a:r>
              <a:rPr lang="ru-RU" dirty="0" err="1"/>
              <a:t>Эндосомы</a:t>
            </a:r>
            <a:r>
              <a:rPr lang="ru-RU" dirty="0"/>
              <a:t> - мембранно-связанные везикулы, образованные совокупностью сложных процессов, известных как </a:t>
            </a:r>
            <a:r>
              <a:rPr lang="ru-RU" dirty="0" err="1"/>
              <a:t>эндоцитоз</a:t>
            </a:r>
            <a:r>
              <a:rPr lang="ru-RU" dirty="0"/>
              <a:t>, и обнаружены в цитоплазме практически любой клетки животных. Основным механизмом </a:t>
            </a:r>
            <a:r>
              <a:rPr lang="ru-RU" dirty="0" err="1"/>
              <a:t>эндоцитоза</a:t>
            </a:r>
            <a:r>
              <a:rPr lang="ru-RU" dirty="0"/>
              <a:t> является обратное тому, что происходит во время </a:t>
            </a:r>
            <a:r>
              <a:rPr lang="ru-RU" dirty="0" err="1"/>
              <a:t>экзоцитоза</a:t>
            </a:r>
            <a:r>
              <a:rPr lang="ru-RU" dirty="0"/>
              <a:t> или клеточной секреции. </a:t>
            </a:r>
          </a:p>
          <a:p>
            <a:endParaRPr lang="ru-RU" dirty="0"/>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690688"/>
            <a:ext cx="5181600" cy="3886200"/>
          </a:xfrm>
        </p:spPr>
      </p:pic>
    </p:spTree>
    <p:extLst>
      <p:ext uri="{BB962C8B-B14F-4D97-AF65-F5344CB8AC3E}">
        <p14:creationId xmlns:p14="http://schemas.microsoft.com/office/powerpoint/2010/main" val="3176131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Комплекс (аппарат) Гольджи</a:t>
            </a:r>
            <a:endParaRPr lang="ru-RU" dirty="0"/>
          </a:p>
        </p:txBody>
      </p:sp>
      <p:sp>
        <p:nvSpPr>
          <p:cNvPr id="3" name="Объект 2"/>
          <p:cNvSpPr>
            <a:spLocks noGrp="1"/>
          </p:cNvSpPr>
          <p:nvPr>
            <p:ph sz="half" idx="1"/>
          </p:nvPr>
        </p:nvSpPr>
        <p:spPr/>
        <p:txBody>
          <a:bodyPr/>
          <a:lstStyle/>
          <a:p>
            <a:r>
              <a:rPr lang="ru-RU" dirty="0"/>
              <a:t>Комплекс (аппарат) Гольджи - отдел распределения и доставки химических веществ клетки. Он модифицирует белки и жиры, встроенные в эндоплазматический </a:t>
            </a:r>
            <a:r>
              <a:rPr lang="ru-RU" dirty="0" err="1"/>
              <a:t>ретикулум</a:t>
            </a:r>
            <a:r>
              <a:rPr lang="ru-RU" dirty="0"/>
              <a:t>, а также подготавливает их к экспорту за пределы клетки.</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5625"/>
            <a:ext cx="5181600" cy="3886200"/>
          </a:xfrm>
        </p:spPr>
      </p:pic>
    </p:spTree>
    <p:extLst>
      <p:ext uri="{BB962C8B-B14F-4D97-AF65-F5344CB8AC3E}">
        <p14:creationId xmlns:p14="http://schemas.microsoft.com/office/powerpoint/2010/main" val="2576074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Промежуточные </a:t>
            </a:r>
            <a:r>
              <a:rPr lang="ru-RU" dirty="0" err="1" smtClean="0"/>
              <a:t>филаменты</a:t>
            </a:r>
            <a:endParaRPr lang="ru-RU" dirty="0"/>
          </a:p>
        </p:txBody>
      </p:sp>
      <p:sp>
        <p:nvSpPr>
          <p:cNvPr id="3" name="Объект 2"/>
          <p:cNvSpPr>
            <a:spLocks noGrp="1"/>
          </p:cNvSpPr>
          <p:nvPr>
            <p:ph sz="half" idx="1"/>
          </p:nvPr>
        </p:nvSpPr>
        <p:spPr/>
        <p:txBody>
          <a:bodyPr/>
          <a:lstStyle/>
          <a:p>
            <a:r>
              <a:rPr lang="ru-RU" dirty="0"/>
              <a:t>Промежуточные </a:t>
            </a:r>
            <a:r>
              <a:rPr lang="ru-RU" dirty="0" err="1"/>
              <a:t>филаменты</a:t>
            </a:r>
            <a:r>
              <a:rPr lang="ru-RU" dirty="0"/>
              <a:t> - широкий класс волокнистых белков, которые играют важную роль как структурных, так и функциональных элементов </a:t>
            </a:r>
            <a:r>
              <a:rPr lang="ru-RU" dirty="0" err="1"/>
              <a:t>цитоскелета</a:t>
            </a:r>
            <a:r>
              <a:rPr lang="ru-RU" dirty="0"/>
              <a:t>. Они функционируют как элементы, которые помогают поддерживать форму и жесткость клетки. </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33872" y="1806163"/>
            <a:ext cx="4962715" cy="3719131"/>
          </a:xfrm>
        </p:spPr>
      </p:pic>
    </p:spTree>
    <p:extLst>
      <p:ext uri="{BB962C8B-B14F-4D97-AF65-F5344CB8AC3E}">
        <p14:creationId xmlns:p14="http://schemas.microsoft.com/office/powerpoint/2010/main" val="2917101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Лизосомы</a:t>
            </a:r>
            <a:endParaRPr lang="ru-RU" dirty="0"/>
          </a:p>
        </p:txBody>
      </p:sp>
      <p:sp>
        <p:nvSpPr>
          <p:cNvPr id="3" name="Объект 2"/>
          <p:cNvSpPr>
            <a:spLocks noGrp="1"/>
          </p:cNvSpPr>
          <p:nvPr>
            <p:ph sz="half" idx="1"/>
          </p:nvPr>
        </p:nvSpPr>
        <p:spPr/>
        <p:txBody>
          <a:bodyPr/>
          <a:lstStyle/>
          <a:p>
            <a:r>
              <a:rPr lang="ru-RU" dirty="0"/>
              <a:t>Лизосомы - осуществляют пищеварительные функции, перерабатывая клеточные отходы.</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34456" y="1755903"/>
            <a:ext cx="5017579" cy="3760247"/>
          </a:xfrm>
        </p:spPr>
      </p:pic>
    </p:spTree>
    <p:extLst>
      <p:ext uri="{BB962C8B-B14F-4D97-AF65-F5344CB8AC3E}">
        <p14:creationId xmlns:p14="http://schemas.microsoft.com/office/powerpoint/2010/main" val="2471483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Микрофиламенты</a:t>
            </a:r>
            <a:endParaRPr lang="ru-RU" dirty="0"/>
          </a:p>
        </p:txBody>
      </p:sp>
      <p:sp>
        <p:nvSpPr>
          <p:cNvPr id="3" name="Объект 2"/>
          <p:cNvSpPr>
            <a:spLocks noGrp="1"/>
          </p:cNvSpPr>
          <p:nvPr>
            <p:ph sz="half" idx="1"/>
          </p:nvPr>
        </p:nvSpPr>
        <p:spPr/>
        <p:txBody>
          <a:bodyPr/>
          <a:lstStyle/>
          <a:p>
            <a:r>
              <a:rPr lang="ru-RU" dirty="0" err="1"/>
              <a:t>Микрофиламенты</a:t>
            </a:r>
            <a:r>
              <a:rPr lang="ru-RU" dirty="0"/>
              <a:t> - нити из глобулярных белков, называемые актином. Эти </a:t>
            </a:r>
            <a:r>
              <a:rPr lang="ru-RU" dirty="0" err="1"/>
              <a:t>филаменты</a:t>
            </a:r>
            <a:r>
              <a:rPr lang="ru-RU" dirty="0"/>
              <a:t> являются преимущественно структурными по своей функции и важным компонентом </a:t>
            </a:r>
            <a:r>
              <a:rPr lang="ru-RU" dirty="0" err="1"/>
              <a:t>цитоскелета</a:t>
            </a:r>
            <a:r>
              <a:rPr lang="ru-RU" dirty="0"/>
              <a:t>. </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36208" y="1825625"/>
            <a:ext cx="5181600" cy="3886200"/>
          </a:xfrm>
        </p:spPr>
      </p:pic>
    </p:spTree>
    <p:extLst>
      <p:ext uri="{BB962C8B-B14F-4D97-AF65-F5344CB8AC3E}">
        <p14:creationId xmlns:p14="http://schemas.microsoft.com/office/powerpoint/2010/main" val="2720969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Микротрубочки</a:t>
            </a:r>
            <a:endParaRPr lang="ru-RU" dirty="0"/>
          </a:p>
        </p:txBody>
      </p:sp>
      <p:sp>
        <p:nvSpPr>
          <p:cNvPr id="3" name="Объект 2"/>
          <p:cNvSpPr>
            <a:spLocks noGrp="1"/>
          </p:cNvSpPr>
          <p:nvPr>
            <p:ph sz="half" idx="1"/>
          </p:nvPr>
        </p:nvSpPr>
        <p:spPr/>
        <p:txBody>
          <a:bodyPr/>
          <a:lstStyle/>
          <a:p>
            <a:r>
              <a:rPr lang="ru-RU" dirty="0"/>
              <a:t>Микротрубочки - прямые, полые цилиндры, присутствующие в цитоплазме всех </a:t>
            </a:r>
            <a:r>
              <a:rPr lang="ru-RU" dirty="0" err="1"/>
              <a:t>эукариотических</a:t>
            </a:r>
            <a:r>
              <a:rPr lang="ru-RU" dirty="0"/>
              <a:t> клеток (у прокариот их нет) и выполняющие различные функции, от транспортировки до структурной поддержки. </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3941" y="1519492"/>
            <a:ext cx="6218059" cy="4657471"/>
          </a:xfrm>
        </p:spPr>
      </p:pic>
    </p:spTree>
    <p:extLst>
      <p:ext uri="{BB962C8B-B14F-4D97-AF65-F5344CB8AC3E}">
        <p14:creationId xmlns:p14="http://schemas.microsoft.com/office/powerpoint/2010/main" val="3721998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Клетки</a:t>
            </a:r>
            <a:endParaRPr lang="ru-RU" dirty="0"/>
          </a:p>
        </p:txBody>
      </p:sp>
      <p:sp>
        <p:nvSpPr>
          <p:cNvPr id="5" name="Объект 4"/>
          <p:cNvSpPr>
            <a:spLocks noGrp="1"/>
          </p:cNvSpPr>
          <p:nvPr>
            <p:ph sz="half" idx="1"/>
          </p:nvPr>
        </p:nvSpPr>
        <p:spPr/>
        <p:txBody>
          <a:bodyPr>
            <a:normAutofit fontScale="92500" lnSpcReduction="20000"/>
          </a:bodyPr>
          <a:lstStyle/>
          <a:p>
            <a:r>
              <a:rPr lang="ru-RU" dirty="0"/>
              <a:t>Клетки животных являются типичными </a:t>
            </a:r>
            <a:r>
              <a:rPr lang="ru-RU" dirty="0" err="1"/>
              <a:t>эукариотическими</a:t>
            </a:r>
            <a:r>
              <a:rPr lang="ru-RU" dirty="0"/>
              <a:t> клетками, заключенными в плазматическую мембрану и содержат окруженное мембраной ядро ​​и органеллы. В отличие от </a:t>
            </a:r>
            <a:r>
              <a:rPr lang="ru-RU" dirty="0" err="1"/>
              <a:t>эукариотических</a:t>
            </a:r>
            <a:r>
              <a:rPr lang="ru-RU" dirty="0"/>
              <a:t> клеток растений и грибов, клетки животных не имеют клеточной стенки. Эта особенность была утеряна в далеком прошлом одноклеточными организмами, которые породили царство животные. </a:t>
            </a:r>
          </a:p>
          <a:p>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11124" y="2010950"/>
            <a:ext cx="4067175" cy="3048000"/>
          </a:xfrm>
        </p:spPr>
      </p:pic>
    </p:spTree>
    <p:extLst>
      <p:ext uri="{BB962C8B-B14F-4D97-AF65-F5344CB8AC3E}">
        <p14:creationId xmlns:p14="http://schemas.microsoft.com/office/powerpoint/2010/main" val="78847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3624" y="117942"/>
            <a:ext cx="9028106" cy="6762264"/>
          </a:xfrm>
        </p:spPr>
      </p:pic>
    </p:spTree>
    <p:extLst>
      <p:ext uri="{BB962C8B-B14F-4D97-AF65-F5344CB8AC3E}">
        <p14:creationId xmlns:p14="http://schemas.microsoft.com/office/powerpoint/2010/main" val="2851227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Митохондрии</a:t>
            </a:r>
            <a:endParaRPr lang="ru-RU" dirty="0"/>
          </a:p>
        </p:txBody>
      </p:sp>
      <p:sp>
        <p:nvSpPr>
          <p:cNvPr id="3" name="Объект 2"/>
          <p:cNvSpPr>
            <a:spLocks noGrp="1"/>
          </p:cNvSpPr>
          <p:nvPr>
            <p:ph sz="half" idx="1"/>
          </p:nvPr>
        </p:nvSpPr>
        <p:spPr/>
        <p:txBody>
          <a:bodyPr/>
          <a:lstStyle/>
          <a:p>
            <a:r>
              <a:rPr lang="ru-RU" dirty="0"/>
              <a:t>Митохондрии - продолговатые органеллы, которые находятся в цитоплазме каждой </a:t>
            </a:r>
            <a:r>
              <a:rPr lang="ru-RU" dirty="0" err="1"/>
              <a:t>эукариотической</a:t>
            </a:r>
            <a:r>
              <a:rPr lang="ru-RU" dirty="0"/>
              <a:t> клетки. В клетке животных они являются основными генераторами энергии, превращая кислород и питательные вещества в энергию. </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2784" y="1825625"/>
            <a:ext cx="5181600" cy="3402584"/>
          </a:xfrm>
        </p:spPr>
      </p:pic>
    </p:spTree>
    <p:extLst>
      <p:ext uri="{BB962C8B-B14F-4D97-AF65-F5344CB8AC3E}">
        <p14:creationId xmlns:p14="http://schemas.microsoft.com/office/powerpoint/2010/main" val="2652911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Ядро</a:t>
            </a:r>
            <a:endParaRPr lang="ru-RU" dirty="0"/>
          </a:p>
        </p:txBody>
      </p:sp>
      <p:sp>
        <p:nvSpPr>
          <p:cNvPr id="3" name="Объект 2"/>
          <p:cNvSpPr>
            <a:spLocks noGrp="1"/>
          </p:cNvSpPr>
          <p:nvPr>
            <p:ph sz="half" idx="1"/>
          </p:nvPr>
        </p:nvSpPr>
        <p:spPr/>
        <p:txBody>
          <a:bodyPr>
            <a:normAutofit fontScale="85000" lnSpcReduction="20000"/>
          </a:bodyPr>
          <a:lstStyle/>
          <a:p>
            <a:r>
              <a:rPr lang="ru-RU" dirty="0"/>
              <a:t>Ядро - высокоспециализированная органелла, которая служит в качестве информационно-административного центра клетки. Эта органелла имеет две основные функции: 1) хранение наследственного материала клетки или ДНК; 2) </a:t>
            </a:r>
            <a:r>
              <a:rPr lang="ru-RU" dirty="0" err="1"/>
              <a:t>координиция</a:t>
            </a:r>
            <a:r>
              <a:rPr lang="ru-RU" dirty="0"/>
              <a:t> деятельность клетки, которая включает в себя рост, посредственный метаболизм, синтез белка и размножение (деление клеток). </a:t>
            </a:r>
            <a:r>
              <a:rPr lang="ru-RU" dirty="0" err="1"/>
              <a:t>Пероксисомы</a:t>
            </a:r>
            <a:r>
              <a:rPr lang="ru-RU" dirty="0"/>
              <a:t> - группа связанных одной мембраной сферических органелл, встречающиеся в цитоплазме. </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9605" y="1825625"/>
            <a:ext cx="5374195" cy="4027500"/>
          </a:xfrm>
        </p:spPr>
      </p:pic>
    </p:spTree>
    <p:extLst>
      <p:ext uri="{BB962C8B-B14F-4D97-AF65-F5344CB8AC3E}">
        <p14:creationId xmlns:p14="http://schemas.microsoft.com/office/powerpoint/2010/main" val="1046028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Контрольные вопросы:</a:t>
            </a:r>
            <a:endParaRPr lang="ru-RU" dirty="0"/>
          </a:p>
        </p:txBody>
      </p:sp>
      <p:sp>
        <p:nvSpPr>
          <p:cNvPr id="3" name="Объект 2"/>
          <p:cNvSpPr>
            <a:spLocks noGrp="1"/>
          </p:cNvSpPr>
          <p:nvPr>
            <p:ph sz="half" idx="1"/>
          </p:nvPr>
        </p:nvSpPr>
        <p:spPr/>
        <p:txBody>
          <a:bodyPr/>
          <a:lstStyle/>
          <a:p>
            <a:r>
              <a:rPr lang="ru-RU" dirty="0" smtClean="0"/>
              <a:t>Ядро – это?</a:t>
            </a:r>
          </a:p>
          <a:p>
            <a:r>
              <a:rPr lang="ru-RU" dirty="0" smtClean="0"/>
              <a:t>Центриоли – это?</a:t>
            </a:r>
          </a:p>
          <a:p>
            <a:r>
              <a:rPr lang="ru-RU" dirty="0" smtClean="0"/>
              <a:t>Реснички и жгутики – это?</a:t>
            </a:r>
          </a:p>
          <a:p>
            <a:r>
              <a:rPr lang="ru-RU" dirty="0" smtClean="0"/>
              <a:t>Митохондрии – это?</a:t>
            </a:r>
          </a:p>
          <a:p>
            <a:r>
              <a:rPr lang="ru-RU" dirty="0" smtClean="0"/>
              <a:t>Кем и когда были обнаружены клетки?</a:t>
            </a:r>
          </a:p>
          <a:p>
            <a:r>
              <a:rPr lang="ru-RU" dirty="0" smtClean="0"/>
              <a:t>Какие клетки вы знаете? </a:t>
            </a:r>
          </a:p>
          <a:p>
            <a:endParaRPr lang="ru-RU" dirty="0"/>
          </a:p>
        </p:txBody>
      </p:sp>
      <p:sp>
        <p:nvSpPr>
          <p:cNvPr id="4" name="Объект 3"/>
          <p:cNvSpPr>
            <a:spLocks noGrp="1"/>
          </p:cNvSpPr>
          <p:nvPr>
            <p:ph sz="half" idx="2"/>
          </p:nvPr>
        </p:nvSpPr>
        <p:spPr/>
        <p:txBody>
          <a:bodyPr/>
          <a:lstStyle/>
          <a:p>
            <a:endParaRPr lang="ru-RU"/>
          </a:p>
        </p:txBody>
      </p:sp>
    </p:spTree>
    <p:extLst>
      <p:ext uri="{BB962C8B-B14F-4D97-AF65-F5344CB8AC3E}">
        <p14:creationId xmlns:p14="http://schemas.microsoft.com/office/powerpoint/2010/main" val="2167300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Клетки</a:t>
            </a:r>
            <a:endParaRPr lang="ru-RU" dirty="0"/>
          </a:p>
        </p:txBody>
      </p:sp>
      <p:sp>
        <p:nvSpPr>
          <p:cNvPr id="3" name="Объект 2"/>
          <p:cNvSpPr>
            <a:spLocks noGrp="1"/>
          </p:cNvSpPr>
          <p:nvPr>
            <p:ph sz="half" idx="1"/>
          </p:nvPr>
        </p:nvSpPr>
        <p:spPr/>
        <p:txBody>
          <a:bodyPr>
            <a:normAutofit fontScale="85000" lnSpcReduction="10000"/>
          </a:bodyPr>
          <a:lstStyle/>
          <a:p>
            <a:r>
              <a:rPr lang="ru-RU" dirty="0"/>
              <a:t>Клетки были обнаружены в 1665 году британским ученым Робертом Гуком, который впервые наблюдал их в своем грубом (по сегодняшним меркам) оптическом микроскопе XVII века. Фактически, Гук придумал термин «клетка» в биологическом контексте. Микроскоп является фундаментальным инструментом в области клеточной биологии и часто используется для наблюдения или изучения клеток различных организмов. </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7456" y="1690688"/>
            <a:ext cx="3752088" cy="4168987"/>
          </a:xfrm>
        </p:spPr>
      </p:pic>
    </p:spTree>
    <p:extLst>
      <p:ext uri="{BB962C8B-B14F-4D97-AF65-F5344CB8AC3E}">
        <p14:creationId xmlns:p14="http://schemas.microsoft.com/office/powerpoint/2010/main" val="929269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Клетки</a:t>
            </a:r>
            <a:endParaRPr lang="ru-RU" dirty="0"/>
          </a:p>
        </p:txBody>
      </p:sp>
      <p:sp>
        <p:nvSpPr>
          <p:cNvPr id="3" name="Объект 2"/>
          <p:cNvSpPr>
            <a:spLocks noGrp="1"/>
          </p:cNvSpPr>
          <p:nvPr>
            <p:ph sz="half" idx="1"/>
          </p:nvPr>
        </p:nvSpPr>
        <p:spPr/>
        <p:txBody>
          <a:bodyPr>
            <a:normAutofit fontScale="85000" lnSpcReduction="20000"/>
          </a:bodyPr>
          <a:lstStyle/>
          <a:p>
            <a:r>
              <a:rPr lang="ru-RU" dirty="0"/>
              <a:t>Отсутствие жесткой клеточной стенки позволило животным развить широкое разнообразие типов клеток, тканей и органов. Специализированные клетки, образовавшие нервы и ткани мышц, которые невозможно развить растениям, способствовали мобильности этих организмов. Способность двигаться с помощью специализированных мышечных тканей является отличительной чертой животного мира, хотя некоторые животные, в первую очередь губки, не обладают дифференцированными тканями. </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20840" y="1504879"/>
            <a:ext cx="3912870" cy="4672084"/>
          </a:xfrm>
        </p:spPr>
      </p:pic>
    </p:spTree>
    <p:extLst>
      <p:ext uri="{BB962C8B-B14F-4D97-AF65-F5344CB8AC3E}">
        <p14:creationId xmlns:p14="http://schemas.microsoft.com/office/powerpoint/2010/main" val="3371362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4098" y="275975"/>
            <a:ext cx="8782890" cy="6582025"/>
          </a:xfrm>
        </p:spPr>
      </p:pic>
    </p:spTree>
    <p:extLst>
      <p:ext uri="{BB962C8B-B14F-4D97-AF65-F5344CB8AC3E}">
        <p14:creationId xmlns:p14="http://schemas.microsoft.com/office/powerpoint/2010/main" val="2764516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Клетки простейших</a:t>
            </a:r>
            <a:endParaRPr lang="ru-RU" dirty="0"/>
          </a:p>
        </p:txBody>
      </p:sp>
      <p:sp>
        <p:nvSpPr>
          <p:cNvPr id="3" name="Объект 2"/>
          <p:cNvSpPr>
            <a:spLocks noGrp="1"/>
          </p:cNvSpPr>
          <p:nvPr>
            <p:ph sz="half" idx="1"/>
          </p:nvPr>
        </p:nvSpPr>
        <p:spPr/>
        <p:txBody>
          <a:bodyPr>
            <a:normAutofit fontScale="77500" lnSpcReduction="20000"/>
          </a:bodyPr>
          <a:lstStyle/>
          <a:p>
            <a:r>
              <a:rPr lang="ru-RU" dirty="0"/>
              <a:t>Примечательно, что простейшие могут передвигаться, но только через </a:t>
            </a:r>
            <a:r>
              <a:rPr lang="ru-RU" dirty="0" err="1"/>
              <a:t>немышечные</a:t>
            </a:r>
            <a:r>
              <a:rPr lang="ru-RU" dirty="0"/>
              <a:t> движение, а при помощи псевдоподий, ресничек и жгутиков. Животное царство уникально среди </a:t>
            </a:r>
            <a:r>
              <a:rPr lang="ru-RU" dirty="0" err="1"/>
              <a:t>эукариотических</a:t>
            </a:r>
            <a:r>
              <a:rPr lang="ru-RU" dirty="0"/>
              <a:t> организмов, потому что большинство тканей животных связаны во внеклеточном матриксе тройной спиралью белка, известной как коллаген. Растительные и грибковые клетки связаны в тканях или агрегатах другими молекулами, такими как пектин. Тот факт, что никакие другие организмы не используют коллаген таким образом, является одним из признаков того, что все животные возникли от одного одноклеточного предка.</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3640" y="1825625"/>
            <a:ext cx="5181600" cy="3886200"/>
          </a:xfrm>
        </p:spPr>
      </p:pic>
    </p:spTree>
    <p:extLst>
      <p:ext uri="{BB962C8B-B14F-4D97-AF65-F5344CB8AC3E}">
        <p14:creationId xmlns:p14="http://schemas.microsoft.com/office/powerpoint/2010/main" val="3658088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664" y="0"/>
            <a:ext cx="9305544" cy="6979158"/>
          </a:xfrm>
          <a:prstGeom prst="rect">
            <a:avLst/>
          </a:prstGeom>
        </p:spPr>
      </p:pic>
    </p:spTree>
    <p:extLst>
      <p:ext uri="{BB962C8B-B14F-4D97-AF65-F5344CB8AC3E}">
        <p14:creationId xmlns:p14="http://schemas.microsoft.com/office/powerpoint/2010/main" val="3103810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Особенности животной клетки</a:t>
            </a:r>
            <a:endParaRPr lang="ru-RU" dirty="0"/>
          </a:p>
        </p:txBody>
      </p:sp>
      <p:sp>
        <p:nvSpPr>
          <p:cNvPr id="3" name="Объект 2"/>
          <p:cNvSpPr>
            <a:spLocks noGrp="1"/>
          </p:cNvSpPr>
          <p:nvPr>
            <p:ph sz="half" idx="1"/>
          </p:nvPr>
        </p:nvSpPr>
        <p:spPr/>
        <p:txBody>
          <a:bodyPr>
            <a:normAutofit fontScale="77500" lnSpcReduction="20000"/>
          </a:bodyPr>
          <a:lstStyle/>
          <a:p>
            <a:r>
              <a:rPr lang="ru-RU" dirty="0"/>
              <a:t> Кости, раковины, </a:t>
            </a:r>
            <a:r>
              <a:rPr lang="ru-RU" dirty="0" err="1"/>
              <a:t>спикулы</a:t>
            </a:r>
            <a:r>
              <a:rPr lang="ru-RU" dirty="0"/>
              <a:t> и другие упрочненные структуры образуются, когда коллагенсодержащий внеклеточный матрикс между животными клетками становится </a:t>
            </a:r>
            <a:r>
              <a:rPr lang="ru-RU" dirty="0" err="1"/>
              <a:t>кальцифицированным</a:t>
            </a:r>
            <a:r>
              <a:rPr lang="ru-RU" dirty="0"/>
              <a:t>. Животные - большая и невероятно разнообразная группа организмов. Будучи мобильным, они способны воспринимать и реагировать на окружающую среду, обладают гибкостью при поиске пищи, защите и размножении. Однако, в отличие от растений, животные не могут производить свою пищу, и поэтому всегда прямо или косвенно зависят от растительной жизни.</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4914" y="1956816"/>
            <a:ext cx="4836014" cy="3431318"/>
          </a:xfrm>
        </p:spPr>
      </p:pic>
    </p:spTree>
    <p:extLst>
      <p:ext uri="{BB962C8B-B14F-4D97-AF65-F5344CB8AC3E}">
        <p14:creationId xmlns:p14="http://schemas.microsoft.com/office/powerpoint/2010/main" val="1314971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Животные клетки</a:t>
            </a:r>
            <a:endParaRPr lang="ru-RU" dirty="0"/>
          </a:p>
        </p:txBody>
      </p:sp>
      <p:sp>
        <p:nvSpPr>
          <p:cNvPr id="3" name="Объект 2"/>
          <p:cNvSpPr>
            <a:spLocks noGrp="1"/>
          </p:cNvSpPr>
          <p:nvPr>
            <p:ph sz="half" idx="1"/>
          </p:nvPr>
        </p:nvSpPr>
        <p:spPr/>
        <p:txBody>
          <a:bodyPr>
            <a:normAutofit fontScale="85000" lnSpcReduction="20000"/>
          </a:bodyPr>
          <a:lstStyle/>
          <a:p>
            <a:r>
              <a:rPr lang="ru-RU" dirty="0"/>
              <a:t> Большинство клеток животных </a:t>
            </a:r>
            <a:r>
              <a:rPr lang="ru-RU" dirty="0" smtClean="0"/>
              <a:t>диплоидны (</a:t>
            </a:r>
            <a:r>
              <a:rPr lang="ru-RU" b="1" dirty="0" err="1"/>
              <a:t>Дипло́идные</a:t>
            </a:r>
            <a:r>
              <a:rPr lang="ru-RU" dirty="0"/>
              <a:t> </a:t>
            </a:r>
            <a:r>
              <a:rPr lang="ru-RU" b="1" dirty="0" err="1"/>
              <a:t>кле́тки</a:t>
            </a:r>
            <a:r>
              <a:rPr lang="ru-RU" dirty="0"/>
              <a:t> — </a:t>
            </a:r>
            <a:r>
              <a:rPr lang="ru-RU" b="1" dirty="0"/>
              <a:t>клетки</a:t>
            </a:r>
            <a:r>
              <a:rPr lang="ru-RU" dirty="0"/>
              <a:t>, содержащие полный набор хромосом — по одной паре каждого типа.</a:t>
            </a:r>
            <a:r>
              <a:rPr lang="ru-RU" dirty="0" smtClean="0"/>
              <a:t>), </a:t>
            </a:r>
            <a:r>
              <a:rPr lang="ru-RU" dirty="0"/>
              <a:t>что означает, что их хромосомы существуют в гомологичных парах. Известно, что иногда встречаются различные хромосомные </a:t>
            </a:r>
            <a:r>
              <a:rPr lang="ru-RU" dirty="0" err="1"/>
              <a:t>плоиды</a:t>
            </a:r>
            <a:r>
              <a:rPr lang="ru-RU" dirty="0"/>
              <a:t>. Распространение животных клеток происходит разными путями. В случаях полового размножения сначала необходим клеточный процесс мейоза, так что могут быть получены гаплоидные дочерние клетки или гаметы. </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6288" y="1825625"/>
            <a:ext cx="4199382" cy="4199382"/>
          </a:xfrm>
        </p:spPr>
      </p:pic>
    </p:spTree>
    <p:extLst>
      <p:ext uri="{BB962C8B-B14F-4D97-AF65-F5344CB8AC3E}">
        <p14:creationId xmlns:p14="http://schemas.microsoft.com/office/powerpoint/2010/main" val="2287382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922</Words>
  <Application>Microsoft Office PowerPoint</Application>
  <PresentationFormat>Широкоэкранный</PresentationFormat>
  <Paragraphs>45</Paragraphs>
  <Slides>23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Calibri</vt:lpstr>
      <vt:lpstr>Calibri Light</vt:lpstr>
      <vt:lpstr>Тема Office</vt:lpstr>
      <vt:lpstr> Тема урока: Строение и функции клеток сельскохозяйственных животных. </vt:lpstr>
      <vt:lpstr>Клетки</vt:lpstr>
      <vt:lpstr>Клетки</vt:lpstr>
      <vt:lpstr>Клетки</vt:lpstr>
      <vt:lpstr>Презентация PowerPoint</vt:lpstr>
      <vt:lpstr>Клетки простейших</vt:lpstr>
      <vt:lpstr>Презентация PowerPoint</vt:lpstr>
      <vt:lpstr>Особенности животной клетки</vt:lpstr>
      <vt:lpstr>Животные клетки</vt:lpstr>
      <vt:lpstr>Гаплоидные клетки</vt:lpstr>
      <vt:lpstr>Центриоли</vt:lpstr>
      <vt:lpstr>Реснички и Жгутики</vt:lpstr>
      <vt:lpstr>Эндоплазматический ретикулум</vt:lpstr>
      <vt:lpstr>Эндосомы</vt:lpstr>
      <vt:lpstr>Комплекс (аппарат) Гольджи</vt:lpstr>
      <vt:lpstr>Промежуточные филаменты</vt:lpstr>
      <vt:lpstr>Лизосомы</vt:lpstr>
      <vt:lpstr>Микрофиламенты</vt:lpstr>
      <vt:lpstr>Микротрубочки</vt:lpstr>
      <vt:lpstr>Презентация PowerPoint</vt:lpstr>
      <vt:lpstr>Митохондрии</vt:lpstr>
      <vt:lpstr>Ядро</vt:lpstr>
      <vt:lpstr>Контрольные вопросы: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Тема урока: Строение и функции клеток сельскохозяйственных животных. </dc:title>
  <dc:creator>User</dc:creator>
  <cp:lastModifiedBy>User</cp:lastModifiedBy>
  <cp:revision>7</cp:revision>
  <dcterms:created xsi:type="dcterms:W3CDTF">2020-09-02T14:56:32Z</dcterms:created>
  <dcterms:modified xsi:type="dcterms:W3CDTF">2020-09-03T18:25:57Z</dcterms:modified>
</cp:coreProperties>
</file>