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6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72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9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9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4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38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7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1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8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8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27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FE38D-0EE3-4D93-A6DB-3BB2F246C702}" type="datetimeFigureOut">
              <a:rPr lang="ru-RU" smtClean="0"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1F74-6E3B-4128-BDD4-A0D69A795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6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</a:t>
            </a:r>
            <a:r>
              <a:rPr lang="ru-RU" b="1" dirty="0"/>
              <a:t>: Конституция, экстерьер, порода сельскохозяйственных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животных.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192" y="2896362"/>
            <a:ext cx="5282184" cy="39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Плотная 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Плотная конституция</a:t>
            </a:r>
            <a:r>
              <a:rPr lang="ru-RU" dirty="0"/>
              <a:t> отличается, главным образом, малым развитием соединительной ткани как под кожей, так и во внутренних органах, чем обуславливается деятельное проявление мышечной ткани, сердца, кровеносных сосудов, легочной, пищеварительной систем и молочных желез. Плотный тип конституции желателен рабочему скоту, лошадям (особенно быстроаллюрным), а также молочному скоту, овцам мясошерстного и смушково-молочного направления.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8412"/>
            <a:ext cx="5181600" cy="3445764"/>
          </a:xfrm>
        </p:spPr>
      </p:pic>
    </p:spTree>
    <p:extLst>
      <p:ext uri="{BB962C8B-B14F-4D97-AF65-F5344CB8AC3E}">
        <p14:creationId xmlns:p14="http://schemas.microsoft.com/office/powerpoint/2010/main" val="34448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Рыхлая 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Рыхлая конституция</a:t>
            </a:r>
            <a:r>
              <a:rPr lang="ru-RU" dirty="0"/>
              <a:t> выражается в обильном развитии подкожной и жировой ткани, недостаточной плотностью соединительной ткани, склонностью к накоплению лимфы и синовиальной жидкости в суставах, пониженным тонусом мускулатуры и связок. Шерсть у них обычно длинная, редкая. Рыхлые животные часто страдают наливами и мокрецами. Рыхлость может сопровождаться понижением плодовитости, меньшей выносливостью и ослабленной стойкостью против заболеваний. Сырость конечностей для быстроаллюрных лошадей - это сигнал бедствия. Такие лошади не могут резво скакать и бегать. Рыхлые коровы редко имеют удовлетворительную молочность. От рыхлых овец из-за </a:t>
            </a:r>
            <a:r>
              <a:rPr lang="ru-RU" dirty="0" err="1"/>
              <a:t>редкошерстности</a:t>
            </a:r>
            <a:r>
              <a:rPr lang="ru-RU" dirty="0"/>
              <a:t> не удается получить ни большего настрига, ни хорошего смушка. Животные имеют спокойный, флегматичный нрав, хорошо откармливаются и быстро жиреют. К этому типу относятся мясные породы скота, сальные свиньи, лошади-тяжеловозы.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2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При описании типов конституции животных необходимо учитывать их кондиции. Под </a:t>
            </a:r>
            <a:r>
              <a:rPr lang="ru-RU" b="1" dirty="0"/>
              <a:t>кондицией</a:t>
            </a:r>
            <a:r>
              <a:rPr lang="ru-RU" dirty="0"/>
              <a:t> принято понимать </a:t>
            </a:r>
            <a:r>
              <a:rPr lang="ru-RU" b="1" i="1" dirty="0"/>
              <a:t>состояние упитанности животных</a:t>
            </a:r>
            <a:r>
              <a:rPr lang="ru-RU" dirty="0"/>
              <a:t>, которое обуславливается их кормлением, содержанием и характером использования. </a:t>
            </a:r>
            <a:r>
              <a:rPr lang="ru-RU" dirty="0" smtClean="0"/>
              <a:t>В </a:t>
            </a:r>
            <a:r>
              <a:rPr lang="ru-RU" dirty="0"/>
              <a:t>племенной работе и производственных условиях выделяют следующие кондиции: заводская, или племенная; откормочная, рабочая; тренировочная; выставочная; голодная (истощения или ожирения).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39" y="1825625"/>
            <a:ext cx="2877322" cy="4351338"/>
          </a:xfrm>
        </p:spPr>
      </p:pic>
    </p:spTree>
    <p:extLst>
      <p:ext uri="{BB962C8B-B14F-4D97-AF65-F5344CB8AC3E}">
        <p14:creationId xmlns:p14="http://schemas.microsoft.com/office/powerpoint/2010/main" val="25921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Животные </a:t>
            </a:r>
            <a:r>
              <a:rPr lang="ru-RU" b="1" dirty="0" smtClean="0"/>
              <a:t>заводской</a:t>
            </a:r>
            <a:r>
              <a:rPr lang="ru-RU" dirty="0" smtClean="0"/>
              <a:t>, или </a:t>
            </a:r>
            <a:r>
              <a:rPr lang="ru-RU" b="1" dirty="0" smtClean="0"/>
              <a:t>племенной кондиции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Животные </a:t>
            </a:r>
            <a:r>
              <a:rPr lang="ru-RU" b="1" dirty="0"/>
              <a:t>заводской</a:t>
            </a:r>
            <a:r>
              <a:rPr lang="ru-RU" dirty="0"/>
              <a:t>, или </a:t>
            </a:r>
            <a:r>
              <a:rPr lang="ru-RU" b="1" dirty="0"/>
              <a:t>племенной кондиции</a:t>
            </a:r>
            <a:r>
              <a:rPr lang="ru-RU" dirty="0"/>
              <a:t>, характеризуются достаточной, но не чрезмерной упитанностью, бодрым, энергичным состоянием. Заводской кондиции достигают правильным кормлением животных (включения в их рацион кормов, богатых протеином, витаминами и минеральными веществами) и соответствующим содержанием, содействующим нормальному обмену веществ (прогулки или легкая работа).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2044"/>
            <a:ext cx="5181600" cy="3238500"/>
          </a:xfrm>
        </p:spPr>
      </p:pic>
    </p:spTree>
    <p:extLst>
      <p:ext uri="{BB962C8B-B14F-4D97-AF65-F5344CB8AC3E}">
        <p14:creationId xmlns:p14="http://schemas.microsoft.com/office/powerpoint/2010/main" val="4669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Откормочная 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 </a:t>
            </a:r>
            <a:r>
              <a:rPr lang="ru-RU" b="1" dirty="0"/>
              <a:t>откормочной кондиции</a:t>
            </a:r>
            <a:r>
              <a:rPr lang="ru-RU" dirty="0"/>
              <a:t> животные доведены до такого состояния ожирения, при котором подкожный жировой слой достигает максимального развития. Во внутренних органах таких животных накапливается много жира, который прослаивает и мускулатуру. Такая кондиция особенно ярко может быть выражена у откармливаемых, скороспелых животных рыхлой конституции с пониженным обменом веществ (склонных к ожирению).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77857"/>
            <a:ext cx="5181600" cy="3553097"/>
          </a:xfrm>
        </p:spPr>
      </p:pic>
    </p:spTree>
    <p:extLst>
      <p:ext uri="{BB962C8B-B14F-4D97-AF65-F5344CB8AC3E}">
        <p14:creationId xmlns:p14="http://schemas.microsoft.com/office/powerpoint/2010/main" val="22678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Рабочая 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Рабочая кондиция</a:t>
            </a:r>
            <a:r>
              <a:rPr lang="ru-RU" dirty="0"/>
              <a:t> чаще встречается у лошадей и крупного рогатого скота. Она характеризуется меньшими резервами питательных веществ, несколько меньшей упитанностью, чем у животных в заводской кондиции. Рабочая кондиция достигается кормлением, покрывающим затраты энергии на механическую работу (в рационы включают корма, содержащие меньше протеина и больше углеводов), и постепенным приучением животного к работе.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3516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Тренировочная 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Тренировочная кондиция</a:t>
            </a:r>
            <a:r>
              <a:rPr lang="ru-RU" dirty="0"/>
              <a:t> (свойственная обычно лошадям быстрых аллюров). Выражается в известной сухости сложения ввиду удаления из организма излишней воды и жира и характеризует животное, способное в любой момент участвовать в ипподромных состязаниях. Тренировочная кондиция достигается обильным кормлением концентрированными кормами, богатыми протеином, и легкопереваримыми кормами, а также ежедневной тренировкой.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192" y="2455958"/>
            <a:ext cx="4547616" cy="3090672"/>
          </a:xfrm>
        </p:spPr>
      </p:pic>
    </p:spTree>
    <p:extLst>
      <p:ext uri="{BB962C8B-B14F-4D97-AF65-F5344CB8AC3E}">
        <p14:creationId xmlns:p14="http://schemas.microsoft.com/office/powerpoint/2010/main" val="25046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Выставочная кондиция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При </a:t>
            </a:r>
            <a:r>
              <a:rPr lang="ru-RU" b="1" dirty="0"/>
              <a:t>выставочной кондиции</a:t>
            </a:r>
            <a:r>
              <a:rPr lang="ru-RU" dirty="0"/>
              <a:t> животные выделяются более высокой, чем при заводской кондиции, упитанностью, безукоризненной чистотой и парадной внешностью. Формируется такая кондиция в результате обильного кормления, комфортного содержания животного и хорошего ухода за ним (чистка, купание, обрезка копыт, хвоста).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1593"/>
            <a:ext cx="5181600" cy="3499402"/>
          </a:xfrm>
        </p:spPr>
      </p:pic>
    </p:spTree>
    <p:extLst>
      <p:ext uri="{BB962C8B-B14F-4D97-AF65-F5344CB8AC3E}">
        <p14:creationId xmlns:p14="http://schemas.microsoft.com/office/powerpoint/2010/main" val="41678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Кондиция ожирения и кондиция истощения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Кроме рассмотренных выше кондиций нормальных, могут быть и аномальные. К числу последних относят </a:t>
            </a:r>
            <a:r>
              <a:rPr lang="ru-RU" b="1" dirty="0"/>
              <a:t>кондицию ожирения</a:t>
            </a:r>
            <a:r>
              <a:rPr lang="ru-RU" dirty="0"/>
              <a:t>, когда такое состояние носит патологический характер, а не является результатом специального откорма, и </a:t>
            </a:r>
            <a:r>
              <a:rPr lang="ru-RU" b="1" dirty="0"/>
              <a:t>кондицию истощения</a:t>
            </a:r>
            <a:r>
              <a:rPr lang="ru-RU" dirty="0"/>
              <a:t>, развивающуюся на почве голодания животного или перенесенной им болезни.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4638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4327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Оценка животных по экстерьеру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Учение об экстерьере основывается на наличии связи между внешними формами животного и его хозяйственной и племенной ценностью. </a:t>
            </a:r>
            <a:r>
              <a:rPr lang="ru-RU" b="1" dirty="0"/>
              <a:t>Экстерьер</a:t>
            </a:r>
            <a:r>
              <a:rPr lang="ru-RU" dirty="0"/>
              <a:t> животного - это </a:t>
            </a:r>
            <a:r>
              <a:rPr lang="ru-RU" b="1" i="1" dirty="0"/>
              <a:t>внешний вид, наружные формы в целом и особенности отдельных частей тела</a:t>
            </a:r>
            <a:r>
              <a:rPr lang="ru-RU" dirty="0"/>
              <a:t>. </a:t>
            </a:r>
            <a:r>
              <a:rPr lang="ru-RU" b="1" dirty="0"/>
              <a:t>Стати</a:t>
            </a:r>
            <a:r>
              <a:rPr lang="ru-RU" dirty="0"/>
              <a:t> - </a:t>
            </a:r>
            <a:r>
              <a:rPr lang="ru-RU" b="1" i="1" dirty="0"/>
              <a:t>отдельные части тела животного, признаки</a:t>
            </a:r>
            <a:r>
              <a:rPr lang="ru-RU" dirty="0"/>
              <a:t>, по которым проводится или уточняется зоотехническая оценка его экстерьера.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82044"/>
            <a:ext cx="5181600" cy="3238500"/>
          </a:xfrm>
        </p:spPr>
      </p:pic>
    </p:spTree>
    <p:extLst>
      <p:ext uri="{BB962C8B-B14F-4D97-AF65-F5344CB8AC3E}">
        <p14:creationId xmlns:p14="http://schemas.microsoft.com/office/powerpoint/2010/main" val="13287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Термин «конституция»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Слово конституция происходит от латинского </a:t>
            </a:r>
            <a:r>
              <a:rPr lang="ru-RU" b="1" i="1" dirty="0" err="1"/>
              <a:t>constitutio</a:t>
            </a:r>
            <a:r>
              <a:rPr lang="ru-RU" dirty="0"/>
              <a:t>, что означает состояние, устройство, организация, слагать из отдельных частей единое целое. Термин «конституция» ввел в употребление врач, основатель древнегреческой медицины, Гиппократ (400-377 гг. до н. э.). 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36950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Экстерьер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К наиболее важным статям, по которым выносят общее суждение об экстерьере животного, относятся: голова, шея, холка, грудная клетка, спина, поясница, круп, передние и задние конечности, брюхо, вымя, половые органы и некоторые другие. У различных видов животных статей может быть неодинаковое количество. Оценка экстерьера может быть произведена разными способами: общая глазомерная; пунктирная оценка животных (балльная); измерение экстерьерного профиля; индексы телосложения и фотографирование.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36" y="1690688"/>
            <a:ext cx="5181600" cy="3320542"/>
          </a:xfrm>
        </p:spPr>
      </p:pic>
    </p:spTree>
    <p:extLst>
      <p:ext uri="{BB962C8B-B14F-4D97-AF65-F5344CB8AC3E}">
        <p14:creationId xmlns:p14="http://schemas.microsoft.com/office/powerpoint/2010/main" val="34317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Общая глазомерная оценка экстерьера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Общая глазомерная оценка экстерьера</a:t>
            </a:r>
            <a:r>
              <a:rPr lang="ru-RU" dirty="0"/>
              <a:t> проводится путем внешнего осмотра и ощупывания. Общая глазомерная оценка экстерьера является наиболее трудной, так как требует опыта, знания экстерьерных особенностей породы оцениваемых животных и носит часто субъективный характер. Стать, хорошо развитая по мнению одного эксперта, другому может показаться недостаточной, и наоборот. Однако общая глазомерная оценка является и наиболее совершенной, так как позволяет видеть все детали строения и экстерьерных особенностей животного и охватывать весь экстерьер в целом, судить о гармонии в строении всего организма и соотносительном развитии отдельных его частей.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833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0671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Пунктирная (балльная) оценка экстерьера.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Пунктирная (балльная) оценка экстерьера.</a:t>
            </a:r>
            <a:r>
              <a:rPr lang="ru-RU" dirty="0"/>
              <a:t> В животноводческой практике разработаны шкалы экстерьерных оценок, чтобы придать различный удельный вес отдельным статям при общей глазомерной оценке экстерьера животных различного направления продуктивности, а также для сравнения отдельных животных между собою по всему экстерьеру в целом, а не по отдельным статям. Для каждой стати отводится, в зависимости от ее значения в общей оценке, определенное число пунктов (баллов).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5901"/>
            <a:ext cx="5181600" cy="3430785"/>
          </a:xfrm>
        </p:spPr>
      </p:pic>
    </p:spTree>
    <p:extLst>
      <p:ext uri="{BB962C8B-B14F-4D97-AF65-F5344CB8AC3E}">
        <p14:creationId xmlns:p14="http://schemas.microsoft.com/office/powerpoint/2010/main" val="7408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2.3. Оценка животных путем измерения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Основная </a:t>
            </a:r>
            <a:r>
              <a:rPr lang="ru-RU" dirty="0"/>
              <a:t>цель оценки животных измерением и оценки их экстерьера по промерам - сделать оценку более точной. Со второй половины XIX в. была разработана система промеров для крупного рогатого скота и сконструированы специальные приборы: измерительная палка, лента, циркуль. Перед употреблением все мерные приборы, особенно палку, выверяют на точность показаний. Показания циркуля и ленты можно проверить линейкой и рейкой с точно нанесенными делениями. При измерении животных желательно получить цифровое выражение развития определенных частей тела животного, позволяющее сравнивать одно животное с другим или одну группу животных с другой.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86896"/>
            <a:ext cx="5181600" cy="3463036"/>
          </a:xfrm>
        </p:spPr>
      </p:pic>
    </p:spTree>
    <p:extLst>
      <p:ext uri="{BB962C8B-B14F-4D97-AF65-F5344CB8AC3E}">
        <p14:creationId xmlns:p14="http://schemas.microsoft.com/office/powerpoint/2010/main" val="10086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Индексом телосложения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Индексом телосложения</a:t>
            </a:r>
            <a:r>
              <a:rPr lang="ru-RU" dirty="0"/>
              <a:t> называют выраженное в процентах отношение анатомически связанных между собой промеров тела животного. Для вычисления индексов используют не любые промеры, а те, отношение которых могло бы в наибольшей степени характеризовать пропорции в развитии организма и черты его телосложения. Наиболее распространенными индексами, характеризующими конституциональное телосложение животных разных видов являются следующие: индекс </a:t>
            </a:r>
            <a:r>
              <a:rPr lang="ru-RU" dirty="0" err="1"/>
              <a:t>длинноногости</a:t>
            </a:r>
            <a:r>
              <a:rPr lang="ru-RU" dirty="0"/>
              <a:t>; индекс растянутости (формата); </a:t>
            </a:r>
            <a:r>
              <a:rPr lang="ru-RU" dirty="0" err="1"/>
              <a:t>тазо</a:t>
            </a:r>
            <a:r>
              <a:rPr lang="ru-RU" dirty="0"/>
              <a:t>-грудной индекс; грудной индекс; индекс </a:t>
            </a:r>
            <a:r>
              <a:rPr lang="ru-RU" dirty="0" err="1"/>
              <a:t>сбитости</a:t>
            </a:r>
            <a:r>
              <a:rPr lang="ru-RU" dirty="0"/>
              <a:t>; индекс </a:t>
            </a:r>
            <a:r>
              <a:rPr lang="ru-RU" dirty="0" err="1"/>
              <a:t>перерослости</a:t>
            </a:r>
            <a:r>
              <a:rPr lang="ru-RU" dirty="0"/>
              <a:t>; индекс </a:t>
            </a:r>
            <a:r>
              <a:rPr lang="ru-RU" dirty="0" err="1"/>
              <a:t>шилозадости</a:t>
            </a:r>
            <a:r>
              <a:rPr lang="ru-RU" dirty="0"/>
              <a:t> индекс костистости.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0" y="1825625"/>
            <a:ext cx="4937760" cy="3291840"/>
          </a:xfrm>
        </p:spPr>
      </p:pic>
    </p:spTree>
    <p:extLst>
      <p:ext uri="{BB962C8B-B14F-4D97-AF65-F5344CB8AC3E}">
        <p14:creationId xmlns:p14="http://schemas.microsoft.com/office/powerpoint/2010/main" val="27925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</a:t>
            </a:r>
            <a:r>
              <a:rPr lang="ru-RU" b="1" i="1" dirty="0" err="1" smtClean="0"/>
              <a:t>длинноногости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Индекс </a:t>
            </a:r>
            <a:r>
              <a:rPr lang="ru-RU" b="1" i="1" dirty="0" err="1"/>
              <a:t>длинноногости</a:t>
            </a:r>
            <a:r>
              <a:rPr lang="ru-RU" dirty="0"/>
              <a:t>, отражающий относительное развитие ног в длину и находится как отношение: высота в холке минус глубина груди к высоте в холке. Он используется для характеристики типа телосложения и суждения о степени недоразвития животных. Более высокий он у лошадей верхового типа, молочного скота (по сравнению с лошадьми шагового аллюра и мясным скотом). В пределах животных одной породы большая </a:t>
            </a:r>
            <a:r>
              <a:rPr lang="ru-RU" dirty="0" err="1"/>
              <a:t>высоконогость</a:t>
            </a:r>
            <a:r>
              <a:rPr lang="ru-RU" dirty="0"/>
              <a:t> служит одним из показателей </a:t>
            </a:r>
            <a:r>
              <a:rPr lang="ru-RU" dirty="0" err="1"/>
              <a:t>послеутробного</a:t>
            </a:r>
            <a:r>
              <a:rPr lang="ru-RU" dirty="0"/>
              <a:t> недоразвития; наоборот, сильно выраженная </a:t>
            </a:r>
            <a:r>
              <a:rPr lang="ru-RU" dirty="0" err="1"/>
              <a:t>низконогость</a:t>
            </a:r>
            <a:r>
              <a:rPr lang="ru-RU" dirty="0"/>
              <a:t> (малый индекс </a:t>
            </a:r>
            <a:r>
              <a:rPr lang="ru-RU" dirty="0" err="1"/>
              <a:t>длинноногости</a:t>
            </a:r>
            <a:r>
              <a:rPr lang="ru-RU" dirty="0"/>
              <a:t>) свидетельствует о недоразвитии в утробный период. У растущих животных индекс </a:t>
            </a:r>
            <a:r>
              <a:rPr lang="ru-RU" dirty="0" err="1"/>
              <a:t>длинноногости</a:t>
            </a:r>
            <a:r>
              <a:rPr lang="ru-RU" dirty="0"/>
              <a:t> с возрастом уменьшается.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08" y="2084102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283454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растянутости (формата)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/>
              <a:t>Индекс растянутости (формата)</a:t>
            </a:r>
            <a:r>
              <a:rPr lang="ru-RU" dirty="0"/>
              <a:t>, представляющий собой отношение длины туловища к высоте в холке. Выше индекс растянутости у лошадей шаговых аллюров, мясного крупного рогатого скота, меньше у верховых лошадей и молочного скота. С возрастом этот индекс увеличивается, вследствие более интенсивного роста животных в </a:t>
            </a:r>
            <a:r>
              <a:rPr lang="ru-RU" dirty="0" err="1"/>
              <a:t>послеутробный</a:t>
            </a:r>
            <a:r>
              <a:rPr lang="ru-RU" dirty="0"/>
              <a:t> период в длину, чем в высоту.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753519"/>
            <a:ext cx="4572000" cy="2495550"/>
          </a:xfrm>
        </p:spPr>
      </p:pic>
    </p:spTree>
    <p:extLst>
      <p:ext uri="{BB962C8B-B14F-4D97-AF65-F5344CB8AC3E}">
        <p14:creationId xmlns:p14="http://schemas.microsoft.com/office/powerpoint/2010/main" val="22580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Тазо</a:t>
            </a:r>
            <a:r>
              <a:rPr lang="ru-RU" b="1" i="1" dirty="0" smtClean="0"/>
              <a:t>-грудной индекс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err="1"/>
              <a:t>Тазо</a:t>
            </a:r>
            <a:r>
              <a:rPr lang="ru-RU" b="1" i="1" dirty="0"/>
              <a:t>-грудной индекс</a:t>
            </a:r>
            <a:r>
              <a:rPr lang="ru-RU" dirty="0"/>
              <a:t> выражает отношение ширины груди за лопатками к ширине зада в </a:t>
            </a:r>
            <a:r>
              <a:rPr lang="ru-RU" dirty="0" err="1"/>
              <a:t>маклоках</a:t>
            </a:r>
            <a:r>
              <a:rPr lang="ru-RU" dirty="0"/>
              <a:t>. Наибольшей величины </a:t>
            </a:r>
            <a:r>
              <a:rPr lang="ru-RU" dirty="0" err="1"/>
              <a:t>тазо</a:t>
            </a:r>
            <a:r>
              <a:rPr lang="ru-RU" dirty="0"/>
              <a:t>-грудной индекс достигает у животных мясных пород. У мужских особей он гораздо больше (вследствие сильного развития груди и относительно слабого развития зада в ширину), чем у женских, имеющих относительно узкую грудь и широкий зад. С возрастом грудной индекс уменьшается, так как ширина зада в </a:t>
            </a:r>
            <a:r>
              <a:rPr lang="ru-RU" dirty="0" err="1"/>
              <a:t>маклоках</a:t>
            </a:r>
            <a:r>
              <a:rPr lang="ru-RU" dirty="0"/>
              <a:t> растет дольше, чем ширина груди за лопатками.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4219"/>
            <a:ext cx="5181600" cy="3336950"/>
          </a:xfrm>
        </p:spPr>
      </p:pic>
    </p:spTree>
    <p:extLst>
      <p:ext uri="{BB962C8B-B14F-4D97-AF65-F5344CB8AC3E}">
        <p14:creationId xmlns:p14="http://schemas.microsoft.com/office/powerpoint/2010/main" val="14530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Грудной индекс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Грудной индекс</a:t>
            </a:r>
            <a:r>
              <a:rPr lang="ru-RU" dirty="0"/>
              <a:t> представляет собой отношение ширины груди за лопатками к глубине груди. Грудной индекс дополняет </a:t>
            </a:r>
            <a:r>
              <a:rPr lang="ru-RU" dirty="0" err="1"/>
              <a:t>тазо</a:t>
            </a:r>
            <a:r>
              <a:rPr lang="ru-RU" dirty="0"/>
              <a:t>-грудной при характеристике развития груди. У мясного скота и шаговых пород он выше, чем у молочного и быстроаллюрных лошадей. Возрастные изменения грудного индекса невелики.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2923"/>
            <a:ext cx="5181600" cy="3323510"/>
          </a:xfrm>
        </p:spPr>
      </p:pic>
    </p:spTree>
    <p:extLst>
      <p:ext uri="{BB962C8B-B14F-4D97-AF65-F5344CB8AC3E}">
        <p14:creationId xmlns:p14="http://schemas.microsoft.com/office/powerpoint/2010/main" val="103742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</a:t>
            </a:r>
            <a:r>
              <a:rPr lang="ru-RU" b="1" i="1" dirty="0" err="1" smtClean="0"/>
              <a:t>сбитости</a:t>
            </a:r>
            <a:r>
              <a:rPr lang="ru-RU" dirty="0" smtClean="0"/>
              <a:t>, или </a:t>
            </a:r>
            <a:r>
              <a:rPr lang="ru-RU" b="1" i="1" dirty="0" smtClean="0"/>
              <a:t>компактности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Индекс </a:t>
            </a:r>
            <a:r>
              <a:rPr lang="ru-RU" b="1" i="1" dirty="0" err="1"/>
              <a:t>сбитости</a:t>
            </a:r>
            <a:r>
              <a:rPr lang="ru-RU" dirty="0"/>
              <a:t>, или </a:t>
            </a:r>
            <a:r>
              <a:rPr lang="ru-RU" b="1" i="1" dirty="0"/>
              <a:t>компактности</a:t>
            </a:r>
            <a:r>
              <a:rPr lang="ru-RU" dirty="0"/>
              <a:t>, - отношение обхвата груди к косой длине туловища. Индекс </a:t>
            </a:r>
            <a:r>
              <a:rPr lang="ru-RU" dirty="0" err="1"/>
              <a:t>сбитости</a:t>
            </a:r>
            <a:r>
              <a:rPr lang="ru-RU" dirty="0"/>
              <a:t> является показателем развития живой массы тела. Мясные породы крупного рогатого скота и шаговые лошади, несмотря на достаточное развитие их тела в длину, отличаются все же более высоким индексом компактности, чем молочный скот и быстроаллюрные лошади. С возрастом животного он мало изменяется.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5173"/>
            <a:ext cx="5181600" cy="3452241"/>
          </a:xfrm>
        </p:spPr>
      </p:pic>
    </p:spTree>
    <p:extLst>
      <p:ext uri="{BB962C8B-B14F-4D97-AF65-F5344CB8AC3E}">
        <p14:creationId xmlns:p14="http://schemas.microsoft.com/office/powerpoint/2010/main" val="25030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Он выявил, что на одну и ту же болезнь разные индивидуумы реагируют различно, выделил несколько конкретных типов конституции (темпераментов) и с успехом использовал это для более успешного лечения своих пациентов. Однако правильно объяснить сущность в различии типов он не сумел, считая их причиной нарушения равновесия между четырьмя основными «соками» тела (кровь, слизь, желчь и несуществующая черная желчь).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33174"/>
            <a:ext cx="5181600" cy="2936240"/>
          </a:xfrm>
        </p:spPr>
      </p:pic>
    </p:spTree>
    <p:extLst>
      <p:ext uri="{BB962C8B-B14F-4D97-AF65-F5344CB8AC3E}">
        <p14:creationId xmlns:p14="http://schemas.microsoft.com/office/powerpoint/2010/main" val="21937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</a:t>
            </a:r>
            <a:r>
              <a:rPr lang="ru-RU" b="1" i="1" dirty="0" err="1" smtClean="0"/>
              <a:t>перерослости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Индекс </a:t>
            </a:r>
            <a:r>
              <a:rPr lang="ru-RU" b="1" i="1" dirty="0" err="1"/>
              <a:t>перерослости</a:t>
            </a:r>
            <a:r>
              <a:rPr lang="ru-RU" dirty="0"/>
              <a:t>, отражающий отношение высоты в крестце к высоте в холке. По величине этого индекса можно судить об относительном развитии высоты зада (по сравнению с передом). Он служит показателем развития организма в </a:t>
            </a:r>
            <a:r>
              <a:rPr lang="ru-RU" dirty="0" err="1"/>
              <a:t>послеутробный</a:t>
            </a:r>
            <a:r>
              <a:rPr lang="ru-RU" dirty="0"/>
              <a:t> период. С возрастом индекс </a:t>
            </a:r>
            <a:r>
              <a:rPr lang="ru-RU" dirty="0" err="1"/>
              <a:t>перерослости</a:t>
            </a:r>
            <a:r>
              <a:rPr lang="ru-RU" dirty="0"/>
              <a:t> уменьшается.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39983"/>
            <a:ext cx="5181600" cy="2522621"/>
          </a:xfrm>
        </p:spPr>
      </p:pic>
    </p:spTree>
    <p:extLst>
      <p:ext uri="{BB962C8B-B14F-4D97-AF65-F5344CB8AC3E}">
        <p14:creationId xmlns:p14="http://schemas.microsoft.com/office/powerpoint/2010/main" val="232971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</a:t>
            </a:r>
            <a:r>
              <a:rPr lang="ru-RU" b="1" i="1" dirty="0" err="1" smtClean="0"/>
              <a:t>шилозадости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/>
              <a:t>Индекс </a:t>
            </a:r>
            <a:r>
              <a:rPr lang="ru-RU" b="1" i="1" dirty="0" err="1"/>
              <a:t>шилозадости</a:t>
            </a:r>
            <a:r>
              <a:rPr lang="ru-RU" dirty="0"/>
              <a:t>, отношение ширины в седалищных буграх к ширине в </a:t>
            </a:r>
            <a:r>
              <a:rPr lang="ru-RU" dirty="0" err="1"/>
              <a:t>маклоках</a:t>
            </a:r>
            <a:r>
              <a:rPr lang="ru-RU" dirty="0"/>
              <a:t>. Индекс </a:t>
            </a:r>
            <a:r>
              <a:rPr lang="ru-RU" dirty="0" err="1"/>
              <a:t>шилозадости</a:t>
            </a:r>
            <a:r>
              <a:rPr lang="ru-RU" dirty="0"/>
              <a:t> является показателем развития зада в ширину и имеет практическое значение при оценке племенных маток. Индекс </a:t>
            </a:r>
            <a:r>
              <a:rPr lang="ru-RU" dirty="0" err="1"/>
              <a:t>шилозадости</a:t>
            </a:r>
            <a:r>
              <a:rPr lang="ru-RU" dirty="0"/>
              <a:t> с возрастом увеличивается, так как рост соответствующих костей, определяющих ширину зада в </a:t>
            </a:r>
            <a:r>
              <a:rPr lang="ru-RU" dirty="0" err="1"/>
              <a:t>маклоках</a:t>
            </a:r>
            <a:r>
              <a:rPr lang="ru-RU" dirty="0"/>
              <a:t>, заканчивается позднее, чем в седалищных буграх.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01294"/>
            <a:ext cx="5181600" cy="3400000"/>
          </a:xfrm>
        </p:spPr>
      </p:pic>
    </p:spTree>
    <p:extLst>
      <p:ext uri="{BB962C8B-B14F-4D97-AF65-F5344CB8AC3E}">
        <p14:creationId xmlns:p14="http://schemas.microsoft.com/office/powerpoint/2010/main" val="13975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Индекс костистости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Индекс костистости</a:t>
            </a:r>
            <a:r>
              <a:rPr lang="ru-RU" dirty="0"/>
              <a:t> - это отношение обхвата пясти к высоте в холке. Он дает представление об относительном развитии скелета, имеет особое значение при оценке рабочих животных и быстроаллюрных лошадей. Наибольших величин этот индекс достигает у шаговых лошадей, наименьших - у верховых и рысистых.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78535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Оценка животных по интерьеру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Слово </a:t>
            </a:r>
            <a:r>
              <a:rPr lang="ru-RU" dirty="0"/>
              <a:t>«интерьер» происходит от французского </a:t>
            </a:r>
            <a:r>
              <a:rPr lang="ru-RU" b="1" i="1" dirty="0" err="1"/>
              <a:t>interier</a:t>
            </a:r>
            <a:r>
              <a:rPr lang="ru-RU" dirty="0"/>
              <a:t> - внутренний. Оценки животных по интерьеру проводятся в зависимости от возраста и физиологического состояния. </a:t>
            </a:r>
            <a:r>
              <a:rPr lang="ru-RU" b="1" dirty="0"/>
              <a:t>Интерьером</a:t>
            </a:r>
            <a:r>
              <a:rPr lang="ru-RU" dirty="0"/>
              <a:t> называют </a:t>
            </a:r>
            <a:r>
              <a:rPr lang="ru-RU" b="1" i="1" dirty="0"/>
              <a:t>совокупность физиологических, анатомических и биохимических свойств организма животного в связи с его конституцией и направлением продуктивности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2294"/>
            <a:ext cx="5181600" cy="4318000"/>
          </a:xfrm>
        </p:spPr>
      </p:pic>
    </p:spTree>
    <p:extLst>
      <p:ext uri="{BB962C8B-B14F-4D97-AF65-F5344CB8AC3E}">
        <p14:creationId xmlns:p14="http://schemas.microsoft.com/office/powerpoint/2010/main" val="37705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Интерьер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Интерьер животных изучают с помощью таких методов, как физиологический, гистологический, рентгеноскопический, </a:t>
            </a:r>
            <a:r>
              <a:rPr lang="ru-RU" dirty="0" err="1"/>
              <a:t>цитобиохимический</a:t>
            </a:r>
            <a:r>
              <a:rPr lang="ru-RU" dirty="0"/>
              <a:t>, биопсия и микрофотографирование. Некоторые методы применяют при жизни и после убоя животного. В практических условиях, особенно оценка интерьера в племенном деле, решающее значение имеет прижизненная оценка интерьерных особенностей животных. Объектами интерьерных исследований служат: молочная железа, кожа, волосяной покров, структурные показатели отдельных органов и тканей; физиологические: пульс, дыхание, температура тела, кровь.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5173"/>
            <a:ext cx="5181600" cy="3452241"/>
          </a:xfrm>
        </p:spPr>
      </p:pic>
    </p:spTree>
    <p:extLst>
      <p:ext uri="{BB962C8B-B14F-4D97-AF65-F5344CB8AC3E}">
        <p14:creationId xmlns:p14="http://schemas.microsoft.com/office/powerpoint/2010/main" val="7759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Контрольные вопросы: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</a:t>
            </a:r>
            <a:r>
              <a:rPr lang="ru-RU" dirty="0"/>
              <a:t>. Дайте понятие определения конституции животных.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 Перечислите и дайте характеристику типов конституции по У. </a:t>
            </a:r>
            <a:r>
              <a:rPr lang="ru-RU" dirty="0" err="1"/>
              <a:t>Дюрсту</a:t>
            </a:r>
            <a:r>
              <a:rPr lang="ru-RU" dirty="0"/>
              <a:t>, П.Н. Кулешову, М.Ф. Иванову.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. Какова связь типов конституции со здоровьем, продуктивностью животных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4. Приведите понятие экстерьера. Каково значение экстерьерной оценки животных в племенной работе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/>
              <a:t>5. Назовите методы оценки экстерьера животных с их краткой характеристикой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6. Перечислите кондиции животных и их основное назначение в зоотехнической практике. </a:t>
            </a:r>
            <a:endParaRPr lang="ru-RU" dirty="0" smtClean="0"/>
          </a:p>
          <a:p>
            <a:r>
              <a:rPr lang="ru-RU" dirty="0" smtClean="0"/>
              <a:t>7</a:t>
            </a:r>
            <a:r>
              <a:rPr lang="ru-RU" dirty="0"/>
              <a:t>. Дайте определение понятия об интерьере. </a:t>
            </a:r>
            <a:endParaRPr lang="ru-RU" dirty="0" smtClean="0"/>
          </a:p>
          <a:p>
            <a:r>
              <a:rPr lang="ru-RU" dirty="0" smtClean="0"/>
              <a:t>8</a:t>
            </a:r>
            <a:r>
              <a:rPr lang="ru-RU" dirty="0"/>
              <a:t>. Какими методами изучают интерьер животных и что является объектами исследований интерьера?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7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развитии учения о конституции большую роль сыграла теория соотносительной изменчивости Ч. Дарвина, т.е. корреляция. Соотносительная изменчивость послужила основой и П.Н. Кулешову для научного обоснования им классификации типов конституции. Правильному пониманию проблемы конституции способствовали работы выдающегося физиолога И.П. Павлова. Единство внешнего и внутреннего, части и целого, формы и функции во всей жизнедеятельности организма было основой его физиологического учения.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66931"/>
            <a:ext cx="5181600" cy="3268726"/>
          </a:xfrm>
        </p:spPr>
      </p:pic>
    </p:spTree>
    <p:extLst>
      <p:ext uri="{BB962C8B-B14F-4D97-AF65-F5344CB8AC3E}">
        <p14:creationId xmlns:p14="http://schemas.microsoft.com/office/powerpoint/2010/main" val="25985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Конституция животного складывается в процессе индивидуального развития, она выражается в определенных формах телосложения, согласованности строения и функции, в целом обмена веществ и является мерой приспособления организма к определенным условиям жизни. Исходя из изложенного, профессор Е.Я. Борисенко предложил следующее определение - под </a:t>
            </a:r>
            <a:r>
              <a:rPr lang="ru-RU" b="1" i="1" dirty="0"/>
              <a:t>конституцией следует понимать совокупность наиболее важных морфологических и физиологических особенностей организма как целого, обусловленных наследственностью, условиями развития и связанных с характером продуктивности и способностью организма определенным образом реагировать на внешние раздражения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8585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Первые классификации типов конституции относятся к медицинским. Наиболее рациональной из них является классификация французского медика </a:t>
            </a:r>
            <a:r>
              <a:rPr lang="ru-RU" dirty="0" err="1"/>
              <a:t>Сиго</a:t>
            </a:r>
            <a:r>
              <a:rPr lang="ru-RU" dirty="0"/>
              <a:t>. В основу ее положена степень развития отдельных систем и органов человека. Он выделил четыре типа конституции: </a:t>
            </a:r>
            <a:r>
              <a:rPr lang="ru-RU" b="1" i="1" dirty="0"/>
              <a:t>дыхательный</a:t>
            </a:r>
            <a:r>
              <a:rPr lang="ru-RU" dirty="0"/>
              <a:t> - узкотелый, с хорошо развитой дыхательной системой; </a:t>
            </a:r>
            <a:r>
              <a:rPr lang="ru-RU" b="1" i="1" dirty="0"/>
              <a:t>пищеварительный</a:t>
            </a:r>
            <a:r>
              <a:rPr lang="ru-RU" dirty="0"/>
              <a:t> - широкотелый, с интенсивно развитыми органами пищеварения; </a:t>
            </a:r>
            <a:r>
              <a:rPr lang="ru-RU" b="1" i="1" dirty="0"/>
              <a:t>мускульный</a:t>
            </a:r>
            <a:r>
              <a:rPr lang="ru-RU" dirty="0"/>
              <a:t> - крепкий, выносливый, с очень развитыми мышцами; </a:t>
            </a:r>
            <a:r>
              <a:rPr lang="ru-RU" b="1" i="1" dirty="0"/>
              <a:t>нервный</a:t>
            </a:r>
            <a:r>
              <a:rPr lang="ru-RU" dirty="0"/>
              <a:t> - характеризующийся повышенной возбудимостью нервной системы и слабой сопротивляемостью организма.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575" y="2477294"/>
            <a:ext cx="4514850" cy="3048000"/>
          </a:xfrm>
        </p:spPr>
      </p:pic>
    </p:spTree>
    <p:extLst>
      <p:ext uri="{BB962C8B-B14F-4D97-AF65-F5344CB8AC3E}">
        <p14:creationId xmlns:p14="http://schemas.microsoft.com/office/powerpoint/2010/main" val="14249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Очень подробно интерьерные различия изучены профессором П.Н. Кулешовым у овец различного направления продуктивности. Его работы легли в основу классификации типов конституции. Он изучил степень развития и отчасти функции кожи, соединительной и мышечной тканей, костной системы, внутренних органов у овец (шерстных, мясных и молочных). Основываясь на результатах опыта, ученый выделил четыре конституциональных типа: грубый; нежный; плотный; рыхлый.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13" y="1825625"/>
            <a:ext cx="5103974" cy="4351338"/>
          </a:xfrm>
        </p:spPr>
      </p:pic>
    </p:spTree>
    <p:extLst>
      <p:ext uri="{BB962C8B-B14F-4D97-AF65-F5344CB8AC3E}">
        <p14:creationId xmlns:p14="http://schemas.microsoft.com/office/powerpoint/2010/main" val="22606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Грубая 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Животные </a:t>
            </a:r>
            <a:r>
              <a:rPr lang="ru-RU" b="1" dirty="0"/>
              <a:t>грубой конституции</a:t>
            </a:r>
            <a:r>
              <a:rPr lang="ru-RU" dirty="0"/>
              <a:t> характеризуются сильно развитой толстой кожей, грубым массивным костяком, объемистой мускулатурой, слабо пронизанной соединительной и жировой тканями, со слабым развитием жировой ткани в целом. Животные грубой конституции не проявляют высокой молочной продуктивности, плохо откармливаются, их используют в качестве рабочих (крупный рогатый скот, лошади).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5173"/>
            <a:ext cx="5181600" cy="3452241"/>
          </a:xfrm>
        </p:spPr>
      </p:pic>
    </p:spTree>
    <p:extLst>
      <p:ext uri="{BB962C8B-B14F-4D97-AF65-F5344CB8AC3E}">
        <p14:creationId xmlns:p14="http://schemas.microsoft.com/office/powerpoint/2010/main" val="25200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Нежная конституция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У животных </a:t>
            </a:r>
            <a:r>
              <a:rPr lang="ru-RU" b="1" dirty="0"/>
              <a:t>нежной конституции</a:t>
            </a:r>
            <a:r>
              <a:rPr lang="ru-RU" dirty="0"/>
              <a:t> тонкая кожа и тонкий легкий костяк, нежный редкий волос. Нежная конституция встречается у скота мясных, молочных пород крупного рогатого скота, у овец тонкорунных пород и быстроаллюрных лошадей. Животные нежной конституции очень требовательны к условиям содержания и больше страдают из-за неполноценного кормления, менее, чем другие типы, устойчивы к многим незаразным и заразным заболеваниям.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3010"/>
            <a:ext cx="5181600" cy="3496567"/>
          </a:xfrm>
        </p:spPr>
      </p:pic>
    </p:spTree>
    <p:extLst>
      <p:ext uri="{BB962C8B-B14F-4D97-AF65-F5344CB8AC3E}">
        <p14:creationId xmlns:p14="http://schemas.microsoft.com/office/powerpoint/2010/main" val="37335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2838</TotalTime>
  <Words>2402</Words>
  <Application>Microsoft Office PowerPoint</Application>
  <PresentationFormat>Широкоэкранный</PresentationFormat>
  <Paragraphs>76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Тема: Конституция, экстерьер, порода сельскохозяйственных животных. </vt:lpstr>
      <vt:lpstr>Термин «конституция»</vt:lpstr>
      <vt:lpstr>Конституция</vt:lpstr>
      <vt:lpstr>Конституция</vt:lpstr>
      <vt:lpstr>Конституция</vt:lpstr>
      <vt:lpstr>Конституция</vt:lpstr>
      <vt:lpstr>Конституция</vt:lpstr>
      <vt:lpstr>Грубая конституция</vt:lpstr>
      <vt:lpstr>Нежная конституция</vt:lpstr>
      <vt:lpstr>Плотная конституция</vt:lpstr>
      <vt:lpstr>Рыхлая конституция</vt:lpstr>
      <vt:lpstr>Кондиция</vt:lpstr>
      <vt:lpstr>Животные заводской, или племенной кондиции</vt:lpstr>
      <vt:lpstr>Откормочная кондиция</vt:lpstr>
      <vt:lpstr>Рабочая кондиция</vt:lpstr>
      <vt:lpstr>Тренировочная кондиция</vt:lpstr>
      <vt:lpstr>Выставочная кондиция</vt:lpstr>
      <vt:lpstr>Кондиция ожирения и кондиция истощения</vt:lpstr>
      <vt:lpstr>Оценка животных по экстерьеру</vt:lpstr>
      <vt:lpstr>Экстерьер</vt:lpstr>
      <vt:lpstr>Общая глазомерная оценка экстерьера</vt:lpstr>
      <vt:lpstr>Пунктирная (балльная) оценка экстерьера.</vt:lpstr>
      <vt:lpstr>2.3. Оценка животных путем измерения </vt:lpstr>
      <vt:lpstr>Индексом телосложения</vt:lpstr>
      <vt:lpstr>Индекс длинноногости</vt:lpstr>
      <vt:lpstr>Индекс растянутости (формата),</vt:lpstr>
      <vt:lpstr>Тазо-грудной индекс</vt:lpstr>
      <vt:lpstr>Грудной индекс</vt:lpstr>
      <vt:lpstr>Индекс сбитости, или компактности</vt:lpstr>
      <vt:lpstr>Индекс перерослости</vt:lpstr>
      <vt:lpstr>Индекс шилозадости</vt:lpstr>
      <vt:lpstr>Индекс костистости</vt:lpstr>
      <vt:lpstr>Оценка животных по интерьеру </vt:lpstr>
      <vt:lpstr>Интерьер</vt:lpstr>
      <vt:lpstr>Контрольные вопросы: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Конституция, экстерьер, порода сельскохозяйственных животных.</dc:title>
  <dc:creator>User</dc:creator>
  <cp:lastModifiedBy>User</cp:lastModifiedBy>
  <cp:revision>8</cp:revision>
  <dcterms:created xsi:type="dcterms:W3CDTF">2020-09-02T07:12:04Z</dcterms:created>
  <dcterms:modified xsi:type="dcterms:W3CDTF">2020-09-30T09:38:03Z</dcterms:modified>
</cp:coreProperties>
</file>