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60" r:id="rId7"/>
    <p:sldId id="278" r:id="rId8"/>
    <p:sldId id="261" r:id="rId9"/>
    <p:sldId id="279" r:id="rId10"/>
    <p:sldId id="277" r:id="rId11"/>
    <p:sldId id="280" r:id="rId12"/>
    <p:sldId id="267" r:id="rId13"/>
    <p:sldId id="263" r:id="rId14"/>
    <p:sldId id="264" r:id="rId15"/>
    <p:sldId id="265" r:id="rId16"/>
    <p:sldId id="266" r:id="rId17"/>
    <p:sldId id="268" r:id="rId18"/>
    <p:sldId id="270" r:id="rId19"/>
    <p:sldId id="271" r:id="rId20"/>
    <p:sldId id="272" r:id="rId21"/>
    <p:sldId id="274" r:id="rId22"/>
    <p:sldId id="273" r:id="rId23"/>
    <p:sldId id="275" r:id="rId24"/>
    <p:sldId id="269" r:id="rId25"/>
    <p:sldId id="276" r:id="rId26"/>
    <p:sldId id="281" r:id="rId27"/>
    <p:sldId id="290" r:id="rId28"/>
    <p:sldId id="282" r:id="rId29"/>
    <p:sldId id="283" r:id="rId30"/>
    <p:sldId id="288" r:id="rId31"/>
    <p:sldId id="289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1" autoAdjust="0"/>
    <p:restoredTop sz="94660"/>
  </p:normalViewPr>
  <p:slideViewPr>
    <p:cSldViewPr>
      <p:cViewPr varScale="1">
        <p:scale>
          <a:sx n="81" d="100"/>
          <a:sy n="81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1DE8F-611B-440E-A262-690870215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E1A7-21D6-4B97-A5AF-6E815D366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04254-0320-4907-9AB9-34F3D9A6E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EB36B-9EC4-4489-B8CB-B17F90AB9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4F72-455B-4F5C-A2B7-CDCA152B9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FE97-C757-498E-93E9-C51CDD66C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45C45-F6BB-4E0E-8AD9-372F11AEC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EB82-4026-48EB-8759-2C0EDB6E5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FCF3A-F279-4987-8404-E358AE1B6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DB2EB-18DE-430C-B446-D7845A487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8A14C-76A2-4660-B64C-02506DA95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7BCAF0-95AF-40D0-980D-30593F065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1357313"/>
            <a:ext cx="8496300" cy="21431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Размножение цветочно-декоративных растений.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Однолетники, двулетники, </a:t>
            </a:r>
            <a:r>
              <a:rPr lang="ru-RU" sz="3600" b="1" dirty="0" smtClean="0">
                <a:solidFill>
                  <a:srgbClr val="FF0000"/>
                </a:solidFill>
              </a:rPr>
              <a:t>многолетники.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Выполнила: </a:t>
            </a:r>
            <a:r>
              <a:rPr lang="ru-RU" sz="2000" b="1" dirty="0" err="1" smtClean="0">
                <a:solidFill>
                  <a:srgbClr val="FF0000"/>
                </a:solidFill>
              </a:rPr>
              <a:t>Ларинина</a:t>
            </a:r>
            <a:r>
              <a:rPr lang="ru-RU" sz="2000" b="1" dirty="0" smtClean="0">
                <a:solidFill>
                  <a:srgbClr val="FF0000"/>
                </a:solidFill>
              </a:rPr>
              <a:t> Олеся </a:t>
            </a:r>
            <a:r>
              <a:rPr lang="ru-RU" sz="2000" b="1" smtClean="0">
                <a:solidFill>
                  <a:srgbClr val="FF0000"/>
                </a:solidFill>
              </a:rPr>
              <a:t>студентка группы 4 МСП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Многолетники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        многолетние растения, травянистые растения и полукустарники, зимующие более двух лет. </a:t>
            </a:r>
          </a:p>
          <a:p>
            <a:pPr lvl="1" eaLnBrk="1" hangingPunct="1">
              <a:lnSpc>
                <a:spcPct val="80000"/>
              </a:lnSpc>
            </a:pPr>
            <a:endParaRPr lang="ru-RU" sz="2400" b="1" smtClean="0">
              <a:solidFill>
                <a:srgbClr val="FF0000"/>
              </a:solidFill>
            </a:endParaRP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Одни из них живут несколько лет, другие — до 20—30 и даже до 100 лет (например, тау-сагыз). Достигнув определённого возраста, они могут цвести и плодоносить каждый год (поликарпические растения). У некоторых из них  листья сохраняются круглый год (вечнозелёные растения). У большинства же в неблагоприятные периоды (зимой, в период засухи) листья и др. надземные органы отмирают, живыми у них остаются лишь подземные органы (корневища, клубни, луковицы, корни). У некоторых же сохраняются частично и надземные побеги с почками возобновления (розетки, ползучие побеги, нижние части прямостоячих стеблей). 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5" descr="86684396_702961_en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050" y="95250"/>
            <a:ext cx="45339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66018757_0935510aebdd776f3432523139ca53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820150" cy="662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51369886_1258628649_narciss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813"/>
            <a:ext cx="9144000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i?id=110399759-4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33375"/>
            <a:ext cx="7561262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lileynik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-242888"/>
            <a:ext cx="5715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1232975045_tjulp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0"/>
            <a:ext cx="8135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90071384_PicsDesktopnet_10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63" y="1428750"/>
            <a:ext cx="57181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4800" b="1" smtClean="0">
                <a:solidFill>
                  <a:srgbClr val="FF0000"/>
                </a:solidFill>
              </a:rPr>
              <a:t>СПОСОБЫ РАЗМНОЖЕНИЯ</a:t>
            </a:r>
          </a:p>
          <a:p>
            <a:pPr marL="609600" indent="-609600" algn="ctr" eaLnBrk="1" hangingPunct="1">
              <a:buFontTx/>
              <a:buNone/>
            </a:pPr>
            <a:endParaRPr lang="ru-RU" sz="4800" b="1" smtClean="0">
              <a:solidFill>
                <a:srgbClr val="FF00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sz="5400" smtClean="0"/>
              <a:t>Семенное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5400" smtClean="0"/>
              <a:t>Вегетативное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7" descr="seeds1-350x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9750" y="2781300"/>
            <a:ext cx="8147050" cy="33448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У некоторых цветов-однолетников очень </a:t>
            </a:r>
            <a:r>
              <a:rPr lang="ru-RU" sz="2400" b="1" dirty="0" smtClean="0"/>
              <a:t>мелкие семена</a:t>
            </a:r>
            <a:r>
              <a:rPr lang="ru-RU" sz="2400" dirty="0" smtClean="0"/>
              <a:t> – более 5 000 штук в 1 грамме. А у бегонии, к примеру, семена совсем мелкие – около 80 000 штук в одном грамме!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Сложно представить, что из таких крохотных семян-пылинок вырастают порой настоящие садовые гиганты – как, например, табак, который образует мощные метровые кусты с большими листьями.</a:t>
            </a:r>
          </a:p>
        </p:txBody>
      </p:sp>
      <p:pic>
        <p:nvPicPr>
          <p:cNvPr id="14341" name="Picture 11" descr="Мелкие семена однолет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176712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FF0000"/>
                </a:solidFill>
              </a:rPr>
              <a:t>Семенное размножение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Мелкие семена однолетников не заглубляют в почву</a:t>
            </a:r>
            <a:r>
              <a:rPr lang="ru-RU" sz="2000" smtClean="0"/>
              <a:t>, рассыпая их по поверхности.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Нужное количество семян высыпают на лист гладкой бумаги, который затем складывают пополам (чтобы образовался желобок для семян в виде сгиба).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В почве нужно наметить бороздки для семян – сделать это можно ребром линейки. Затем, постукивая слегка по листу с семенами пальцем, осторожно и равномерно высыпают семена в приготовленные бороздки.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Нужно приложить все усилия, чтобы </a:t>
            </a:r>
            <a:r>
              <a:rPr lang="ru-RU" sz="2000" b="1" smtClean="0"/>
              <a:t>не загустить растения</a:t>
            </a:r>
            <a:r>
              <a:rPr lang="ru-RU" sz="2000" smtClean="0"/>
              <a:t> – это приводит к ослаблению и болезням всходов.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Кроме такой импровизированной сеялки из листа бумаги используют ручные мини-сеялки. Распространенный прием для равномерного посева мелких семян – смешивание их с речным песком.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А также можно покупать специальные семена – некоторые фирмы выпускают мелкие семена однолетников в специальных гранулах. Гранулы облегчают посев.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После посева семян, емкость плотно закрывают полиэтиленовой пленкой.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Пету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273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755650" y="2708275"/>
            <a:ext cx="1192213" cy="366713"/>
          </a:xfrm>
          <a:prstGeom prst="rect">
            <a:avLst/>
          </a:prstGeom>
          <a:solidFill>
            <a:srgbClr val="FFF9D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Петуния</a:t>
            </a:r>
            <a:r>
              <a:rPr lang="ru-RU"/>
              <a:t> </a:t>
            </a:r>
          </a:p>
        </p:txBody>
      </p:sp>
      <p:pic>
        <p:nvPicPr>
          <p:cNvPr id="16388" name="Picture 9" descr="Агерат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0"/>
            <a:ext cx="25923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3492500" y="2708275"/>
            <a:ext cx="1311275" cy="366713"/>
          </a:xfrm>
          <a:prstGeom prst="rect">
            <a:avLst/>
          </a:prstGeom>
          <a:solidFill>
            <a:srgbClr val="FFF9D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Агератум</a:t>
            </a:r>
            <a:r>
              <a:rPr lang="ru-RU"/>
              <a:t> </a:t>
            </a:r>
          </a:p>
        </p:txBody>
      </p:sp>
      <p:pic>
        <p:nvPicPr>
          <p:cNvPr id="16390" name="Picture 12" descr="Львиный зе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5"/>
          <p:cNvSpPr>
            <a:spLocks noChangeArrowheads="1"/>
          </p:cNvSpPr>
          <p:nvPr/>
        </p:nvSpPr>
        <p:spPr bwMode="auto">
          <a:xfrm>
            <a:off x="6443663" y="2636838"/>
            <a:ext cx="1752600" cy="366712"/>
          </a:xfrm>
          <a:prstGeom prst="rect">
            <a:avLst/>
          </a:prstGeom>
          <a:solidFill>
            <a:srgbClr val="FFF9D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Львиный зев</a:t>
            </a:r>
            <a:r>
              <a:rPr lang="ru-RU"/>
              <a:t> </a:t>
            </a:r>
          </a:p>
        </p:txBody>
      </p:sp>
      <p:pic>
        <p:nvPicPr>
          <p:cNvPr id="16392" name="Picture 17" descr="Портула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1663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9" descr="Бегония всегдацветуща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3213100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1" descr="Ниремберг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213100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24"/>
          <p:cNvSpPr>
            <a:spLocks noChangeArrowheads="1"/>
          </p:cNvSpPr>
          <p:nvPr/>
        </p:nvSpPr>
        <p:spPr bwMode="auto">
          <a:xfrm>
            <a:off x="6732588" y="6092825"/>
            <a:ext cx="1768475" cy="366713"/>
          </a:xfrm>
          <a:prstGeom prst="rect">
            <a:avLst/>
          </a:prstGeom>
          <a:solidFill>
            <a:srgbClr val="FFF9D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Нирембергия</a:t>
            </a:r>
            <a:r>
              <a:rPr lang="ru-RU"/>
              <a:t> </a:t>
            </a:r>
          </a:p>
        </p:txBody>
      </p:sp>
      <p:sp>
        <p:nvSpPr>
          <p:cNvPr id="16396" name="Rectangle 26"/>
          <p:cNvSpPr>
            <a:spLocks noChangeArrowheads="1"/>
          </p:cNvSpPr>
          <p:nvPr/>
        </p:nvSpPr>
        <p:spPr bwMode="auto">
          <a:xfrm>
            <a:off x="2987675" y="6092825"/>
            <a:ext cx="3179763" cy="366713"/>
          </a:xfrm>
          <a:prstGeom prst="rect">
            <a:avLst/>
          </a:prstGeom>
          <a:solidFill>
            <a:srgbClr val="FFF9D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Бегония всегда цветущая</a:t>
            </a:r>
            <a:r>
              <a:rPr lang="ru-RU"/>
              <a:t> </a:t>
            </a:r>
          </a:p>
        </p:txBody>
      </p:sp>
      <p:sp>
        <p:nvSpPr>
          <p:cNvPr id="16397" name="Rectangle 27"/>
          <p:cNvSpPr>
            <a:spLocks noChangeArrowheads="1"/>
          </p:cNvSpPr>
          <p:nvPr/>
        </p:nvSpPr>
        <p:spPr bwMode="auto">
          <a:xfrm>
            <a:off x="684213" y="6021388"/>
            <a:ext cx="1317625" cy="366712"/>
          </a:xfrm>
          <a:prstGeom prst="rect">
            <a:avLst/>
          </a:prstGeom>
          <a:solidFill>
            <a:srgbClr val="FFF9D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Портулак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Когда прорастут семена, если они стояли у вас в темном месте, то переместите их как можно ближе к свету. Начинайте приоткрывать пакет, увеличивая время такого проветривания постепенно с каждым днем, чтобы сеянцы привыкали к воздуху.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Вегетативное размножение</a:t>
            </a:r>
            <a:r>
              <a:rPr lang="ru-RU" sz="2800" smtClean="0">
                <a:solidFill>
                  <a:srgbClr val="FF0000"/>
                </a:solidFill>
              </a:rPr>
              <a:t> декоративных культур очень разнообразно по приемам предварительной подготовки материала и по особенностям условий, при которых происходит окоренение.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i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i="1" smtClean="0"/>
              <a:t>Делением куста</a:t>
            </a:r>
            <a:r>
              <a:rPr lang="ru-RU" sz="28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i="1" smtClean="0"/>
              <a:t>Стеблевыми черенками</a:t>
            </a:r>
            <a:r>
              <a:rPr lang="ru-RU" sz="28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i="1" smtClean="0"/>
              <a:t>Корневыми отпрысками</a:t>
            </a:r>
            <a:r>
              <a:rPr lang="ru-RU" sz="28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i="1" smtClean="0"/>
              <a:t>Делением корней</a:t>
            </a:r>
            <a:r>
              <a:rPr lang="ru-RU" sz="28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i="1" smtClean="0"/>
              <a:t>Делением клубней</a:t>
            </a:r>
            <a:r>
              <a:rPr lang="ru-RU" sz="2800" smtClean="0"/>
              <a:t> </a:t>
            </a:r>
            <a:endParaRPr lang="ru-RU" sz="2800" i="1" smtClean="0"/>
          </a:p>
          <a:p>
            <a:pPr eaLnBrk="1" hangingPunct="1">
              <a:lnSpc>
                <a:spcPct val="80000"/>
              </a:lnSpc>
            </a:pPr>
            <a:r>
              <a:rPr lang="ru-RU" sz="2800" i="1" smtClean="0"/>
              <a:t>Усами</a:t>
            </a:r>
            <a:r>
              <a:rPr lang="ru-RU" sz="28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i="1" smtClean="0"/>
              <a:t>Луковицами-детками</a:t>
            </a:r>
            <a:r>
              <a:rPr lang="ru-RU" sz="2800" smtClean="0"/>
              <a:t> </a:t>
            </a:r>
            <a:endParaRPr lang="ru-RU" sz="2800" i="1" smtClean="0"/>
          </a:p>
          <a:p>
            <a:pPr eaLnBrk="1" hangingPunct="1">
              <a:lnSpc>
                <a:spcPct val="80000"/>
              </a:lnSpc>
            </a:pPr>
            <a:r>
              <a:rPr lang="ru-RU" sz="2800" i="1" smtClean="0"/>
              <a:t>Отводками</a:t>
            </a:r>
            <a:r>
              <a:rPr lang="ru-RU" sz="2800" smtClean="0"/>
              <a:t> </a:t>
            </a:r>
            <a:endParaRPr lang="ru-RU" sz="2800" u="sng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688" y="404813"/>
            <a:ext cx="2314575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1. Деление куста</a:t>
            </a:r>
          </a:p>
        </p:txBody>
      </p:sp>
      <p:pic>
        <p:nvPicPr>
          <p:cNvPr id="19459" name="Picture 5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11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 Стеблевыми черенками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5" descr="3045392-7503f07c47206f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4427538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477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12875"/>
            <a:ext cx="408781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Цветы всегда привлекали человека своей красотой и ароматом. Ученые и путешественники, бывая в дальних странах, привозили в Европу различные диковинные растения, размножали их. Так, из Турции разошлись по всему свету тюльпаны, из Японии, Китая, с Дальнего Востока – лилии, из Индии и Ирана – розы, из Южной Америки – гладиолусы.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3.Корневыми отпрысками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5" descr="2529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 r="-536" b="-623"/>
          <a:stretch>
            <a:fillRect/>
          </a:stretch>
        </p:blipFill>
        <p:spPr bwMode="auto">
          <a:xfrm>
            <a:off x="395288" y="1268413"/>
            <a:ext cx="770572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4. Делением корней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5" descr="Rhizome-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6911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5. Делением клубней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5" descr="fae5ea2cb0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6192837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6.Усами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5" descr="073e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285720" y="1557338"/>
            <a:ext cx="8501123" cy="48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274638"/>
            <a:ext cx="4835525" cy="1143000"/>
          </a:xfrm>
        </p:spPr>
        <p:txBody>
          <a:bodyPr/>
          <a:lstStyle/>
          <a:p>
            <a:pPr eaLnBrk="1" hangingPunct="1"/>
            <a:r>
              <a:rPr lang="ru-RU" sz="4000" i="1" smtClean="0"/>
              <a:t>7. </a:t>
            </a:r>
            <a:r>
              <a:rPr lang="ru-RU" sz="4000" smtClean="0"/>
              <a:t>Луковицами-детками </a:t>
            </a:r>
          </a:p>
        </p:txBody>
      </p:sp>
      <p:pic>
        <p:nvPicPr>
          <p:cNvPr id="25603" name="Picture 5" descr="Bulb-Planting2-520x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128838"/>
            <a:ext cx="7127875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mai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79838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8. Отводками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5" descr="otvod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8713787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Практическая работа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i="1" smtClean="0">
                <a:solidFill>
                  <a:srgbClr val="FF0000"/>
                </a:solidFill>
              </a:rPr>
              <a:t>Изготовление пакетиков для семян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84438" y="2781300"/>
            <a:ext cx="4032250" cy="273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55875" y="2852738"/>
            <a:ext cx="3887788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СЕМЕНА АСТРЫ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5" descr="Шапочка"/>
          <p:cNvPicPr>
            <a:picLocks noChangeAspect="1" noChangeArrowheads="1"/>
          </p:cNvPicPr>
          <p:nvPr/>
        </p:nvPicPr>
        <p:blipFill>
          <a:blip r:embed="rId2">
            <a:lum bright="-18000" contrast="30000"/>
          </a:blip>
          <a:srcRect/>
          <a:stretch>
            <a:fillRect/>
          </a:stretch>
        </p:blipFill>
        <p:spPr bwMode="auto">
          <a:xfrm>
            <a:off x="250825" y="0"/>
            <a:ext cx="88931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5" descr="529e3b8066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5" descr="47136f0de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Цветоводство – отрасль растениеводства, занимающаяся культурой цветущих и декоративно-лиственных растений.</a:t>
            </a:r>
          </a:p>
          <a:p>
            <a:pPr algn="ctr" eaLnBrk="1" hangingPunct="1"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mtClean="0"/>
              <a:t>Для того чтобы выращивать цветы, нужно много знать не только об их декоративных свойствах, но и о почве, на которой они будут произрастать, удобрениях и подкормках, размножении, вредителях и болезнях. 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5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5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5" descr="b49436335c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5" descr="42408e43af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505eab7773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28750"/>
            <a:ext cx="6096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8" name="Picture 5" descr="13151546e93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7704137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FF0000"/>
                </a:solidFill>
              </a:rPr>
              <a:t>Цветочные растения можно разделить на три основные группы:</a:t>
            </a:r>
          </a:p>
          <a:p>
            <a:pPr eaLnBrk="1" hangingPunct="1">
              <a:buFontTx/>
              <a:buNone/>
            </a:pPr>
            <a:endParaRPr lang="ru-RU" sz="400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800" smtClean="0"/>
              <a:t>однолетники, </a:t>
            </a:r>
          </a:p>
          <a:p>
            <a:pPr eaLnBrk="1" hangingPunct="1"/>
            <a:r>
              <a:rPr lang="ru-RU" sz="4800" smtClean="0"/>
              <a:t>двулетники, </a:t>
            </a:r>
          </a:p>
          <a:p>
            <a:pPr eaLnBrk="1" hangingPunct="1"/>
            <a:r>
              <a:rPr lang="ru-RU" sz="4800" smtClean="0"/>
              <a:t>многолетники.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36" name="Group 48"/>
          <p:cNvGraphicFramePr>
            <a:graphicFrameLocks noGrp="1"/>
          </p:cNvGraphicFramePr>
          <p:nvPr/>
        </p:nvGraphicFramePr>
        <p:xfrm>
          <a:off x="0" y="476250"/>
          <a:ext cx="9144000" cy="660209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Группа цветочно-декоративных растений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Это…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Примеры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однолетники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двулетники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многолетники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229600" cy="6126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Однолетники – это растения, весь цикл развития которых проходит в один год.</a:t>
            </a: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Однолетники очень разнообразны по расцветке и высоте. Наиболее распространенные однолетники — львиный зев, астры, бархатцы, бегонии, вербена, календула (ноготки), левкой, мак, настурция, петуния, сальвия, портулак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5" descr="cinia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tovZU1V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8964612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73862324_lvinyi_z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0"/>
            <a:ext cx="72739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1376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0350"/>
            <a:ext cx="8964613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35e49215f3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0"/>
            <a:ext cx="8964612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Двулетники высевают обычно весной или в начале лета, а цветут они на второй год.</a:t>
            </a:r>
            <a:r>
              <a:rPr lang="ru-RU" sz="2800" smtClean="0"/>
              <a:t> </a:t>
            </a:r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mtClean="0"/>
              <a:t>Большинство двулетников — многолетние растения, но после второго года жизни образуют мелкие цветки, теряют свою декоративную ценность. К двулетникам относятся виола (анютины глазки), гвоздика турецкая, колокольчик, мальва, маргаритка, незабудки.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5" descr="b_16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1227202976_tur-gvozd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6797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naperstyankapurpur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260350"/>
            <a:ext cx="84963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91806580_mal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50838"/>
            <a:ext cx="8675687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433</Words>
  <Application>Microsoft Office PowerPoint</Application>
  <PresentationFormat>Экран (4:3)</PresentationFormat>
  <Paragraphs>73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1. Деление куста</vt:lpstr>
      <vt:lpstr>2. Стеблевыми черенками</vt:lpstr>
      <vt:lpstr>3.Корневыми отпрысками</vt:lpstr>
      <vt:lpstr>4. Делением корней</vt:lpstr>
      <vt:lpstr>5. Делением клубней</vt:lpstr>
      <vt:lpstr>6.Усами</vt:lpstr>
      <vt:lpstr>7. Луковицами-детками </vt:lpstr>
      <vt:lpstr>8. Отводками</vt:lpstr>
      <vt:lpstr>Практическая работа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Кабинет</cp:lastModifiedBy>
  <cp:revision>11</cp:revision>
  <dcterms:created xsi:type="dcterms:W3CDTF">2013-09-07T10:00:49Z</dcterms:created>
  <dcterms:modified xsi:type="dcterms:W3CDTF">2022-05-30T08:25:38Z</dcterms:modified>
</cp:coreProperties>
</file>