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1" r:id="rId2"/>
    <p:sldId id="256" r:id="rId3"/>
    <p:sldId id="277" r:id="rId4"/>
    <p:sldId id="258" r:id="rId5"/>
    <p:sldId id="278" r:id="rId6"/>
    <p:sldId id="260" r:id="rId7"/>
    <p:sldId id="281" r:id="rId8"/>
    <p:sldId id="280" r:id="rId9"/>
    <p:sldId id="279" r:id="rId10"/>
    <p:sldId id="261" r:id="rId11"/>
    <p:sldId id="282" r:id="rId12"/>
    <p:sldId id="283" r:id="rId13"/>
    <p:sldId id="262" r:id="rId14"/>
    <p:sldId id="285" r:id="rId15"/>
    <p:sldId id="288" r:id="rId16"/>
    <p:sldId id="263" r:id="rId17"/>
    <p:sldId id="264" r:id="rId18"/>
    <p:sldId id="265" r:id="rId19"/>
    <p:sldId id="291" r:id="rId20"/>
    <p:sldId id="268" r:id="rId21"/>
    <p:sldId id="269" r:id="rId22"/>
    <p:sldId id="270" r:id="rId23"/>
    <p:sldId id="306" r:id="rId24"/>
    <p:sldId id="307" r:id="rId25"/>
    <p:sldId id="308" r:id="rId26"/>
    <p:sldId id="274" r:id="rId27"/>
    <p:sldId id="272" r:id="rId28"/>
    <p:sldId id="27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3" r:id="rId38"/>
    <p:sldId id="301" r:id="rId39"/>
    <p:sldId id="302" r:id="rId40"/>
    <p:sldId id="31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23B"/>
    <a:srgbClr val="23921A"/>
    <a:srgbClr val="CA143F"/>
    <a:srgbClr val="FFA7A7"/>
    <a:srgbClr val="FF3399"/>
    <a:srgbClr val="8F45C7"/>
    <a:srgbClr val="784CE6"/>
    <a:srgbClr val="A365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D40ED1-1206-476F-B15C-3A70BBB7F87A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43A8AC-16C8-4AA8-A184-BE605215C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268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110D67-B953-45A8-B2AD-9F3FA6FF18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43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BB8D-3F24-409E-927B-EAA066D0115F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6648-EFB1-4A2A-B6C5-2EA369736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A020-87F0-4400-91A4-B1EBCBF21E80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4C4C-278D-451D-9BE4-FEE21D68B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9E28-BF6B-490B-A192-204F8787FF9A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BADD-AEAC-4262-AAFF-EA0FC8DDB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4D7B-9D11-4FD8-B9E2-5E75C8284E55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A05-119E-4E6F-B35C-62EF61B6E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43DF-8C5F-4F8F-BA82-43F5A26C167C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C85F-9C58-4AC6-B6A1-C6DC6CFE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9BC4-0FC6-4441-B1F6-7748A9A0A46E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5337-ED6E-426C-B7B3-53D47909D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1677-11F8-4BAA-ACB2-91EA16DEB89E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1BF1-0E35-444E-BD15-B838F152C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D522-097F-437C-86AD-3CE2FA1BD553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49FB-EA17-44CF-8D17-6ADE2392F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94AF-E34A-4532-94DA-06D0A1C53E67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D9B6-7032-48A6-A532-8ADE17AB9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ED40-E55D-443D-B0C7-87FA77F766C5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F487-1C37-4268-9DD3-262172D19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E8A9-B8FD-4C07-B0E5-34470A044A56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58BD-0AFD-48FB-ADD7-2A1CAC5FA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F3660-3383-4F86-8978-4763D2592919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390CA-8B21-4588-A439-A1A08E573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6722" y="188640"/>
            <a:ext cx="4839723" cy="48936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Первоцветы 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Выполнила студентка группы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МСП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Зерниченко</a:t>
            </a:r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льга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Руководитель Щербина Е.И.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2" name="Picture 2" descr="C:\Documents and Settings\1\Рабочий стол\Первоцветы\ветренница\31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5214974" cy="5429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5429250"/>
            <a:ext cx="63722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0066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7200" b="1" kern="0" dirty="0">
                <a:solidFill>
                  <a:srgbClr val="006600"/>
                </a:solidFill>
                <a:latin typeface="Comic Sans MS" pitchFamily="66" charset="0"/>
                <a:ea typeface="+mj-ea"/>
                <a:cs typeface="+mj-cs"/>
              </a:rPr>
              <a:t>ветренница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6" name="Picture 2" descr="C:\Documents and Settings\1\Рабочий стол\Первоцветы\ветренница\ena_1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984920" cy="41434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29190" y="1928802"/>
            <a:ext cx="3929058" cy="443198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Под кустом среди ветвей</a:t>
            </a:r>
            <a:b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Тихий-тихий танец фей;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Музыка не слышится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Феи чуть колышутся…</a:t>
            </a:r>
            <a:b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Это танец Ветренниц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Танец Анемон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Из чудес весенних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Всех чудесней он.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0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contourW="101600"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 descr="C:\Documents and Settings\1\Рабочий стол\Первоцветы\ветренница\1477086h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997220" cy="52149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628" y="1643050"/>
            <a:ext cx="3571900" cy="452431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 мае, в полнолуние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Ты веришь или нет?–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Белые колдуньи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Танцуют свой балет.</a:t>
            </a:r>
            <a:b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Ветренницы – феи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Танцуют в честь весны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Может, это правда,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А может – просто сны…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01600"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Picture 3" descr="C:\Documents and Settings\1\Рабочий стол\Первоцветы\медуница\0_28445_ab3f5d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143800" cy="52848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70C0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5429250"/>
            <a:ext cx="63722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0066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7200" b="1" kern="0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медуница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FC"/>
          </a:solidFill>
          <a:scene3d>
            <a:camera prst="orthographicFront"/>
            <a:lightRig rig="threePt" dir="t"/>
          </a:scene3d>
          <a:sp3d contourW="101600"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C:\Documents and Settings\1\Рабочий стол\Первоцветы\медуница\78534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63" y="428605"/>
            <a:ext cx="6579041" cy="49292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7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14810" y="4357694"/>
            <a:ext cx="4572000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76200">
            <a:contourClr>
              <a:srgbClr val="0070C0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Это прозвище не даром,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У красивого цветка,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Капля сочного нектара,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И душиста, и сладка,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endParaRPr lang="ru-RU" sz="2400" b="1" dirty="0">
              <a:solidFill>
                <a:srgbClr val="0070C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FC"/>
          </a:solidFill>
          <a:scene3d>
            <a:camera prst="orthographicFront"/>
            <a:lightRig rig="threePt" dir="t"/>
          </a:scene3d>
          <a:sp3d contourW="101600"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Picture 2" descr="C:\Documents and Settings\1\Рабочий стол\Первоцветы\медуница\medu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971935" cy="5429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7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4214818"/>
            <a:ext cx="4572000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76200">
            <a:contourClr>
              <a:srgbClr val="0070C0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От простуды излечиться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Вам поможет медуница.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В лес пойдёте, не забудьте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Медунице поклонится.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</a:br>
            <a:endParaRPr lang="ru-RU" sz="2400" b="1" dirty="0">
              <a:solidFill>
                <a:srgbClr val="0070C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pic>
        <p:nvPicPr>
          <p:cNvPr id="20482" name="Picture 2" descr="C:\Documents and Settings\1\Рабочий стол\Первоцветы\примула\2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5"/>
            <a:ext cx="5072098" cy="5268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5429250"/>
            <a:ext cx="63722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0" dirty="0">
                <a:solidFill>
                  <a:srgbClr val="006600"/>
                </a:solidFill>
                <a:latin typeface="Comic Sans MS" pitchFamily="66" charset="0"/>
                <a:ea typeface="+mj-ea"/>
                <a:cs typeface="+mj-cs"/>
              </a:rPr>
              <a:t>примула</a:t>
            </a:r>
            <a:endParaRPr lang="ru-RU" sz="7200" b="1" kern="0" dirty="0">
              <a:solidFill>
                <a:srgbClr val="0070C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4" descr="C:\Documents and Settings\1\Рабочий стол\Первоцветы\примула\16-0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929222" cy="6276609"/>
          </a:xfrm>
          <a:prstGeom prst="rect">
            <a:avLst/>
          </a:prstGeom>
          <a:solidFill>
            <a:srgbClr val="7030A0">
              <a:alpha val="94000"/>
            </a:srgbClr>
          </a:solidFill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29124" y="3214686"/>
            <a:ext cx="4163319" cy="304698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76200">
            <a:contourClr>
              <a:srgbClr val="8F45C7"/>
            </a:contourClr>
          </a:sp3d>
        </p:spPr>
        <p:txBody>
          <a:bodyPr wrap="none">
            <a:spAutoFit/>
          </a:bodyPr>
          <a:lstStyle/>
          <a:p>
            <a:pPr algn="ctr"/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Цветём мы раньше всех,</a:t>
            </a:r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зовёмся первоцветами</a:t>
            </a:r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И просим нас не рвать,</a:t>
            </a:r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не составлять букетами.</a:t>
            </a:r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Мы жизнь свою короткую</a:t>
            </a:r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в лесу хотим прожить:</a:t>
            </a:r>
          </a:p>
          <a:p>
            <a:pPr algn="ctr" eaLnBrk="0" hangingPunct="0"/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C4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 descr="C:\Documents and Settings\1\Рабочий стол\Первоцветы\примула\denticulata_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214842" cy="60272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C0000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88" y="5643563"/>
            <a:ext cx="4214812" cy="92868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9124" y="2071678"/>
            <a:ext cx="4439036" cy="3046988"/>
          </a:xfrm>
          <a:prstGeom prst="rect">
            <a:avLst/>
          </a:prstGeom>
          <a:gradFill>
            <a:gsLst>
              <a:gs pos="1000">
                <a:srgbClr val="FFA7A7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76200">
            <a:contourClr>
              <a:srgbClr val="CA143F"/>
            </a:contourClr>
          </a:sp3d>
        </p:spPr>
        <p:txBody>
          <a:bodyPr wrap="none">
            <a:spAutoFit/>
          </a:bodyPr>
          <a:lstStyle/>
          <a:p>
            <a:pPr algn="ctr" eaLnBrk="0" hangingPunct="0"/>
            <a:endParaRPr lang="ru-RU" sz="2400" b="1">
              <a:solidFill>
                <a:srgbClr val="CA14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CA1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Порадоваться солнышку</a:t>
            </a:r>
            <a:endParaRPr lang="ru-RU" sz="2400" b="1">
              <a:solidFill>
                <a:srgbClr val="CA14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CA1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и дождичка испить,</a:t>
            </a:r>
            <a:endParaRPr lang="ru-RU" sz="2400" b="1">
              <a:solidFill>
                <a:srgbClr val="CA14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CA1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В родном лесном уюте</a:t>
            </a:r>
            <a:endParaRPr lang="ru-RU" sz="2400" b="1">
              <a:solidFill>
                <a:srgbClr val="CA14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CA1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свой обрести покой</a:t>
            </a:r>
            <a:endParaRPr lang="ru-RU" sz="2400" b="1">
              <a:solidFill>
                <a:srgbClr val="CA14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CA1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И снова с вами встретиться</a:t>
            </a:r>
            <a:endParaRPr lang="ru-RU" sz="2400" b="1">
              <a:solidFill>
                <a:srgbClr val="CA14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CA14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будущей весной.</a:t>
            </a:r>
          </a:p>
          <a:p>
            <a:pPr algn="ctr" eaLnBrk="0" hangingPunct="0"/>
            <a:endParaRPr lang="ru-RU" sz="2400" b="1">
              <a:solidFill>
                <a:srgbClr val="CA14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88DF4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3D5BE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2" descr="C:\Documents and Settings\1\Рабочий стол\Первоцветы\перелеска\Hepatica4-520x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430" y="642918"/>
            <a:ext cx="5168338" cy="47863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3D5BEF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5429250"/>
            <a:ext cx="63722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3D5BEF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7200" b="1" kern="0" dirty="0">
                <a:solidFill>
                  <a:srgbClr val="3D5BEF"/>
                </a:solidFill>
                <a:latin typeface="Comic Sans MS" pitchFamily="66" charset="0"/>
                <a:ea typeface="+mj-ea"/>
                <a:cs typeface="+mj-cs"/>
              </a:rPr>
              <a:t>перелеска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contourW="101600"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 descr="C:\Documents and Settings\1\Рабочий стол\Первоцветы\адонис\367033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358114" cy="5429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57313" y="5500688"/>
            <a:ext cx="63722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0" dirty="0">
                <a:solidFill>
                  <a:srgbClr val="006600"/>
                </a:solidFill>
                <a:latin typeface="Comic Sans MS" pitchFamily="66" charset="0"/>
                <a:ea typeface="+mj-ea"/>
                <a:cs typeface="+mj-cs"/>
              </a:rPr>
              <a:t>адонис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88DF4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3D5BE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Picture 2" descr="C:\Documents and Settings\1\Рабочий стол\Первоцветы\перелеска\%D0%9F%D0%B5%D1%87%D0%BE%D0%BD%D0%BE%D1%87%D0%BD%D0%B8%D1%86%D0%B0+IMG_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1"/>
            <a:ext cx="5714312" cy="5772033"/>
          </a:xfrm>
          <a:prstGeom prst="rect">
            <a:avLst/>
          </a:prstGeom>
          <a:solidFill>
            <a:srgbClr val="788DF4"/>
          </a:solidFill>
          <a:scene3d>
            <a:camera prst="orthographicFront"/>
            <a:lightRig rig="threePt" dir="t"/>
          </a:scene3d>
          <a:sp3d contourW="76200">
            <a:contourClr>
              <a:srgbClr val="3D5BE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144EE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8144E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Picture 2" descr="C:\Documents and Settings\1\Рабочий стол\Первоцветы\перелеска\violet_shadow_m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8144E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129D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C412A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Picture 2" descr="C:\Documents and Settings\1\Рабочий стол\Первоцветы\перелеска\Hepatica2-520x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52" y="571480"/>
            <a:ext cx="7944896" cy="5786478"/>
          </a:xfrm>
          <a:prstGeom prst="rect">
            <a:avLst/>
          </a:prstGeom>
          <a:gradFill>
            <a:gsLst>
              <a:gs pos="0">
                <a:srgbClr val="BE129D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</a:gradFill>
          <a:scene3d>
            <a:camera prst="orthographicFront"/>
            <a:lightRig rig="threePt" dir="t"/>
          </a:scene3d>
          <a:sp3d contourW="76200">
            <a:contourClr>
              <a:srgbClr val="C412A2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579F3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A579F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Картинка 28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182136" cy="53578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A579F3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28688" y="5429250"/>
            <a:ext cx="7072312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8144EE"/>
                </a:solidFill>
                <a:latin typeface="Comic Sans MS" pitchFamily="66" charset="0"/>
                <a:ea typeface="+mj-ea"/>
                <a:cs typeface="+mj-cs"/>
              </a:rPr>
              <a:t>фиалка</a:t>
            </a:r>
            <a:endParaRPr lang="ru-RU" sz="7200" b="1" kern="0" dirty="0">
              <a:solidFill>
                <a:srgbClr val="8144EE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579F3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6" name="Picture 2" descr="Картинка 3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7286676" cy="54650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86182" y="4214818"/>
            <a:ext cx="5143536" cy="2308324"/>
          </a:xfrm>
          <a:prstGeom prst="rect">
            <a:avLst/>
          </a:prstGeom>
          <a:gradFill flip="none" rotWithShape="1">
            <a:gsLst>
              <a:gs pos="0">
                <a:srgbClr val="A579F3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 солнечной опушке, 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Фиалка расцвела,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Лиловенькие ушки,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Тихонько подняла.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84CE6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 contourW="88900">
            <a:contourClr>
              <a:srgbClr val="66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8370" name="Picture 2" descr="Картинка 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60" y="285728"/>
            <a:ext cx="7570070" cy="5643602"/>
          </a:xfrm>
          <a:prstGeom prst="rect">
            <a:avLst/>
          </a:prstGeom>
          <a:gradFill flip="none" rotWithShape="1">
            <a:gsLst>
              <a:gs pos="0">
                <a:srgbClr val="784CE6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6600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14876" y="3786190"/>
            <a:ext cx="4143404" cy="2677656"/>
          </a:xfrm>
          <a:prstGeom prst="rect">
            <a:avLst/>
          </a:prstGeom>
          <a:gradFill flip="none" rotWithShape="1">
            <a:gsLst>
              <a:gs pos="0">
                <a:srgbClr val="A579F3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6600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 траве она хоронится,</a:t>
            </a:r>
            <a:br>
              <a:rPr lang="ru-RU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От загребущих рук,</a:t>
            </a:r>
            <a:br>
              <a:rPr lang="ru-RU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Но кто-то ей поклонится,</a:t>
            </a:r>
            <a:br>
              <a:rPr lang="ru-RU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сразу видно: друг!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2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Picture 2" descr="C:\Documents and Settings\1\Рабочий стол\Первоцветы\подснежник\4250542_a3fbe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5786478" cy="49019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50000"/>
              </a:schemeClr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28688" y="5429250"/>
            <a:ext cx="7072312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8144EE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7200" b="1" kern="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подснежник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2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Picture 2" descr="C:\Documents and Settings\1\Рабочий стол\Первоцветы\подснежник\1248982_0_1098a_dcdcaa5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57896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5008" y="2643182"/>
            <a:ext cx="342896" cy="2286016"/>
          </a:xfrm>
          <a:prstGeom prst="rect">
            <a:avLst/>
          </a:prstGeom>
          <a:gradFill>
            <a:gsLst>
              <a:gs pos="0">
                <a:srgbClr val="DDEBCF">
                  <a:alpha val="2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3429000"/>
            <a:ext cx="4881465" cy="30469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50000"/>
              </a:schemeClr>
            </a:contourClr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Первым вылез из земли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на проталинке!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Он мороза не боится,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Хоть и маленький.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Стоит в белой шапчонке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зелёной распашонке.</a:t>
            </a:r>
            <a:r>
              <a:rPr lang="ru-RU" sz="24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01600">
            <a:contourClr>
              <a:srgbClr val="8144E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8144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endParaRPr lang="ru-RU" sz="2400" b="1" dirty="0">
              <a:solidFill>
                <a:srgbClr val="8144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8" name="Picture 2" descr="C:\Documents and Settings\1\Рабочий стол\Первоцветы\подснежник\91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8144E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C412A2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scene3d>
            <a:camera prst="orthographicFront"/>
            <a:lightRig rig="threePt" dir="t"/>
          </a:scene3d>
          <a:sp3d contourW="101600">
            <a:contourClr>
              <a:srgbClr val="C412A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9" name="Picture 3" descr="C:\Documents and Settings\1\Рабочий стол\Первоцветы\хохлатка\_1204601_65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524845" cy="52864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C412A2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7250" y="5500688"/>
            <a:ext cx="7072313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8144EE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7200" b="1" kern="0" dirty="0">
                <a:solidFill>
                  <a:srgbClr val="C412A2"/>
                </a:solidFill>
                <a:latin typeface="Comic Sans MS" pitchFamily="66" charset="0"/>
                <a:ea typeface="+mj-ea"/>
                <a:cs typeface="+mj-cs"/>
              </a:rPr>
              <a:t>хохлатка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 contourW="101600"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0" name="Picture 2" descr="C:\Documents and Settings\1\Рабочий стол\Первоцветы\адонис\86539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500726" cy="60281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6248" y="3429000"/>
            <a:ext cx="4500594" cy="2308324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 снегу цветёт цветок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Жаркий, словно уголёк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Он, как солнышко, сияет,  Значит, скоро снег растает!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scene3d>
            <a:camera prst="orthographicFront"/>
            <a:lightRig rig="threePt" dir="t"/>
          </a:scene3d>
          <a:sp3d contourW="1016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pic>
        <p:nvPicPr>
          <p:cNvPr id="35843" name="Picture 3" descr="C:\Documents and Settings\1\Рабочий стол\Первоцветы\хохлатка\corydalis-ambigua-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5785"/>
            <a:ext cx="6429420" cy="60080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B0F0"/>
            </a:contourClr>
          </a:sp3d>
        </p:spPr>
      </p:pic>
      <p:sp>
        <p:nvSpPr>
          <p:cNvPr id="31750" name="TextBox 3"/>
          <p:cNvSpPr txBox="1">
            <a:spLocks noChangeArrowheads="1"/>
          </p:cNvSpPr>
          <p:nvPr/>
        </p:nvSpPr>
        <p:spPr bwMode="auto">
          <a:xfrm>
            <a:off x="5072063" y="1285875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B0F0"/>
              </a:solidFill>
              <a:latin typeface="Comic Sans MS" pitchFamily="66" charset="0"/>
            </a:endParaRPr>
          </a:p>
          <a:p>
            <a:pPr algn="ctr"/>
            <a:endParaRPr lang="ru-RU" sz="2400" b="1">
              <a:solidFill>
                <a:srgbClr val="00B0F0"/>
              </a:solidFill>
              <a:latin typeface="Comic Sans MS" pitchFamily="66" charset="0"/>
            </a:endParaRPr>
          </a:p>
          <a:p>
            <a:pPr algn="ctr"/>
            <a:endParaRPr lang="ru-RU" sz="2400" b="1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2786058"/>
            <a:ext cx="4087979" cy="3785652"/>
          </a:xfrm>
          <a:prstGeom prst="rect">
            <a:avLst/>
          </a:prstGeom>
          <a:gradFill>
            <a:gsLst>
              <a:gs pos="0">
                <a:srgbClr val="9FE6FF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63500">
            <a:contourClr>
              <a:srgbClr val="00B0F0"/>
            </a:contourClr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F0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Маленькое озеро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с голубой водой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К нему кусты шиповника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сошлись на водопой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Только в этом озере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вовсе не вода: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Нагнись – и ты Хохлатку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узнаешь без труда.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F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E129D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scene3d>
            <a:camera prst="orthographicFront"/>
            <a:lightRig rig="threePt" dir="t"/>
          </a:scene3d>
          <a:sp3d contourW="101600">
            <a:contourClr>
              <a:srgbClr val="BE129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Picture 2" descr="C:\Documents and Settings\1\Рабочий стол\Первоцветы\хохлатка\ena_4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5435"/>
            <a:ext cx="5929354" cy="53999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C412A2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57875" y="642938"/>
            <a:ext cx="30718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B0F0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B0F0"/>
                </a:solidFill>
                <a:latin typeface="Comic Sans MS" pitchFamily="66" charset="0"/>
                <a:cs typeface="+mn-cs"/>
              </a:rPr>
              <a:t>     </a:t>
            </a:r>
            <a:endParaRPr lang="ru-RU" sz="2400" b="1" dirty="0">
              <a:solidFill>
                <a:srgbClr val="C41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C41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286256"/>
            <a:ext cx="3597460" cy="2308324"/>
          </a:xfrm>
          <a:prstGeom prst="rect">
            <a:avLst/>
          </a:prstGeom>
          <a:gradFill flip="none" rotWithShape="1">
            <a:gsLst>
              <a:gs pos="0">
                <a:srgbClr val="F698E4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63500">
            <a:contourClr>
              <a:srgbClr val="C412A2"/>
            </a:contourClr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412A2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41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Много здесь хохлаток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41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целая картина.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41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Привычная, весёлая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41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весенняя картина…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412A2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7" name="Picture 3" descr="C:\Documents and Settings\1\Рабочий стол\Первоцветы\хохлатка\Corydalislu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57718" cy="59245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29190" y="2571744"/>
            <a:ext cx="3885999" cy="2308324"/>
          </a:xfrm>
          <a:prstGeom prst="rect">
            <a:avLst/>
          </a:prstGeom>
          <a:gradFill flip="none" rotWithShape="1">
            <a:gsLst>
              <a:gs pos="0">
                <a:srgbClr val="FAB882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63500">
            <a:contourClr>
              <a:schemeClr val="accent6">
                <a:lumMod val="75000"/>
              </a:schemeClr>
            </a:contourClr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Нежные и хрупкие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в листьях кружевных…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Постой и полюбуйся,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но не трогай их!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5E012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00823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1" name="Picture 3" descr="C:\Documents and Settings\1\Рабочий стол\Первоцветы\мать-и-мачеха\15344710008ff06be32dd558d8f1b807e7c9248c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571480"/>
            <a:ext cx="6717179" cy="52149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823B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5500688"/>
            <a:ext cx="871537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7200" b="1" kern="0" dirty="0">
                <a:solidFill>
                  <a:srgbClr val="00823B"/>
                </a:solidFill>
                <a:latin typeface="Comic Sans MS" pitchFamily="66" charset="0"/>
                <a:ea typeface="+mj-ea"/>
                <a:cs typeface="+mj-cs"/>
              </a:rPr>
              <a:t>мать-и-мачеха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0" y="5500688"/>
            <a:ext cx="6715125" cy="285750"/>
          </a:xfrm>
          <a:prstGeom prst="rect">
            <a:avLst/>
          </a:prstGeom>
          <a:gradFill>
            <a:gsLst>
              <a:gs pos="0">
                <a:srgbClr val="E5E012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5E012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38" name="Picture 2" descr="C:\Documents and Settings\1\Рабочий стол\Первоцветы\мать-и-мачеха\06cf5503bd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6929486" cy="51971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B050"/>
            </a:contourClr>
          </a:sp3d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929190" y="4500570"/>
            <a:ext cx="3698871" cy="207170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23921A"/>
            </a:contourClr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823B"/>
                </a:solidFill>
                <a:latin typeface="Comic Sans MS" pitchFamily="66" charset="0"/>
                <a:ea typeface="+mj-ea"/>
                <a:cs typeface="+mj-cs"/>
              </a:rPr>
              <a:t>На глиняных откосах, в оврагах,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823B"/>
                </a:solidFill>
                <a:latin typeface="Comic Sans MS" pitchFamily="66" charset="0"/>
                <a:ea typeface="+mj-ea"/>
                <a:cs typeface="+mj-cs"/>
              </a:rPr>
              <a:t>вдоль дорог</a:t>
            </a:r>
            <a:br>
              <a:rPr lang="ru-RU" sz="2400" b="1" dirty="0">
                <a:solidFill>
                  <a:srgbClr val="00823B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2400" b="1" dirty="0">
                <a:solidFill>
                  <a:srgbClr val="00823B"/>
                </a:solidFill>
                <a:latin typeface="Comic Sans MS" pitchFamily="66" charset="0"/>
                <a:ea typeface="+mj-ea"/>
                <a:cs typeface="+mj-cs"/>
              </a:rPr>
              <a:t>Появился первым жёлтый огонёк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5E012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2" name="Picture 2" descr="C:\Documents and Settings\1\Рабочий стол\Первоцветы\мать-и-мачеха\B88446C65B03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500042"/>
            <a:ext cx="7762928" cy="58221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B05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144E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8144E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4" name="Picture 2" descr="C:\Documents and Settings\1\Рабочий стол\Первоцветы\Прострел\Pulsatilla%20vulgaris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80079" cy="51956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8144EE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313" y="5500688"/>
            <a:ext cx="8715375" cy="1143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0" dirty="0">
                <a:solidFill>
                  <a:srgbClr val="8144EE"/>
                </a:solidFill>
                <a:latin typeface="Comic Sans MS" pitchFamily="66" charset="0"/>
                <a:ea typeface="+mj-ea"/>
                <a:cs typeface="+mj-cs"/>
              </a:rPr>
              <a:t>прострел </a:t>
            </a:r>
            <a:r>
              <a:rPr lang="ru-RU" sz="5400" b="1" kern="0" dirty="0">
                <a:solidFill>
                  <a:srgbClr val="8144EE"/>
                </a:solidFill>
                <a:latin typeface="Comic Sans MS" pitchFamily="66" charset="0"/>
                <a:ea typeface="+mj-ea"/>
                <a:cs typeface="+mj-cs"/>
              </a:rPr>
              <a:t>(сон-трава</a:t>
            </a:r>
            <a:r>
              <a:rPr lang="ru-RU" sz="4800" b="1" kern="0" dirty="0">
                <a:solidFill>
                  <a:srgbClr val="8144EE"/>
                </a:solidFill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5286375"/>
            <a:ext cx="1500188" cy="285750"/>
          </a:xfrm>
          <a:prstGeom prst="rect">
            <a:avLst/>
          </a:prstGeom>
          <a:solidFill>
            <a:srgbClr val="A57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144EE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8144E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4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3010" name="Picture 2" descr="C:\Documents and Settings\1\Рабочий стол\Первоцветы\Прострел\a358713f42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656762" cy="60692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8144EE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7686" y="4286256"/>
            <a:ext cx="4500594" cy="2308324"/>
          </a:xfrm>
          <a:prstGeom prst="rect">
            <a:avLst/>
          </a:prstGeom>
          <a:gradFill flip="none" rotWithShape="1">
            <a:gsLst>
              <a:gs pos="0">
                <a:srgbClr val="A579F3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8144EE"/>
            </a:contourClr>
          </a:sp3d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Едва-едва  вступила</a:t>
            </a:r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Весна в свои права,</a:t>
            </a:r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Как выстрелила к солнцу</a:t>
            </a:r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8F45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Чудесная трава.</a:t>
            </a:r>
          </a:p>
          <a:p>
            <a:pPr algn="ctr" eaLnBrk="0" hangingPunct="0"/>
            <a:endParaRPr lang="ru-RU" sz="2400" b="1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alpha val="5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FF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58" name="Picture 2" descr="C:\Documents and Settings\1\Рабочий стол\Первоцветы\Прострел\GroteFoto-YA6YZF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64671" cy="60722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FF006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9124" y="4143380"/>
            <a:ext cx="4500594" cy="2431435"/>
          </a:xfrm>
          <a:prstGeom prst="rect">
            <a:avLst/>
          </a:prstGeom>
          <a:gradFill flip="none" rotWithShape="1">
            <a:gsLst>
              <a:gs pos="0">
                <a:srgbClr val="F46C83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F13B59"/>
            </a:contourClr>
          </a:sp3d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Решительно и смело</a:t>
            </a:r>
            <a:endParaRPr lang="ru-RU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Пробилась там и тут. </a:t>
            </a:r>
            <a:endParaRPr lang="ru-RU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Зовут ее  прострелом – </a:t>
            </a:r>
            <a:endParaRPr lang="ru-RU" sz="20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И правильно зовут!</a:t>
            </a:r>
          </a:p>
          <a:p>
            <a:pPr algn="ctr" eaLnBrk="0" hangingPunct="0"/>
            <a:endParaRPr lang="ru-RU" sz="32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</a:gradFill>
          <a:scene3d>
            <a:camera prst="orthographicFront"/>
            <a:lightRig rig="threePt" dir="t"/>
          </a:scene3d>
          <a:sp3d contourW="1016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2" name="Picture 2" descr="C:\Documents and Settings\1\Рабочий стол\Первоцветы\Прострел\ena_3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072098" cy="63579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7686" y="3714752"/>
            <a:ext cx="4500594" cy="243143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Пушистый, фиолетовый</a:t>
            </a:r>
            <a:endParaRPr lang="ru-RU" sz="2000" b="1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С середкой золотой.</a:t>
            </a:r>
            <a:endParaRPr lang="ru-RU" sz="2000" b="1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Прострел еще в народе </a:t>
            </a:r>
            <a:endParaRPr lang="ru-RU" sz="2000" b="1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ru-RU" sz="2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Зовется сон-травой.</a:t>
            </a:r>
          </a:p>
          <a:p>
            <a:pPr algn="ctr" eaLnBrk="0" hangingPunct="0"/>
            <a:endParaRPr lang="ru-RU" sz="3200" b="1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CC00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 contourW="101600"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C:\Documents and Settings\1\Рабочий стол\Первоцветы\адонис\d53767d729f2aecde03e56079488fc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6215106" cy="53673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2066" y="571480"/>
            <a:ext cx="3714776" cy="2677656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Он Адонис – горицвет,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Молодой Весны привет –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Юной, свежей, золотой,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2866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dirty="0" smtClean="0"/>
              <a:t>                        Источники:</a:t>
            </a:r>
          </a:p>
          <a:p>
            <a:pPr>
              <a:defRPr/>
            </a:pPr>
            <a:r>
              <a:rPr lang="ru-RU" sz="2400" dirty="0" smtClean="0"/>
              <a:t>1.Энциклопедия садовых растений. Изд-во АСТ, Москва, 2018.</a:t>
            </a:r>
          </a:p>
          <a:p>
            <a:pPr>
              <a:defRPr/>
            </a:pPr>
            <a:r>
              <a:rPr lang="ru-RU" sz="2400" dirty="0" smtClean="0"/>
              <a:t>2.Все о цветах в вашем саду. 2-е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</a:t>
            </a:r>
            <a:r>
              <a:rPr lang="ru-RU" sz="2400" dirty="0" err="1" smtClean="0"/>
              <a:t>доп</a:t>
            </a:r>
            <a:r>
              <a:rPr lang="ru-RU" sz="2400" dirty="0" smtClean="0"/>
              <a:t>, </a:t>
            </a:r>
            <a:r>
              <a:rPr lang="ru-RU" sz="2400" dirty="0" err="1" smtClean="0"/>
              <a:t>Хессайон</a:t>
            </a:r>
            <a:r>
              <a:rPr lang="ru-RU" sz="2400" dirty="0" smtClean="0"/>
              <a:t> Д.Г., Кладезь-букс, 2017.</a:t>
            </a:r>
          </a:p>
          <a:p>
            <a:pPr>
              <a:defRPr/>
            </a:pPr>
            <a:r>
              <a:rPr lang="ru-RU" sz="2400" dirty="0" smtClean="0"/>
              <a:t>3.Балконные и горшечные растения, </a:t>
            </a:r>
            <a:r>
              <a:rPr lang="ru-RU" sz="2400" dirty="0" err="1" smtClean="0"/>
              <a:t>Хейтц</a:t>
            </a:r>
            <a:r>
              <a:rPr lang="ru-RU" sz="2400" dirty="0" smtClean="0"/>
              <a:t> Х., Янтарный сказ, 2016.</a:t>
            </a:r>
          </a:p>
          <a:p>
            <a:pPr>
              <a:defRPr/>
            </a:pPr>
            <a:r>
              <a:rPr lang="ru-RU" sz="2400" dirty="0" smtClean="0"/>
              <a:t>4.Самые неприхотливые однолетники и двулетники., </a:t>
            </a:r>
            <a:r>
              <a:rPr lang="ru-RU" sz="2400" dirty="0" err="1" smtClean="0"/>
              <a:t>Цветкова-Верниченко</a:t>
            </a:r>
            <a:r>
              <a:rPr lang="ru-RU" sz="2400" smtClean="0"/>
              <a:t> М.В</a:t>
            </a:r>
            <a:r>
              <a:rPr lang="ru-RU" sz="2400" dirty="0" smtClean="0"/>
              <a:t>., Феникс, 2018.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 contourW="101600"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 descr="C:\Documents and Settings\1\Рабочий стол\Первоцветы\адонис\10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4572032" cy="594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0694" y="1785926"/>
            <a:ext cx="3357586" cy="3143272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И с травою, и с грозой,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 лопнувшими почками,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С нежными листочками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C41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129D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</a:t>
            </a:r>
          </a:p>
        </p:txBody>
      </p:sp>
      <p:pic>
        <p:nvPicPr>
          <p:cNvPr id="6146" name="Picture 2" descr="C:\Documents and Settings\1\Рабочий стол\Первоцветы\багульник\73655289737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429420" cy="52864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00188" y="5500688"/>
            <a:ext cx="63722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0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багульник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129D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18" name="Picture 2" descr="C:\Documents and Settings\1\Рабочий стол\Первоцветы\багульник\Без_слов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9969"/>
            <a:ext cx="8001056" cy="5951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00694" y="214290"/>
            <a:ext cx="3453189" cy="2954655"/>
          </a:xfrm>
          <a:prstGeom prst="rect">
            <a:avLst/>
          </a:prstGeom>
          <a:gradFill flip="none" rotWithShape="1">
            <a:gsLst>
              <a:gs pos="0">
                <a:srgbClr val="F169D7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 лесу лиловый праздник- 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Багульник весь в цвету!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Сходи и полюбуйся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На эту красоту!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129D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гггг</a:t>
            </a:r>
            <a:endParaRPr lang="ru-RU" dirty="0"/>
          </a:p>
        </p:txBody>
      </p:sp>
      <p:pic>
        <p:nvPicPr>
          <p:cNvPr id="8194" name="Picture 2" descr="C:\Documents and Settings\1\Рабочий стол\Первоцветы\багульник\18965416_8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435850" cy="52307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4" y="4357694"/>
            <a:ext cx="4357718" cy="2215991"/>
          </a:xfrm>
          <a:prstGeom prst="rect">
            <a:avLst/>
          </a:prstGeom>
          <a:gradFill flip="none" rotWithShape="1">
            <a:gsLst>
              <a:gs pos="0">
                <a:srgbClr val="F169D7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Кустарник, расцветая,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Даёт салют весне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дарит нам подарок: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Тебе, и всем, и мне!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129D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1016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pic>
        <p:nvPicPr>
          <p:cNvPr id="7170" name="Picture 2" descr="C:\Documents and Settings\1\Рабочий стол\Первоцветы\багульник\1_005_(копия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5925248" cy="5857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rgbClr val="7030A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57818" y="714356"/>
            <a:ext cx="3453189" cy="2123658"/>
          </a:xfrm>
          <a:prstGeom prst="rect">
            <a:avLst/>
          </a:prstGeom>
          <a:gradFill flip="none" rotWithShape="1">
            <a:gsLst>
              <a:gs pos="0">
                <a:srgbClr val="F169D7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Как будто это пламя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Лиловою волной,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Как будто это знамя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Победы над зимой!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410</Words>
  <Application>Microsoft Office PowerPoint</Application>
  <PresentationFormat>Экран (4:3)</PresentationFormat>
  <Paragraphs>136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Кабинет</cp:lastModifiedBy>
  <cp:revision>97</cp:revision>
  <dcterms:created xsi:type="dcterms:W3CDTF">2011-04-03T09:20:49Z</dcterms:created>
  <dcterms:modified xsi:type="dcterms:W3CDTF">2022-05-30T08:06:13Z</dcterms:modified>
</cp:coreProperties>
</file>