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D799A-AE40-45C9-8FB0-BB54914BF9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BC534-F741-4E31-B672-7362B2642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BB87-1F12-420F-BD91-F9A80EE1A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3B29D-18C1-4334-A24B-1EE7EC817A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808925-01F7-4CD5-993F-1110A6BD73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76E0FE-DAC9-42DD-9020-C588CD6A11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060859-AB88-479C-822A-FFAA8D09C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FFF8-06CF-4B14-B430-D8CC9CFCEA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B6379-0ECA-4228-AE88-C5C823B20A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C2ED-BED2-4551-BBEF-855CDC954A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1494-A822-4259-9024-41B47F53D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0EA07-05E2-4F40-B142-8884D9D028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165B1-E67E-4F51-87CF-38DB011784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C2FEF-6847-4CE5-88D8-899C332878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9950B-45AD-47A4-AB2B-56EC70ECEA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73F0BE-09ED-4E71-80C4-E3B0162AFE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amom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547813" y="1052513"/>
            <a:ext cx="5903912" cy="360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Двулетние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садовые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растения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ru-RU"/>
              <a:t>Чтобы предотвратить указанные явления, необходимы хорошее дренирование почвы со спуском воды с участков, своевременная посадка крепкой рассады, укрытие высаженной рассады на зиму лапником, торфом или листвой. </a:t>
            </a:r>
          </a:p>
          <a:p>
            <a:r>
              <a:rPr lang="ru-RU"/>
              <a:t>На второй год жизни уход за растениями заключается в рыхлении почвы, прополках, поливах и подкормке.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Весной, как только сойдёт снег,   полезно дать сухую подкормку полным минеральным удобрением (30г на 1кв.м). Если окраска листьев недостаточно сочная, полезно ввести карбомид(мочевину).</a:t>
            </a:r>
          </a:p>
          <a:p>
            <a:pPr>
              <a:lnSpc>
                <a:spcPct val="90000"/>
              </a:lnSpc>
            </a:pPr>
            <a:r>
              <a:rPr lang="ru-RU"/>
              <a:t>В период бутонизации растения вторично подкармливают минеральными удобрениями, увеличивая дозу фосфора и калия    (60г суперфосфата и 40г сернокислого    калия на 1 кв.м.)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Анютины глазки (виола, фиалка Виттрока)</a:t>
            </a:r>
          </a:p>
        </p:txBody>
      </p:sp>
      <p:pic>
        <p:nvPicPr>
          <p:cNvPr id="13321" name="Picture 9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60513" y="1600200"/>
            <a:ext cx="602138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14346" name="Picture 10" descr="Рисунок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981075"/>
            <a:ext cx="6961188" cy="50673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15368" name="Picture 8" descr="Рисунок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052513"/>
            <a:ext cx="7646987" cy="45640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16390" name="Picture 6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20713"/>
            <a:ext cx="7213600" cy="54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17414" name="Picture 6" descr="Рисунок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20713"/>
            <a:ext cx="7069138" cy="564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Гвоздика бородатая или турецкая</a:t>
            </a:r>
          </a:p>
        </p:txBody>
      </p:sp>
      <p:pic>
        <p:nvPicPr>
          <p:cNvPr id="18443" name="Picture 11" descr="006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592263"/>
            <a:ext cx="3878262" cy="3381375"/>
          </a:xfrm>
          <a:noFill/>
          <a:ln w="19050">
            <a:solidFill>
              <a:srgbClr val="000000"/>
            </a:solidFill>
          </a:ln>
        </p:spPr>
      </p:pic>
      <p:pic>
        <p:nvPicPr>
          <p:cNvPr id="18444" name="Picture 12" descr="008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924175"/>
            <a:ext cx="4319587" cy="3478213"/>
          </a:xfrm>
          <a:noFill/>
          <a:ln w="19050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19466" name="Picture 10" descr="Рисунок2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549275"/>
            <a:ext cx="7502525" cy="56245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b="1"/>
              <a:t>Колокольчик</a:t>
            </a:r>
          </a:p>
        </p:txBody>
      </p:sp>
      <p:pic>
        <p:nvPicPr>
          <p:cNvPr id="20489" name="Picture 9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125538"/>
            <a:ext cx="6494462" cy="4962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0350"/>
            <a:ext cx="4038600" cy="63373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400" b="1" dirty="0"/>
          </a:p>
          <a:p>
            <a:pPr>
              <a:lnSpc>
                <a:spcPct val="80000"/>
              </a:lnSpc>
            </a:pPr>
            <a:endParaRPr lang="ru-RU" sz="2400" b="1" dirty="0"/>
          </a:p>
        </p:txBody>
      </p:sp>
      <p:pic>
        <p:nvPicPr>
          <p:cNvPr id="2056" name="Picture 8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12875"/>
            <a:ext cx="4392612" cy="2882900"/>
          </a:xfrm>
          <a:ln w="19050">
            <a:solidFill>
              <a:srgbClr val="FF3399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21515" name="Picture 11" descr="Рисунок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620713"/>
            <a:ext cx="3473450" cy="4622800"/>
          </a:xfrm>
        </p:spPr>
      </p:pic>
      <p:pic>
        <p:nvPicPr>
          <p:cNvPr id="21517" name="Picture 13" descr="Рисунок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60863" y="1989138"/>
            <a:ext cx="4208462" cy="42624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Мальва</a:t>
            </a:r>
          </a:p>
        </p:txBody>
      </p:sp>
      <p:pic>
        <p:nvPicPr>
          <p:cNvPr id="22539" name="Picture 11" descr="Рисунок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341438"/>
            <a:ext cx="3424237" cy="5119687"/>
          </a:xfrm>
        </p:spPr>
      </p:pic>
      <p:pic>
        <p:nvPicPr>
          <p:cNvPr id="22541" name="Picture 13" descr="Рисунок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341438"/>
            <a:ext cx="3786187" cy="51133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23560" name="Picture 8" descr="Рисунок10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815975" y="377825"/>
            <a:ext cx="7510463" cy="56451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Маргаритка</a:t>
            </a:r>
          </a:p>
        </p:txBody>
      </p:sp>
      <p:pic>
        <p:nvPicPr>
          <p:cNvPr id="24585" name="Picture 9" descr="Рисунок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484313"/>
            <a:ext cx="6524625" cy="490378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25608" name="Picture 8" descr="Рисунок1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530225"/>
            <a:ext cx="7427912" cy="55816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Наперстянка</a:t>
            </a:r>
          </a:p>
        </p:txBody>
      </p:sp>
      <p:pic>
        <p:nvPicPr>
          <p:cNvPr id="26633" name="Picture 9" descr="Рисунок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557338"/>
            <a:ext cx="6205538" cy="46624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27659" name="Picture 11" descr="Рисунок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3902075" cy="5192712"/>
          </a:xfrm>
        </p:spPr>
      </p:pic>
      <p:pic>
        <p:nvPicPr>
          <p:cNvPr id="27661" name="Picture 13" descr="Рисунок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1844675"/>
            <a:ext cx="3878262" cy="46942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Незабудка</a:t>
            </a:r>
          </a:p>
        </p:txBody>
      </p:sp>
      <p:pic>
        <p:nvPicPr>
          <p:cNvPr id="28683" name="Picture 11" descr="Рисунок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700213"/>
            <a:ext cx="6207125" cy="46640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29707" name="Picture 11" descr="Рисунок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04813"/>
            <a:ext cx="3627438" cy="4837112"/>
          </a:xfrm>
        </p:spPr>
      </p:pic>
      <p:pic>
        <p:nvPicPr>
          <p:cNvPr id="29709" name="Picture 13" descr="Рисунок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557338"/>
            <a:ext cx="3381375" cy="5054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Луннария (лунник оживающий)</a:t>
            </a:r>
          </a:p>
        </p:txBody>
      </p:sp>
      <p:pic>
        <p:nvPicPr>
          <p:cNvPr id="30729" name="Picture 9" descr="Рисунок1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674813"/>
            <a:ext cx="5846763" cy="48704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К двулетника относятся растения, зацветающие и имеющие наибольший декоративный эффект на следующий год после посева.</a:t>
            </a:r>
          </a:p>
          <a:p>
            <a:r>
              <a:rPr lang="ru-RU" b="1"/>
              <a:t>Некоторые из них являются многолетниками, но используются как двулетние культуры.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pic>
        <p:nvPicPr>
          <p:cNvPr id="31755" name="Picture 11" descr="Рисунок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981075"/>
            <a:ext cx="3795712" cy="5040313"/>
          </a:xfrm>
        </p:spPr>
      </p:pic>
      <p:pic>
        <p:nvPicPr>
          <p:cNvPr id="31757" name="Picture 13" descr="Рисунок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981075"/>
            <a:ext cx="3743325" cy="51974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Двулетние цветочные растения широко применяют для оформления приусадебных участков, балконов, веранд, а также в городском озеленении.</a:t>
            </a:r>
          </a:p>
          <a:p>
            <a:pPr>
              <a:lnSpc>
                <a:spcPct val="90000"/>
              </a:lnSpc>
            </a:pPr>
            <a:r>
              <a:rPr lang="ru-RU"/>
              <a:t>Их популярности способствует то, что они зацветают весной или в начале лета, сравнительно легко переносят пересадку, даже в цветущем состоянии.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Используемая литература: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Энциклопедия садовых растений. Изд-во АСТ, Москва, 2002.</a:t>
            </a:r>
          </a:p>
          <a:p>
            <a:r>
              <a:rPr lang="ru-RU" sz="2800"/>
              <a:t>Все о цветах в вашем саду. 2-е изд., перераб. и доп, Хессайон Д.Г., Кладезь-букс, 2005.</a:t>
            </a:r>
          </a:p>
          <a:p>
            <a:r>
              <a:rPr lang="ru-RU" sz="2800"/>
              <a:t>Балконные и горшечные растения, Хейтц Х., Янтарный сказ, 2002.</a:t>
            </a:r>
          </a:p>
          <a:p>
            <a:r>
              <a:rPr lang="ru-RU" sz="2800"/>
              <a:t>Самые неприхотливые однолетники и двулетники., Цветкова-Верниченко М.В., Феникс, 2004.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b="1"/>
              <a:t>Двулетники</a:t>
            </a:r>
          </a:p>
        </p:txBody>
      </p:sp>
      <p:pic>
        <p:nvPicPr>
          <p:cNvPr id="4106" name="Picture 10" descr="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001713"/>
            <a:ext cx="3201988" cy="2741612"/>
          </a:xfrm>
          <a:ln w="19050">
            <a:solidFill>
              <a:srgbClr val="000000"/>
            </a:solidFill>
          </a:ln>
        </p:spPr>
      </p:pic>
      <p:pic>
        <p:nvPicPr>
          <p:cNvPr id="4107" name="Picture 11" descr="0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1125538"/>
            <a:ext cx="3384550" cy="2530475"/>
          </a:xfrm>
          <a:ln w="19050">
            <a:solidFill>
              <a:srgbClr val="000000"/>
            </a:solidFill>
          </a:ln>
        </p:spPr>
      </p:pic>
      <p:pic>
        <p:nvPicPr>
          <p:cNvPr id="4108" name="Picture 12" descr="0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11188" y="4005263"/>
            <a:ext cx="3419475" cy="2565400"/>
          </a:xfrm>
          <a:ln w="19050">
            <a:solidFill>
              <a:srgbClr val="000000"/>
            </a:solidFill>
          </a:ln>
        </p:spPr>
      </p:pic>
      <p:pic>
        <p:nvPicPr>
          <p:cNvPr id="4109" name="Picture 13" descr="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716463" y="4005263"/>
            <a:ext cx="3816350" cy="2533650"/>
          </a:xfrm>
          <a:ln w="19050">
            <a:solidFill>
              <a:srgbClr val="000000"/>
            </a:solidFill>
          </a:ln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50825" y="3357563"/>
            <a:ext cx="2233613" cy="481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Анютины глазки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500563" y="3213100"/>
            <a:ext cx="2233612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Колокольчик 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23850" y="6165850"/>
            <a:ext cx="2233613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Мальва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572000" y="6092825"/>
            <a:ext cx="2233613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Гвоздика турецкая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ru-RU" b="1"/>
              <a:t>Двулетники</a:t>
            </a:r>
          </a:p>
        </p:txBody>
      </p:sp>
      <p:pic>
        <p:nvPicPr>
          <p:cNvPr id="5130" name="Picture 10" descr="0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981075"/>
            <a:ext cx="4043363" cy="2820988"/>
          </a:xfrm>
          <a:ln w="19050">
            <a:solidFill>
              <a:srgbClr val="000000"/>
            </a:solidFill>
          </a:ln>
        </p:spPr>
      </p:pic>
      <p:pic>
        <p:nvPicPr>
          <p:cNvPr id="5131" name="Picture 11" descr="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981075"/>
            <a:ext cx="3527425" cy="2868613"/>
          </a:xfrm>
          <a:ln w="19050">
            <a:solidFill>
              <a:srgbClr val="000000"/>
            </a:solidFill>
          </a:ln>
        </p:spPr>
      </p:pic>
      <p:pic>
        <p:nvPicPr>
          <p:cNvPr id="5132" name="Picture 12" descr="0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258888" y="4005263"/>
            <a:ext cx="3122612" cy="2682875"/>
          </a:xfrm>
          <a:ln w="19050">
            <a:solidFill>
              <a:srgbClr val="000000"/>
            </a:solidFill>
          </a:ln>
        </p:spPr>
      </p:pic>
      <p:pic>
        <p:nvPicPr>
          <p:cNvPr id="5133" name="Picture 13" descr="0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651500" y="4076700"/>
            <a:ext cx="3168650" cy="2633663"/>
          </a:xfrm>
          <a:ln w="19050">
            <a:solidFill>
              <a:srgbClr val="000000"/>
            </a:solidFill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3357563"/>
            <a:ext cx="2233613" cy="481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Незабудка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572000" y="3500438"/>
            <a:ext cx="2233613" cy="481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Маргаритка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11188" y="6237288"/>
            <a:ext cx="2233612" cy="481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Наперстянка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643438" y="6237288"/>
            <a:ext cx="2233612" cy="481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Луннария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Основная масса двулетников цветёт весной и в начале лета, что и позволяет их использовать наиболее широко для весеннего оформления, срезки и выгонки в зимний и ранневесенний период.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 первый год растения развивают куст в виде прикорневой розетки листьев, на второй год цветоносные побеги обильно цветут и образуют семена, на трети год растения продолжают вегетировать, но хуже цветут, теряют свою декоративность.</a:t>
            </a:r>
          </a:p>
          <a:p>
            <a:pPr>
              <a:lnSpc>
                <a:spcPct val="90000"/>
              </a:lnSpc>
            </a:pPr>
            <a:r>
              <a:rPr lang="ru-RU"/>
              <a:t>Многие из них после зимовки погибают, количество растений резко сокращается, и содержание плантаций становится нецелесообразным.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r>
              <a:rPr lang="ru-RU" sz="2800"/>
              <a:t>Большая часть двулетников относятся к растениям длинного дня.</a:t>
            </a:r>
          </a:p>
          <a:p>
            <a:r>
              <a:rPr lang="ru-RU" sz="2800"/>
              <a:t>Сеют двулетники обычно летом. К осени они образуют пышные кустики, но не успевают зацвести.</a:t>
            </a:r>
          </a:p>
          <a:p>
            <a:r>
              <a:rPr lang="ru-RU" sz="2800"/>
              <a:t>В таком состоянии они хорошо зимуют и весной следующего года обильно цветут.</a:t>
            </a:r>
          </a:p>
          <a:p>
            <a:r>
              <a:rPr lang="ru-RU" sz="2800"/>
              <a:t>Выращивают двулетники обычно рассадой, а в цветники её высаживают в августе-сентябре или в апреле-мае.</a:t>
            </a:r>
          </a:p>
          <a:p>
            <a:r>
              <a:rPr lang="ru-RU" sz="2800"/>
              <a:t>Большинство двулетников недостаточно зимостойки, поэтому для предохранения от вымерзания на зиму их утепляют.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amomil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884988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r>
              <a:rPr lang="ru-RU" sz="2800"/>
              <a:t>Причины гибели двулетников после перезимовки главным образом       заключается в следующем:</a:t>
            </a:r>
          </a:p>
          <a:p>
            <a:r>
              <a:rPr lang="ru-RU" sz="2800"/>
              <a:t>Сильные морозы в бесснежные зимы (вымерзание);</a:t>
            </a:r>
          </a:p>
          <a:p>
            <a:r>
              <a:rPr lang="ru-RU" sz="2800"/>
              <a:t>Избыток воды на участке (выпревание, вымокание);</a:t>
            </a:r>
          </a:p>
          <a:p>
            <a:r>
              <a:rPr lang="ru-RU" sz="2800"/>
              <a:t>Слабое укоренение рассады при поздней высадке (вымерзание);</a:t>
            </a:r>
          </a:p>
          <a:p>
            <a:r>
              <a:rPr lang="ru-RU" sz="2800"/>
              <a:t>Чрезмерное развитие вегетативной массы;</a:t>
            </a:r>
          </a:p>
          <a:p>
            <a:r>
              <a:rPr lang="ru-RU" sz="2800"/>
              <a:t>Ранневесенние морозы после схода снега (вымерзание, сушение).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484</Words>
  <Application>Microsoft Office PowerPoint</Application>
  <PresentationFormat>Экран (4:3)</PresentationFormat>
  <Paragraphs>48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Arial</vt:lpstr>
      <vt:lpstr>Оформление по умолчанию</vt:lpstr>
      <vt:lpstr>Слайд 1</vt:lpstr>
      <vt:lpstr>Слайд 2</vt:lpstr>
      <vt:lpstr>Слайд 3</vt:lpstr>
      <vt:lpstr>Двулетники</vt:lpstr>
      <vt:lpstr>Двулетники</vt:lpstr>
      <vt:lpstr>Слайд 6</vt:lpstr>
      <vt:lpstr>Слайд 7</vt:lpstr>
      <vt:lpstr>Слайд 8</vt:lpstr>
      <vt:lpstr>Слайд 9</vt:lpstr>
      <vt:lpstr>Слайд 10</vt:lpstr>
      <vt:lpstr>Слайд 11</vt:lpstr>
      <vt:lpstr>Анютины глазки (виола, фиалка Виттрока)</vt:lpstr>
      <vt:lpstr>Слайд 13</vt:lpstr>
      <vt:lpstr>Слайд 14</vt:lpstr>
      <vt:lpstr>Слайд 15</vt:lpstr>
      <vt:lpstr>Слайд 16</vt:lpstr>
      <vt:lpstr>Гвоздика бородатая или турецкая</vt:lpstr>
      <vt:lpstr>Слайд 18</vt:lpstr>
      <vt:lpstr>Колокольчик</vt:lpstr>
      <vt:lpstr>Слайд 20</vt:lpstr>
      <vt:lpstr>Мальва</vt:lpstr>
      <vt:lpstr>Слайд 22</vt:lpstr>
      <vt:lpstr>Маргаритка</vt:lpstr>
      <vt:lpstr>Слайд 24</vt:lpstr>
      <vt:lpstr>Наперстянка</vt:lpstr>
      <vt:lpstr>Слайд 26</vt:lpstr>
      <vt:lpstr>Незабудка</vt:lpstr>
      <vt:lpstr>Слайд 28</vt:lpstr>
      <vt:lpstr>Луннария (лунник оживающий)</vt:lpstr>
      <vt:lpstr>Слайд 30</vt:lpstr>
      <vt:lpstr>Слайд 31</vt:lpstr>
      <vt:lpstr>Используемая литература: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9</cp:revision>
  <dcterms:created xsi:type="dcterms:W3CDTF">2010-01-14T19:52:01Z</dcterms:created>
  <dcterms:modified xsi:type="dcterms:W3CDTF">2016-09-10T03:58:03Z</dcterms:modified>
</cp:coreProperties>
</file>