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363" r:id="rId2"/>
    <p:sldId id="374" r:id="rId3"/>
    <p:sldId id="364" r:id="rId4"/>
    <p:sldId id="365" r:id="rId5"/>
    <p:sldId id="366" r:id="rId6"/>
    <p:sldId id="367" r:id="rId7"/>
    <p:sldId id="368" r:id="rId8"/>
    <p:sldId id="369" r:id="rId9"/>
    <p:sldId id="370" r:id="rId10"/>
    <p:sldId id="372" r:id="rId11"/>
    <p:sldId id="371" r:id="rId12"/>
    <p:sldId id="373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711" autoAdjust="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FF10C2EC-4B93-4A46-BFC1-FFF465D648A5}" type="datetimeFigureOut">
              <a:rPr lang="ru-RU"/>
              <a:pPr/>
              <a:t>17.06.2022</a:t>
            </a:fld>
            <a:endParaRPr lang="ru-RU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721EB56-0899-4C5B-B0E9-6A79590CAFD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  <p:bldP spid="31747" grpId="0" build="p">
        <p:tmplLst>
          <p:tmpl lvl="1">
            <p:tnLst>
              <p:par>
                <p:cTn presetID="3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74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174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174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3174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3174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A3BA66C-728D-4E61-B699-79804ECB1F04}" type="datetimeFigureOut">
              <a:rPr lang="ru-RU"/>
              <a:pPr/>
              <a:t>17.06.2022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ACC58E-A7B6-4D76-B9A8-AFC742C74CB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559423-5B49-4114-B4C2-CBA23DABF9C9}" type="datetimeFigureOut">
              <a:rPr lang="ru-RU"/>
              <a:pPr/>
              <a:t>17.06.2022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9509DD-9236-4AF8-890C-AF988EBF4E0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BF6D395-6B99-4375-8857-6DE677E9C524}" type="datetimeFigureOut">
              <a:rPr lang="ru-RU"/>
              <a:pPr/>
              <a:t>17.06.2022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0A8542-DFB6-45BB-B885-677B83154BD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91FC3A7-ED32-4B6B-A84A-60BD18AADF5F}" type="datetimeFigureOut">
              <a:rPr lang="ru-RU"/>
              <a:pPr/>
              <a:t>17.06.2022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D4E7BA-A517-4A86-BB54-A2ED5A17B21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F7BB253-B799-4515-AC24-989CA16F3CA6}" type="datetimeFigureOut">
              <a:rPr lang="ru-RU"/>
              <a:pPr/>
              <a:t>17.06.2022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4ABD7D-414C-4B23-A03E-8AF716C4CCC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A0D1D57-A13B-41FD-B29A-349AC19A35A9}" type="datetimeFigureOut">
              <a:rPr lang="ru-RU"/>
              <a:pPr/>
              <a:t>17.06.2022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E78E36-B4F2-4EA5-A739-62D566ADE9F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CAAFD2A-4531-40BB-B2FB-0DC76EE8B4A6}" type="datetimeFigureOut">
              <a:rPr lang="ru-RU"/>
              <a:pPr/>
              <a:t>17.06.2022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E87A8B-2401-486D-AE1C-A4B9247413C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D5B055-7E3B-4737-AAFA-4F3FB8852B1B}" type="datetimeFigureOut">
              <a:rPr lang="ru-RU"/>
              <a:pPr/>
              <a:t>17.06.2022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320FC1-277F-4727-B252-15E690F0A5B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8FAF60-F831-4BD8-A78F-33ED8C18DB4B}" type="datetimeFigureOut">
              <a:rPr lang="ru-RU"/>
              <a:pPr/>
              <a:t>17.06.2022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3768CB-1F0D-4448-9750-18DDF93DF20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BCDFF9-955D-40A5-9B8A-91B880E4FD1A}" type="datetimeFigureOut">
              <a:rPr lang="ru-RU"/>
              <a:pPr/>
              <a:t>17.06.2022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D9DEB2-F8A3-4DF4-AA16-6357C96292D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2EF928EB-9678-4F70-9184-F07D44FF910F}" type="datetimeFigureOut">
              <a:rPr lang="ru-RU"/>
              <a:pPr/>
              <a:t>17.06.2022</a:t>
            </a:fld>
            <a:endParaRPr lang="ru-RU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D9BB0CE7-EBB8-468C-BAA2-75D5C018AE67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98" decel="1000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98" decel="1000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98" decel="1000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  <p:bldP spid="30723" grpId="0" build="p">
        <p:tmplLst>
          <p:tmpl lvl="1">
            <p:tnLst>
              <p:par>
                <p:cTn presetID="3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7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072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072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307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307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7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072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072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307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307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7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072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072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307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307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7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072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072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307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307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7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072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072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307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307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3203848" y="3645024"/>
            <a:ext cx="5580062" cy="2205037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endParaRPr lang="ru-RU" sz="2000" b="1" dirty="0">
              <a:solidFill>
                <a:srgbClr val="898989"/>
              </a:solidFill>
              <a:latin typeface="Tahoma" charset="0"/>
              <a:cs typeface="Arial" charset="0"/>
            </a:endParaRPr>
          </a:p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endParaRPr lang="ru-RU" sz="2000" b="1" dirty="0">
              <a:solidFill>
                <a:srgbClr val="898989"/>
              </a:solidFill>
              <a:latin typeface="Tahoma" charset="0"/>
              <a:cs typeface="Arial" charset="0"/>
            </a:endParaRPr>
          </a:p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endParaRPr lang="ru-RU" sz="2000" b="1" dirty="0">
              <a:solidFill>
                <a:srgbClr val="898989"/>
              </a:solidFill>
              <a:latin typeface="Tahoma" charset="0"/>
              <a:cs typeface="Arial" charset="0"/>
            </a:endParaRPr>
          </a:p>
          <a:p>
            <a:r>
              <a:rPr lang="ru-RU" sz="2000" dirty="0" smtClean="0"/>
              <a:t>Выполнил: </a:t>
            </a:r>
            <a:r>
              <a:rPr lang="ru-RU" sz="2000" dirty="0" err="1" smtClean="0"/>
              <a:t>Апанасов</a:t>
            </a:r>
            <a:r>
              <a:rPr lang="ru-RU" sz="2000" dirty="0" smtClean="0"/>
              <a:t> </a:t>
            </a:r>
            <a:r>
              <a:rPr lang="ru-RU" sz="2000" dirty="0" smtClean="0"/>
              <a:t>Александр Андреевич</a:t>
            </a:r>
            <a:endParaRPr lang="ru-RU" sz="2000" b="1" dirty="0">
              <a:solidFill>
                <a:srgbClr val="898989"/>
              </a:solidFill>
              <a:latin typeface="Tahoma" charset="0"/>
              <a:cs typeface="Arial" charset="0"/>
            </a:endParaRPr>
          </a:p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r>
              <a:rPr lang="ru-RU" sz="2000" b="1" dirty="0" smtClean="0">
                <a:solidFill>
                  <a:srgbClr val="898989"/>
                </a:solidFill>
                <a:latin typeface="Tahoma" charset="0"/>
                <a:cs typeface="Arial" charset="0"/>
              </a:rPr>
              <a:t> </a:t>
            </a:r>
            <a:endParaRPr lang="ru-RU" sz="2000" dirty="0">
              <a:solidFill>
                <a:srgbClr val="898989"/>
              </a:solidFill>
              <a:latin typeface="Tahoma" charset="0"/>
              <a:cs typeface="Arial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11560" y="404664"/>
            <a:ext cx="8229600" cy="2520280"/>
          </a:xfrm>
        </p:spPr>
        <p:txBody>
          <a:bodyPr/>
          <a:lstStyle/>
          <a:p>
            <a:r>
              <a:rPr lang="ru-RU" sz="2800" b="1" cap="small" dirty="0" err="1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огапоу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cap="small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«</a:t>
            </a:r>
            <a:r>
              <a:rPr lang="ru-RU" sz="2800" b="1" cap="small" dirty="0" err="1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Борисовский</a:t>
            </a:r>
            <a:r>
              <a:rPr lang="ru-RU" sz="2800" b="1" cap="small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sz="2800" b="1" cap="small" dirty="0" err="1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агромеханический</a:t>
            </a:r>
            <a:r>
              <a:rPr lang="ru-RU" sz="2800" b="1" cap="small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техникум»</a:t>
            </a:r>
            <a:br>
              <a:rPr lang="ru-RU" sz="2800" b="1" cap="small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ru-RU" sz="2800" b="1" cap="small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/>
            </a:r>
            <a:br>
              <a:rPr lang="ru-RU" sz="2800" b="1" cap="small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ru-RU" sz="2800" b="1" cap="small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ТЕМА: движение задним ходом.</a:t>
            </a:r>
            <a:endParaRPr lang="ru-RU" sz="28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5602287"/>
          </a:xfrm>
        </p:spPr>
        <p:txBody>
          <a:bodyPr/>
          <a:lstStyle/>
          <a:p>
            <a:r>
              <a:rPr lang="ru-RU" sz="2000" b="1"/>
              <a:t>Где Правилами не запрещено движение задним ходом?</a:t>
            </a:r>
            <a:r>
              <a:rPr lang="ru-RU" sz="2000"/>
              <a:t/>
            </a:r>
            <a:br>
              <a:rPr lang="ru-RU" sz="2000"/>
            </a:br>
            <a:r>
              <a:rPr lang="ru-RU" sz="2000"/>
              <a:t> </a:t>
            </a:r>
            <a:br>
              <a:rPr lang="ru-RU" sz="2000"/>
            </a:br>
            <a:r>
              <a:rPr lang="ru-RU" sz="2000" b="1"/>
              <a:t>1.</a:t>
            </a:r>
            <a:r>
              <a:rPr lang="ru-RU" sz="2000"/>
              <a:t> В тоннелях.</a:t>
            </a:r>
            <a:br>
              <a:rPr lang="ru-RU" sz="2000"/>
            </a:br>
            <a:r>
              <a:rPr lang="ru-RU" sz="2000"/>
              <a:t> </a:t>
            </a:r>
            <a:br>
              <a:rPr lang="ru-RU" sz="2000"/>
            </a:br>
            <a:r>
              <a:rPr lang="ru-RU" sz="2000" b="1"/>
              <a:t>2.</a:t>
            </a:r>
            <a:r>
              <a:rPr lang="ru-RU" sz="2000"/>
              <a:t> На мостах и путепроводах.</a:t>
            </a:r>
            <a:br>
              <a:rPr lang="ru-RU" sz="2000"/>
            </a:br>
            <a:r>
              <a:rPr lang="ru-RU" sz="2000"/>
              <a:t> </a:t>
            </a:r>
            <a:br>
              <a:rPr lang="ru-RU" sz="2000"/>
            </a:br>
            <a:r>
              <a:rPr lang="ru-RU" sz="2000" b="1"/>
              <a:t>3.</a:t>
            </a:r>
            <a:r>
              <a:rPr lang="ru-RU" sz="2000"/>
              <a:t> На эстакадах и под ними.</a:t>
            </a:r>
            <a:br>
              <a:rPr lang="ru-RU" sz="2000"/>
            </a:br>
            <a:r>
              <a:rPr lang="ru-RU" sz="2000"/>
              <a:t> </a:t>
            </a:r>
            <a:br>
              <a:rPr lang="ru-RU" sz="2000"/>
            </a:br>
            <a:r>
              <a:rPr lang="ru-RU" sz="2000" b="1"/>
              <a:t>4.</a:t>
            </a:r>
            <a:r>
              <a:rPr lang="ru-RU" sz="2000"/>
              <a:t> На дорогах с односторонним движением.</a:t>
            </a:r>
            <a:br>
              <a:rPr lang="ru-RU" sz="2000"/>
            </a:br>
            <a:endParaRPr lang="ru-RU" sz="2000"/>
          </a:p>
        </p:txBody>
      </p:sp>
    </p:spTree>
  </p:cSld>
  <p:clrMapOvr>
    <a:masterClrMapping/>
  </p:clrMapOvr>
  <p:transition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2000" b="1"/>
              <a:t>Разрешено ли движение задним ходом в данной ситуации?</a:t>
            </a:r>
            <a:r>
              <a:rPr lang="ru-RU" sz="2000"/>
              <a:t/>
            </a:r>
            <a:br>
              <a:rPr lang="ru-RU" sz="2000"/>
            </a:br>
            <a:r>
              <a:rPr lang="ru-RU" sz="2000"/>
              <a:t> </a:t>
            </a:r>
            <a:r>
              <a:rPr lang="ru-RU" sz="2000" b="1"/>
              <a:t>1.</a:t>
            </a:r>
            <a:r>
              <a:rPr lang="ru-RU" sz="2000"/>
              <a:t> Разрешено.</a:t>
            </a:r>
            <a:br>
              <a:rPr lang="ru-RU" sz="2000"/>
            </a:br>
            <a:r>
              <a:rPr lang="ru-RU" sz="2000"/>
              <a:t> </a:t>
            </a:r>
            <a:r>
              <a:rPr lang="ru-RU" sz="2000" b="1"/>
              <a:t>2.</a:t>
            </a:r>
            <a:r>
              <a:rPr lang="ru-RU" sz="2000"/>
              <a:t> Запрещено.</a:t>
            </a:r>
          </a:p>
        </p:txBody>
      </p:sp>
      <p:pic>
        <p:nvPicPr>
          <p:cNvPr id="21506" name="Содержимое 3" descr="http://xn--80aaagl8ahknbd5b5e.xn--p1ai/images/stories/theme_8/tema_8.5/tema8.5_im07.jpg"/>
          <p:cNvPicPr>
            <a:picLocks noGrp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190750" y="3171825"/>
            <a:ext cx="4762500" cy="1731963"/>
          </a:xfrm>
        </p:spPr>
      </p:pic>
    </p:spTree>
  </p:cSld>
  <p:clrMapOvr>
    <a:masterClrMapping/>
  </p:clrMapOvr>
  <p:transition>
    <p:wipe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2000">
                <a:solidFill>
                  <a:srgbClr val="FFFFFF"/>
                </a:solidFill>
                <a:latin typeface="Tahoma" charset="0"/>
                <a:cs typeface="Arial" charset="0"/>
              </a:rPr>
              <a:t>и разворот, и движение задним ходом запрещены на всём протяжении дорог</a:t>
            </a:r>
          </a:p>
        </p:txBody>
      </p:sp>
      <p:sp>
        <p:nvSpPr>
          <p:cNvPr id="23554" name="Текст 2"/>
          <p:cNvSpPr>
            <a:spLocks noGrp="1"/>
          </p:cNvSpPr>
          <p:nvPr>
            <p:ph type="body" idx="4294967295"/>
          </p:nvPr>
        </p:nvSpPr>
        <p:spPr>
          <a:xfrm>
            <a:off x="395288" y="2205038"/>
            <a:ext cx="4040187" cy="639762"/>
          </a:xfrm>
        </p:spPr>
        <p:txBody>
          <a:bodyPr anchor="b"/>
          <a:lstStyle/>
          <a:p>
            <a:pPr marL="0" indent="0">
              <a:buFont typeface="Wingdings" pitchFamily="2" charset="2"/>
              <a:buNone/>
            </a:pPr>
            <a:r>
              <a:rPr lang="ru-RU" sz="2400" b="1"/>
              <a:t>«Автомагистраль» </a:t>
            </a:r>
          </a:p>
        </p:txBody>
      </p:sp>
      <p:sp>
        <p:nvSpPr>
          <p:cNvPr id="23555" name="Текст 4"/>
          <p:cNvSpPr>
            <a:spLocks noGrp="1"/>
          </p:cNvSpPr>
          <p:nvPr>
            <p:ph type="body" sz="quarter" idx="4294967295"/>
          </p:nvPr>
        </p:nvSpPr>
        <p:spPr>
          <a:xfrm>
            <a:off x="4067175" y="2205038"/>
            <a:ext cx="4679950" cy="639762"/>
          </a:xfrm>
        </p:spPr>
        <p:txBody>
          <a:bodyPr anchor="b"/>
          <a:lstStyle/>
          <a:p>
            <a:pPr marL="0" indent="0">
              <a:buFont typeface="Wingdings" pitchFamily="2" charset="2"/>
              <a:buNone/>
            </a:pPr>
            <a:r>
              <a:rPr lang="ru-RU" sz="2400" b="1"/>
              <a:t>«Дорога для автомобилей»</a:t>
            </a:r>
          </a:p>
        </p:txBody>
      </p:sp>
      <p:pic>
        <p:nvPicPr>
          <p:cNvPr id="23556" name="Содержимое 6" descr="http://xn--80aaagl8ahknbd5b5e.xn--p1ai/images/stories/theme_8/tema_8.5/tema8.5_im08.jpg"/>
          <p:cNvPicPr>
            <a:picLocks noGrp="1"/>
          </p:cNvPicPr>
          <p:nvPr>
            <p:ph sz="half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476375" y="2924175"/>
            <a:ext cx="1919288" cy="1995488"/>
          </a:xfrm>
        </p:spPr>
      </p:pic>
      <p:pic>
        <p:nvPicPr>
          <p:cNvPr id="23557" name="Содержимое 7" descr="http://xn--80aaagl8ahknbd5b5e.xn--p1ai/images/stories/theme_8/tema_8.5/tema8.5_im09.jpg"/>
          <p:cNvPicPr>
            <a:picLocks noGrp="1"/>
          </p:cNvPicPr>
          <p:nvPr>
            <p:ph sz="quarter"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580063" y="2924175"/>
            <a:ext cx="1800225" cy="2127250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780928"/>
            <a:ext cx="8229600" cy="1371600"/>
          </a:xfrm>
        </p:spPr>
        <p:txBody>
          <a:bodyPr/>
          <a:lstStyle/>
          <a:p>
            <a:r>
              <a:rPr lang="ru-RU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charset="0"/>
                <a:cs typeface="Arial" charset="0"/>
              </a:rPr>
              <a:t>Движение транспортного средства задним ходом разрешается при условии, что этот манёвр будет безопасен и не создаст помех другим участникам движения.</a:t>
            </a:r>
            <a:br>
              <a:rPr lang="ru-RU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charset="0"/>
                <a:cs typeface="Arial" charset="0"/>
              </a:rPr>
            </a:br>
            <a:endParaRPr lang="ru-RU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charset="0"/>
                <a:cs typeface="Arial" charset="0"/>
              </a:rPr>
              <a:t>При необходимости водитель должен прибегнуть к помощи других лиц</a:t>
            </a:r>
            <a:endParaRPr lang="ru-RU" sz="20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 charset="0"/>
              <a:cs typeface="Arial" charset="0"/>
            </a:endParaRPr>
          </a:p>
        </p:txBody>
      </p:sp>
      <p:pic>
        <p:nvPicPr>
          <p:cNvPr id="14338" name="Содержимое 3" descr="http://xn--80aaagl8ahknbd5b5e.xn--p1ai/images/stories/theme_8/tema_8.5/tema8.5_im01.jpg"/>
          <p:cNvPicPr>
            <a:picLocks noGrp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190750" y="3171825"/>
            <a:ext cx="4762500" cy="1731963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2000" b="1">
                <a:solidFill>
                  <a:srgbClr val="FFFFFF"/>
                </a:solidFill>
                <a:latin typeface="Tahoma" charset="0"/>
                <a:cs typeface="Arial" charset="0"/>
              </a:rPr>
              <a:t>Движение задним ходом запрещается на перекрёстках и в местах, где запрещён разворот согласно пункту 8.11 Правил</a:t>
            </a:r>
            <a:endParaRPr lang="ru-RU" sz="2000">
              <a:solidFill>
                <a:srgbClr val="FFFFFF"/>
              </a:solidFill>
              <a:latin typeface="Tahoma" charset="0"/>
              <a:cs typeface="Arial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2700"/>
              <a:t>То есть движение задним ходом запрещено:</a:t>
            </a:r>
          </a:p>
          <a:p>
            <a:pPr>
              <a:lnSpc>
                <a:spcPct val="80000"/>
              </a:lnSpc>
            </a:pPr>
            <a:r>
              <a:rPr lang="ru-RU" sz="2700" b="1"/>
              <a:t>на любых перекрёстках (включая перекрёстки с круговым движением);</a:t>
            </a:r>
            <a:endParaRPr lang="ru-RU" sz="2700"/>
          </a:p>
          <a:p>
            <a:pPr>
              <a:lnSpc>
                <a:spcPct val="80000"/>
              </a:lnSpc>
            </a:pPr>
            <a:r>
              <a:rPr lang="ru-RU" sz="2700" b="1"/>
              <a:t>на пешеходных переходах;</a:t>
            </a:r>
            <a:endParaRPr lang="ru-RU" sz="2700"/>
          </a:p>
          <a:p>
            <a:pPr>
              <a:lnSpc>
                <a:spcPct val="80000"/>
              </a:lnSpc>
            </a:pPr>
            <a:r>
              <a:rPr lang="ru-RU" sz="2700" b="1"/>
              <a:t>в тоннелях;</a:t>
            </a:r>
            <a:endParaRPr lang="ru-RU" sz="2700"/>
          </a:p>
          <a:p>
            <a:pPr>
              <a:lnSpc>
                <a:spcPct val="80000"/>
              </a:lnSpc>
            </a:pPr>
            <a:r>
              <a:rPr lang="ru-RU" sz="2700" b="1"/>
              <a:t>на мостах, путепроводах, эстакадах и под ними;</a:t>
            </a:r>
            <a:endParaRPr lang="ru-RU" sz="2700"/>
          </a:p>
          <a:p>
            <a:pPr>
              <a:lnSpc>
                <a:spcPct val="80000"/>
              </a:lnSpc>
            </a:pPr>
            <a:r>
              <a:rPr lang="ru-RU" sz="2700" b="1"/>
              <a:t>на железнодорожных переездах;</a:t>
            </a:r>
            <a:endParaRPr lang="ru-RU" sz="2700"/>
          </a:p>
          <a:p>
            <a:pPr>
              <a:lnSpc>
                <a:spcPct val="80000"/>
              </a:lnSpc>
            </a:pPr>
            <a:r>
              <a:rPr lang="ru-RU" sz="2700" b="1"/>
              <a:t>в местах с видимостью дороги хотя бы в одном направлении менее 100 м;</a:t>
            </a:r>
            <a:endParaRPr lang="ru-RU" sz="2700"/>
          </a:p>
          <a:p>
            <a:pPr>
              <a:lnSpc>
                <a:spcPct val="80000"/>
              </a:lnSpc>
            </a:pPr>
            <a:r>
              <a:rPr lang="ru-RU" sz="2700" b="1"/>
              <a:t>в местах остановок маршрутных транспортных средств.</a:t>
            </a:r>
            <a:endParaRPr lang="ru-RU" sz="2700"/>
          </a:p>
          <a:p>
            <a:pPr>
              <a:lnSpc>
                <a:spcPct val="80000"/>
              </a:lnSpc>
            </a:pPr>
            <a:endParaRPr lang="ru-RU" sz="270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498600"/>
          </a:xfrm>
        </p:spPr>
        <p:txBody>
          <a:bodyPr>
            <a:normAutofit fontScale="90000"/>
          </a:bodyPr>
          <a:lstStyle/>
          <a:p>
            <a:r>
              <a:rPr lang="ru-RU" sz="1800" b="1"/>
              <a:t>Водитель «проскочил» въезд во двор. Разрешено ли ему использовать передачу заднего хода, чтобы исправить свою оплошность?</a:t>
            </a:r>
            <a:r>
              <a:rPr lang="ru-RU" sz="1800"/>
              <a:t/>
            </a:r>
            <a:br>
              <a:rPr lang="ru-RU" sz="1800"/>
            </a:br>
            <a:r>
              <a:rPr lang="ru-RU" sz="1800" b="1"/>
              <a:t>1.</a:t>
            </a:r>
            <a:r>
              <a:rPr lang="ru-RU" sz="1800"/>
              <a:t> Разрешено.</a:t>
            </a:r>
            <a:br>
              <a:rPr lang="ru-RU" sz="1800"/>
            </a:br>
            <a:r>
              <a:rPr lang="ru-RU" sz="1800" b="1"/>
              <a:t>2.</a:t>
            </a:r>
            <a:r>
              <a:rPr lang="ru-RU" sz="1800"/>
              <a:t> Запрещено.</a:t>
            </a:r>
            <a:br>
              <a:rPr lang="ru-RU" sz="1800"/>
            </a:br>
            <a:r>
              <a:rPr lang="ru-RU" sz="1800" b="1"/>
              <a:t>3.</a:t>
            </a:r>
            <a:r>
              <a:rPr lang="ru-RU" sz="1800"/>
              <a:t> Разрешено, но, не создавая помех другим участникам движения.</a:t>
            </a:r>
          </a:p>
        </p:txBody>
      </p:sp>
      <p:pic>
        <p:nvPicPr>
          <p:cNvPr id="16386" name="Содержимое 3" descr="http://xn--80aaagl8ahknbd5b5e.xn--p1ai/images/stories/theme_8/tema_8.5/tema8.5_im02.jpg"/>
          <p:cNvPicPr>
            <a:picLocks noGrp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190750" y="3348038"/>
            <a:ext cx="4762500" cy="1733550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858962"/>
          </a:xfrm>
        </p:spPr>
        <p:txBody>
          <a:bodyPr>
            <a:normAutofit fontScale="90000"/>
          </a:bodyPr>
          <a:lstStyle/>
          <a:p>
            <a:r>
              <a:rPr lang="ru-RU" sz="1800" b="1"/>
              <a:t>Водитель пересёк перекрёсток и вспомнил, что надо было повернуть налево. Разрешено ли ему использовать передачу заднего хода, чтобы вернуться на перекрёсток и исправить свою оплошность?</a:t>
            </a:r>
            <a:r>
              <a:rPr lang="ru-RU" sz="1800"/>
              <a:t/>
            </a:r>
            <a:br>
              <a:rPr lang="ru-RU" sz="1800"/>
            </a:br>
            <a:r>
              <a:rPr lang="ru-RU" sz="1800"/>
              <a:t> </a:t>
            </a:r>
            <a:r>
              <a:rPr lang="ru-RU" sz="1800" b="1"/>
              <a:t>1.</a:t>
            </a:r>
            <a:r>
              <a:rPr lang="ru-RU" sz="1800"/>
              <a:t> Разрешено.</a:t>
            </a:r>
            <a:br>
              <a:rPr lang="ru-RU" sz="1800"/>
            </a:br>
            <a:r>
              <a:rPr lang="ru-RU" sz="1800"/>
              <a:t> </a:t>
            </a:r>
            <a:r>
              <a:rPr lang="ru-RU" sz="1800" b="1"/>
              <a:t>2.</a:t>
            </a:r>
            <a:r>
              <a:rPr lang="ru-RU" sz="1800"/>
              <a:t> Запрещено.</a:t>
            </a:r>
            <a:br>
              <a:rPr lang="ru-RU" sz="1800"/>
            </a:br>
            <a:r>
              <a:rPr lang="ru-RU" sz="1800"/>
              <a:t> </a:t>
            </a:r>
            <a:r>
              <a:rPr lang="ru-RU" sz="1800" b="1"/>
              <a:t>3.</a:t>
            </a:r>
            <a:r>
              <a:rPr lang="ru-RU" sz="1800"/>
              <a:t> Разрешено, но, не создавая помех другим участникам движения.</a:t>
            </a:r>
          </a:p>
        </p:txBody>
      </p:sp>
      <p:pic>
        <p:nvPicPr>
          <p:cNvPr id="17410" name="Содержимое 3" descr="http://xn--80aaagl8ahknbd5b5e.xn--p1ai/images/stories/theme_8/tema_8.5/tema8.5_im03.jpg"/>
          <p:cNvPicPr>
            <a:picLocks noGrp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190750" y="3171825"/>
            <a:ext cx="4762500" cy="1731963"/>
          </a:xfrm>
        </p:spPr>
      </p:pic>
    </p:spTree>
  </p:cSld>
  <p:clrMapOvr>
    <a:masterClrMapping/>
  </p:clrMapOvr>
  <p:transition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ru-RU" sz="1800" b="1"/>
              <a:t>Разрешено ли движение задним ходом в данной ситуации?</a:t>
            </a:r>
            <a:r>
              <a:rPr lang="ru-RU" sz="1800"/>
              <a:t/>
            </a:r>
            <a:br>
              <a:rPr lang="ru-RU" sz="1800"/>
            </a:br>
            <a:r>
              <a:rPr lang="ru-RU" sz="1800"/>
              <a:t> </a:t>
            </a:r>
            <a:r>
              <a:rPr lang="ru-RU" sz="1800" b="1"/>
              <a:t>1.</a:t>
            </a:r>
            <a:r>
              <a:rPr lang="ru-RU" sz="1800"/>
              <a:t> Разрешено.</a:t>
            </a:r>
            <a:br>
              <a:rPr lang="ru-RU" sz="1800"/>
            </a:br>
            <a:r>
              <a:rPr lang="ru-RU" sz="1800"/>
              <a:t> </a:t>
            </a:r>
            <a:r>
              <a:rPr lang="ru-RU" sz="1800" b="1"/>
              <a:t>2.</a:t>
            </a:r>
            <a:r>
              <a:rPr lang="ru-RU" sz="1800"/>
              <a:t> Запрещено.</a:t>
            </a:r>
            <a:br>
              <a:rPr lang="ru-RU" sz="1800"/>
            </a:br>
            <a:r>
              <a:rPr lang="ru-RU" sz="1800"/>
              <a:t> </a:t>
            </a:r>
            <a:r>
              <a:rPr lang="ru-RU" sz="1800" b="1"/>
              <a:t>3.</a:t>
            </a:r>
            <a:r>
              <a:rPr lang="ru-RU" sz="1800"/>
              <a:t> Разрешено, но только до пешеходного перехода.</a:t>
            </a:r>
          </a:p>
        </p:txBody>
      </p:sp>
      <p:pic>
        <p:nvPicPr>
          <p:cNvPr id="18434" name="Содержимое 3" descr="http://xn--80aaagl8ahknbd5b5e.xn--p1ai/images/stories/theme_8/tema_8.5/tema8.5_im04.jpg"/>
          <p:cNvPicPr>
            <a:picLocks noGrp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190750" y="3171825"/>
            <a:ext cx="4762500" cy="1731963"/>
          </a:xfrm>
        </p:spPr>
      </p:pic>
    </p:spTree>
  </p:cSld>
  <p:clrMapOvr>
    <a:masterClrMapping/>
  </p:clrMapOvr>
  <p:transition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2000" b="1"/>
              <a:t>Разрешено ли движение задним ходом в данной ситуации?</a:t>
            </a:r>
            <a:r>
              <a:rPr lang="ru-RU" sz="2000"/>
              <a:t/>
            </a:r>
            <a:br>
              <a:rPr lang="ru-RU" sz="2000"/>
            </a:br>
            <a:r>
              <a:rPr lang="ru-RU" sz="2000"/>
              <a:t> </a:t>
            </a:r>
            <a:r>
              <a:rPr lang="ru-RU" sz="2000" b="1"/>
              <a:t>1.</a:t>
            </a:r>
            <a:r>
              <a:rPr lang="ru-RU" sz="2000"/>
              <a:t> Разрешено.</a:t>
            </a:r>
            <a:br>
              <a:rPr lang="ru-RU" sz="2000"/>
            </a:br>
            <a:r>
              <a:rPr lang="ru-RU" sz="2000"/>
              <a:t> </a:t>
            </a:r>
            <a:r>
              <a:rPr lang="ru-RU" sz="2000" b="1"/>
              <a:t>2.</a:t>
            </a:r>
            <a:r>
              <a:rPr lang="ru-RU" sz="2000"/>
              <a:t> Запрещено.</a:t>
            </a:r>
          </a:p>
        </p:txBody>
      </p:sp>
      <p:pic>
        <p:nvPicPr>
          <p:cNvPr id="19458" name="Содержимое 3" descr="http://xn--80aaagl8ahknbd5b5e.xn--p1ai/images/stories/theme_8/tema_8.5/tema8.5_im05.jpg"/>
          <p:cNvPicPr>
            <a:picLocks noGrp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190750" y="3171825"/>
            <a:ext cx="4762500" cy="1731963"/>
          </a:xfrm>
        </p:spPr>
      </p:pic>
    </p:spTree>
  </p:cSld>
  <p:clrMapOvr>
    <a:masterClrMapping/>
  </p:clrMapOvr>
  <p:transition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ru-RU" sz="1800" b="1"/>
              <a:t>Разрешено ли использовать задний ход на дорогах с односторонним движением?</a:t>
            </a:r>
            <a:r>
              <a:rPr lang="ru-RU" sz="1800"/>
              <a:t/>
            </a:r>
            <a:br>
              <a:rPr lang="ru-RU" sz="1800"/>
            </a:br>
            <a:r>
              <a:rPr lang="ru-RU" sz="1800" b="1"/>
              <a:t>1.</a:t>
            </a:r>
            <a:r>
              <a:rPr lang="ru-RU" sz="1800"/>
              <a:t> Разрешено.</a:t>
            </a:r>
            <a:br>
              <a:rPr lang="ru-RU" sz="1800"/>
            </a:br>
            <a:r>
              <a:rPr lang="ru-RU" sz="1800"/>
              <a:t> </a:t>
            </a:r>
            <a:r>
              <a:rPr lang="ru-RU" sz="1800" b="1"/>
              <a:t>2.</a:t>
            </a:r>
            <a:r>
              <a:rPr lang="ru-RU" sz="1800"/>
              <a:t> Запрещено.</a:t>
            </a:r>
          </a:p>
        </p:txBody>
      </p:sp>
      <p:pic>
        <p:nvPicPr>
          <p:cNvPr id="20482" name="Содержимое 3" descr="http://xn--80aaagl8ahknbd5b5e.xn--p1ai/images/stories/theme_8/tema_8.5/tema8.5_im06.jpg"/>
          <p:cNvPicPr>
            <a:picLocks noGrp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190750" y="3171825"/>
            <a:ext cx="4762500" cy="1731963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кстура">
  <a:themeElements>
    <a:clrScheme name="Текстура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Текстура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кстура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кстура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672</TotalTime>
  <Words>230</Words>
  <Application>Microsoft Office PowerPoint</Application>
  <PresentationFormat>Экран (4:3)</PresentationFormat>
  <Paragraphs>27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Tahoma</vt:lpstr>
      <vt:lpstr>Wingdings</vt:lpstr>
      <vt:lpstr>Текстура</vt:lpstr>
      <vt:lpstr>огапоу  «Борисовский агромеханический техникум»  ТЕМА: движение задним ходом.</vt:lpstr>
      <vt:lpstr>Движение транспортного средства задним ходом разрешается при условии, что этот манёвр будет безопасен и не создаст помех другим участникам движения. </vt:lpstr>
      <vt:lpstr>При необходимости водитель должен прибегнуть к помощи других лиц</vt:lpstr>
      <vt:lpstr>Движение задним ходом запрещается на перекрёстках и в местах, где запрещён разворот согласно пункту 8.11 Правил</vt:lpstr>
      <vt:lpstr>Водитель «проскочил» въезд во двор. Разрешено ли ему использовать передачу заднего хода, чтобы исправить свою оплошность? 1. Разрешено. 2. Запрещено. 3. Разрешено, но, не создавая помех другим участникам движения.</vt:lpstr>
      <vt:lpstr>Водитель пересёк перекрёсток и вспомнил, что надо было повернуть налево. Разрешено ли ему использовать передачу заднего хода, чтобы вернуться на перекрёсток и исправить свою оплошность?  1. Разрешено.  2. Запрещено.  3. Разрешено, но, не создавая помех другим участникам движения.</vt:lpstr>
      <vt:lpstr>Разрешено ли движение задним ходом в данной ситуации?  1. Разрешено.  2. Запрещено.  3. Разрешено, но только до пешеходного перехода.</vt:lpstr>
      <vt:lpstr>Разрешено ли движение задним ходом в данной ситуации?  1. Разрешено.  2. Запрещено.</vt:lpstr>
      <vt:lpstr>Разрешено ли использовать задний ход на дорогах с односторонним движением? 1. Разрешено.  2. Запрещено.</vt:lpstr>
      <vt:lpstr>Где Правилами не запрещено движение задним ходом?   1. В тоннелях.   2. На мостах и путепроводах.   3. На эстакадах и под ними.   4. На дорогах с односторонним движением. </vt:lpstr>
      <vt:lpstr>Разрешено ли движение задним ходом в данной ситуации?  1. Разрешено.  2. Запрещено.</vt:lpstr>
      <vt:lpstr>и разворот, и движение задним ходом запрещены на всём протяжении дорог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Начало движения, маневрирование</dc:title>
  <dc:creator>Влад</dc:creator>
  <cp:lastModifiedBy>1</cp:lastModifiedBy>
  <cp:revision>101</cp:revision>
  <dcterms:created xsi:type="dcterms:W3CDTF">2013-09-05T17:15:37Z</dcterms:created>
  <dcterms:modified xsi:type="dcterms:W3CDTF">2022-06-17T10:48:19Z</dcterms:modified>
</cp:coreProperties>
</file>