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7592" autoAdjust="0"/>
  </p:normalViewPr>
  <p:slideViewPr>
    <p:cSldViewPr snapToGrid="0">
      <p:cViewPr varScale="1">
        <p:scale>
          <a:sx n="77" d="100"/>
          <a:sy n="77" d="100"/>
        </p:scale>
        <p:origin x="9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&#1074;&#1086;&#1082;&#1072;&#1073;&#1091;&#1083;&#1072;.&#1088;&#1092;/%D1%81%D0%BB%D0%BE%D0%B2%D0%B0%D1%80%D0%B8/%D1%82%D0%BE%D0%BB%D0%BA%D0%BE%D0%B2%D1%8B%D0%B9-%D1%81%D0%BB%D0%BE%D0%B2%D0%B0%D1%80%D1%8C-%D1%83%D1%88%D0%B0%D0%BA%D0%BE%D0%B2%D0%B0/%D0%BE%D1%82%D0%B5%D1%87%D0%B5%D1%81%D1%82%D0%B2%D0%B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&#1074;&#1086;&#1082;&#1072;&#1073;&#1091;&#1083;&#1072;.&#1088;&#1092;/%D1%81%D0%BB%D0%BE%D0%B2%D0%B0%D1%80%D0%B8/%D1%82%D0%BE%D0%BB%D0%BA%D0%BE%D0%B2%D1%8B%D0%B9-%D1%81%D0%BB%D0%BE%D0%B2%D0%B0%D1%80%D1%8C-%D1%83%D1%88%D0%B0%D0%BA%D0%BE%D0%B2%D0%B0/%D0%BE%D0%BD" TargetMode="External"/><Relationship Id="rId5" Type="http://schemas.openxmlformats.org/officeDocument/2006/relationships/hyperlink" Target="http://www.&#1074;&#1086;&#1082;&#1072;&#1073;&#1091;&#1083;&#1072;.&#1088;&#1092;/%D1%81%D0%BB%D0%BE%D0%B2%D0%B0%D1%80%D0%B8/%D1%82%D0%BE%D0%BB%D0%BA%D0%BE%D0%B2%D1%8B%D0%B9-%D1%81%D0%BB%D0%BE%D0%B2%D0%B0%D1%80%D1%8C-%D1%83%D1%88%D0%B0%D0%BA%D0%BE%D0%B2%D0%B0/%D1%87%D0%B5%D0%BB%D0%BE%D0%B2%D0%B5%D0%BA" TargetMode="External"/><Relationship Id="rId4" Type="http://schemas.openxmlformats.org/officeDocument/2006/relationships/hyperlink" Target="http://www.&#1074;&#1086;&#1082;&#1072;&#1073;&#1091;&#1083;&#1072;.&#1088;&#1092;/%D1%81%D0%BB%D0%BE%D0%B2%D0%B0%D1%80%D0%B8/%D1%82%D0%BE%D0%BB%D0%BA%D0%BE%D0%B2%D1%8B%D0%B9-%D1%81%D0%BB%D0%BE%D0%B2%D0%B0%D1%80%D1%8C-%D1%83%D1%88%D0%B0%D0%BA%D0%BE%D0%B2%D0%B0/%D1%81%D1%82%D1%80%D0%B0%D0%BD%D0%B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слова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77440" y="1428207"/>
            <a:ext cx="4815840" cy="33876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700" y="1428207"/>
            <a:ext cx="4673083" cy="367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Морфологический разбор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Родина начинается с семьи</a:t>
            </a: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4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Родина - имя существительное</a:t>
            </a:r>
            <a:endParaRPr lang="ru-RU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(что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?)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родина</a:t>
            </a:r>
            <a:endParaRPr lang="ru-RU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2.Н. ф. -  родина</a:t>
            </a:r>
            <a:endParaRPr lang="ru-RU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Морфологические признаки.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Постоянные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нарицательное, неодушевлённое, 1 склонение, жен. род.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Непостоянные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признаки: единственное число,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именительный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падеж</a:t>
            </a:r>
            <a:endParaRPr lang="ru-RU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3.Роль в предложении:</a:t>
            </a:r>
            <a:endParaRPr lang="ru-RU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(что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?)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родина (подлежащее)</a:t>
            </a:r>
            <a:endParaRPr lang="ru-RU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248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Однокоренные слова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1108" y="1825625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9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Друзья - синонимы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1899" y="1557269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2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Враги - антонимы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Родина - чужбина </a:t>
            </a:r>
            <a:endParaRPr lang="ru-RU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6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86409"/>
            <a:ext cx="7886700" cy="11042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«Родина» во фразеологизмах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Долг перед Родиной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Защитник Родины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Жить вдали от Родины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Трудиться на благо Родины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Любовь к Родине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Малая Родина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Родина – семья народов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91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«Родина» в русском фольклоре.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 и поговорки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Родная земля-матушка, чужая сторона-мачеха.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Жить - Родине служить.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Человек без Родины - что земля  без семени.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Чужбина-калина, Родина-малина. 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Родины своей ни сил, ни жизни не жалей.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Любовь к Родине сильнее смерти.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Нет земли краше, чем Родина наша.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Родина-мать, умей за неё постоять.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Человек без Родины - что соловей без песни.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Родина краше солнца, дороже золота.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Родину, как и родителей, на чужбине не найдёшь.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родной земли умри – не сходи.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чужой стороне Родина милей вдвойне.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Кто Родиной торгует, того кара не минует.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Кто за Родину дерется, тому сила двойная дается.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Смело иди в бой, Родина за тобой.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Родина любимая – мать родимая.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Родина вспомнит, кто целину поднимал и кто, как заяц, удирал.</a:t>
            </a:r>
            <a:endParaRPr lang="ru-RU" sz="3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ищи обетованные края  — они там, где родина твоя.</a:t>
            </a:r>
            <a:endParaRPr lang="ru-RU" sz="3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Всяк в партизан идет, когда родина зовет. </a:t>
            </a:r>
            <a:endParaRPr lang="ru-RU" sz="3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32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«Родина» в русском фольклоре.</a:t>
            </a:r>
            <a:b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 и поговорки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57150" lvl="0" indent="-342900">
              <a:lnSpc>
                <a:spcPts val="135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Одна у человека мать, одна у него и Родина.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57150" lvl="0" indent="-342900">
              <a:lnSpc>
                <a:spcPts val="135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Всякому мила своя сторона.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57150" lvl="0" indent="-342900">
              <a:lnSpc>
                <a:spcPts val="135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Где родился, там и пригодился.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57150" lvl="0" indent="-342900">
              <a:lnSpc>
                <a:spcPts val="135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Москва – царство, а наша деревня – рай.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57150" lvl="0" indent="-342900">
              <a:lnSpc>
                <a:spcPts val="135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Чужая сторона – дремучий бор.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57150" lvl="0" indent="-342900">
              <a:lnSpc>
                <a:spcPts val="135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Кто Родине изменяет, того народ презирает.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57150" lvl="0" indent="-342900">
              <a:lnSpc>
                <a:spcPts val="135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Кто за Родину горой – тот истинный герой.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57150" lvl="0" indent="-342900">
              <a:lnSpc>
                <a:spcPts val="135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морем теплее, а у нас светлее.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5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Глупа та птица, которой гнездо свое не мило.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5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родной стороне и камушек знаком.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5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Дома все споро, а вчуже житье хуже.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5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Своя ноша не тянет, свой дым глаза не ест.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5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Родимая сторона – мать, чужая – мачеха.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10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40" y="79513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Здесь родился, живешь,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Уезжаешь — скучаешь,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зовут это место, знаешь? (Родина)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***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Люблю поле и березки,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скамейку под окном,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Заскучаю — вытру слезки,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Вспоминая о родном.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Никуда я не уеду,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Буду здесь работать, жить,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Сердцу место дорогое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Буду я всегда любить!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Место это знаю я,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вы знаете, друзья? (Родина)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Наслаждаться не устану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Песней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жавороночка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 на что не променяю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Милую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стороночку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Теплый ветер принесет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Аромат смородины,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 чего дороже нет? —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Нет дороже... (Родины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ctr"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***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ней все знают,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Любят, уважают,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солдат на посту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Бережет, охраняет.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Кто она, все знают! (Родина)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24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Слово «Родина» в названиях произведений литературы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lvl="0" indent="-342900">
              <a:lnSpc>
                <a:spcPct val="115000"/>
              </a:lnSpc>
              <a:buFont typeface="Wingdings 2" panose="05020102010507070707" pitchFamily="18" charset="2"/>
              <a:buChar char=""/>
              <a:tabLst>
                <a:tab pos="49911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Шолохов М.А. «Они сражались за Родину».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 2" panose="05020102010507070707" pitchFamily="18" charset="2"/>
              <a:buChar char=""/>
              <a:tabLst>
                <a:tab pos="49911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Александрова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«Родина».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 2" panose="05020102010507070707" pitchFamily="18" charset="2"/>
              <a:buChar char=""/>
              <a:tabLst>
                <a:tab pos="49911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Симонов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«Родина».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 2" panose="05020102010507070707" pitchFamily="18" charset="2"/>
              <a:buChar char=""/>
              <a:tabLst>
                <a:tab pos="49911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Матусовский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«С чего начинается Родина»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 2" panose="05020102010507070707" pitchFamily="18" charset="2"/>
              <a:buChar char=""/>
              <a:tabLst>
                <a:tab pos="49911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 Д. Дрожжин «Моя Родина – Россия»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 2" panose="05020102010507070707" pitchFamily="18" charset="2"/>
              <a:buChar char=""/>
              <a:tabLst>
                <a:tab pos="49911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 Есенин «О родина» 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 2" panose="05020102010507070707" pitchFamily="18" charset="2"/>
              <a:buChar char=""/>
              <a:tabLst>
                <a:tab pos="49911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Е. Шкловский «День Родины моей»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 2" panose="05020102010507070707" pitchFamily="18" charset="2"/>
              <a:buChar char=""/>
              <a:tabLst>
                <a:tab pos="49911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 Забила «Наша Родина»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 2" panose="05020102010507070707" pitchFamily="18" charset="2"/>
              <a:buChar char=""/>
              <a:tabLst>
                <a:tab pos="49911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Е. Трутнева «Родина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 2" panose="05020102010507070707" pitchFamily="18" charset="2"/>
              <a:buChar char=""/>
              <a:tabLst>
                <a:tab pos="49911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Ю. Григорьева «Рисую Родину»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454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Стихотворения о Родине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sz="half" idx="1"/>
          </p:nvPr>
        </p:nvSpPr>
        <p:spPr bwMode="auto">
          <a:xfrm>
            <a:off x="628650" y="1800691"/>
            <a:ext cx="3044616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скажут слово «родина»,</a:t>
            </a:r>
          </a:p>
          <a:p>
            <a:pPr marL="0" marR="0" lvl="0" indent="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Сразу в памяти встаёт</a:t>
            </a:r>
          </a:p>
          <a:p>
            <a:pPr marL="0" marR="0" lvl="0" indent="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Старый дом, в саду смородина,</a:t>
            </a:r>
          </a:p>
          <a:p>
            <a:pPr marL="0" marR="0" lvl="0" indent="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Толстый тополь у ворот.</a:t>
            </a:r>
          </a:p>
          <a:p>
            <a:pPr marL="0" marR="0" lvl="0" indent="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реки берёзка — скромница</a:t>
            </a:r>
          </a:p>
          <a:p>
            <a:pPr marL="0" marR="0" lvl="0" indent="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ромашковый бугор...</a:t>
            </a:r>
          </a:p>
          <a:p>
            <a:pPr marL="0" marR="0" lvl="0" indent="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другим, наверно, вспомнится</a:t>
            </a:r>
          </a:p>
          <a:p>
            <a:pPr marL="0" marR="0" lvl="0" indent="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Свой родной московский двор.</a:t>
            </a:r>
          </a:p>
          <a:p>
            <a:pPr marL="0" marR="0" lvl="0" indent="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лужах первые кораблики,</a:t>
            </a:r>
          </a:p>
          <a:p>
            <a:pPr marL="0" marR="0" lvl="0" indent="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недавно был каток,</a:t>
            </a:r>
          </a:p>
          <a:p>
            <a:pPr marL="0" marR="0" lvl="0" indent="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большой соседней фабрики</a:t>
            </a:r>
          </a:p>
          <a:p>
            <a:pPr marL="0" marR="0" lvl="0" indent="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Громкий радостный гудок.</a:t>
            </a:r>
          </a:p>
          <a:p>
            <a:pPr marL="0" marR="0" lvl="0" indent="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степь, от маков красная,</a:t>
            </a:r>
          </a:p>
          <a:p>
            <a:pPr marL="0" marR="0" lvl="0" indent="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Золотая целина...</a:t>
            </a:r>
          </a:p>
          <a:p>
            <a:pPr marL="0" marR="0" lvl="0" indent="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Родина бывает разная,</a:t>
            </a:r>
          </a:p>
          <a:p>
            <a:pPr marL="0" marR="0" lvl="0" indent="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у всех она одна!       </a:t>
            </a:r>
          </a:p>
          <a:p>
            <a:pPr marL="0" marR="0" lvl="0" indent="2857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Зинаида Александрова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sz="half" idx="2"/>
          </p:nvPr>
        </p:nvSpPr>
        <p:spPr bwMode="auto">
          <a:xfrm>
            <a:off x="4629150" y="2739410"/>
            <a:ext cx="2718949" cy="252376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Слышишь песенку ручья?</a:t>
            </a:r>
          </a:p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— Родина твоя.</a:t>
            </a:r>
          </a:p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Слышишь голос соловья? </a:t>
            </a:r>
          </a:p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— Родина твоя.</a:t>
            </a:r>
          </a:p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Руки матери твоей,</a:t>
            </a:r>
          </a:p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Звон дождей, и шум ветвей,</a:t>
            </a:r>
          </a:p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 лесу смородина —</a:t>
            </a:r>
          </a:p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тоже родина.               </a:t>
            </a:r>
          </a:p>
          <a:p>
            <a:pPr marL="0" marR="0" lvl="0" indent="2857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Михаил </a:t>
            </a:r>
            <a:r>
              <a:rPr kumimoji="0" lang="ru-RU" altLang="ru-RU" sz="1400" b="1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Пляцковский</a:t>
            </a:r>
            <a:endParaRPr kumimoji="0" lang="ru-RU" altLang="ru-RU" sz="1400" b="1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72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Лексическое значение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словаре Ожегова С.И.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РОДИНА, -ы, ж. 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Отечество, родная страна. Любовь к родине. Защита родины. 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рождения, происхождения кого-чего-н., возникновения чего-н: Москва - его р. Индия - р. шахмат. * Вторая родина- место, давшее кому-н. приют, ставшее родным.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словаре Ефремовой Т.Ф.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РОДИНА, -ы, ж. </a:t>
            </a:r>
          </a:p>
          <a:p>
            <a:pPr marL="514350" indent="-514350" fontAlgn="t"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рождения кого – либо.</a:t>
            </a:r>
          </a:p>
          <a:p>
            <a:pPr marL="514350" indent="-514350" fontAlgn="t"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Страна, в которой кто – либо родился и гражданином которой является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79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4705" y="864704"/>
            <a:ext cx="7374834" cy="531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2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Лексическое значение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толковом словаре живого великорусского языка В. Даля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Родина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родить, родня и пр. см.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рождать…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Отечество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отчизна, страна, в к-рой человек  родился; исторически принадлежащая данному народу   территория  с ее природой, населением ,  особенностями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развития, языка ,  культуры, быта и нравов.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рождения к.-л.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возникновения, открытия или изобретения ч.-л.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толковом словаре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Ушакова Д.Н.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Отечество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страна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к-рой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человек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родился и гражданином к-рой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он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состоит.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перен. Место возникновения чего-н.</a:t>
            </a:r>
          </a:p>
        </p:txBody>
      </p:sp>
    </p:spTree>
    <p:extLst>
      <p:ext uri="{BB962C8B-B14F-4D97-AF65-F5344CB8AC3E}">
        <p14:creationId xmlns:p14="http://schemas.microsoft.com/office/powerpoint/2010/main" val="221462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Происхождение слова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Откуда произошло наше ключевое слово «РОДИНА?»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Слово «РОДИНА» произошло от древнего слова РОД, которое обозначает группу людей, объединенных кровным родством. Каждый из нас потомок какого-либо старинного древнего рода. А само слово РОД обозначает древнейшего бога славян Рода. Главный город племени россов назывался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Родень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(Родня). Он был посвящен богу Роду.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91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178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Происхождение слова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РОДИТЬ – произвести на свет потомство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 – отец и мать, у которых рождаются дети.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РОДИЧ – родственник, член рода.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РОДНЯ – родственники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РОДОСЛОВНАЯ – перечень поколений одного рода. Люди гордятся своей родословной, изучают ее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РОДИНА – это и отечество, страна, и место рождения человека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 – нация, жители страны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355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Происхождение слова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342900" lvl="0" indent="-342900">
              <a:lnSpc>
                <a:spcPct val="115000"/>
              </a:lnSpc>
              <a:buFont typeface="Wingdings 2" panose="05020102010507070707" pitchFamily="18" charset="2"/>
              <a:buChar char="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родина - "отечество", тогда как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родина = "семья",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родзiна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то же,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болг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родина "родина, место рождения",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сербохорв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родина "обилие плодов",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словен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rodina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то же,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чеш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слвц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rodina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"семья", польск.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rodzina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то же. Произведено от род (см.). •• [Согласно Соболевой (УЗ ЛГПИ, 173, 1958, стр. 134), знач. "родная страна" встречается впервые у Державина. – Т.] (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этимологический словарь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342900" lvl="0" indent="-342900">
              <a:lnSpc>
                <a:spcPct val="115000"/>
              </a:lnSpc>
              <a:buFont typeface="Wingdings 2" panose="05020102010507070707" pitchFamily="18" charset="2"/>
              <a:buChar char="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Общеславянское слово, образовано от слова «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- происхождение, семья, «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место рождения, старо-славянского слова 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Россия впервые у Ивана Грозного. Раньше – Русь, откуда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Отчизна, Отечество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Г.Р.Державин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825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Фонетический разбор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Транскрипция слова: [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род’ина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 — [р] — согласный, звонкий непарный, сонорный </a:t>
            </a:r>
            <a:r>
              <a:rPr lang="ru-RU" dirty="0">
                <a:solidFill>
                  <a:srgbClr val="BBBB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(всегда звонкий)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rgbClr val="219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твёрдый</a:t>
            </a:r>
            <a:r>
              <a:rPr lang="ru-RU" dirty="0">
                <a:solidFill>
                  <a:srgbClr val="BBBB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(парный)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 — [о] — </a:t>
            </a:r>
            <a:r>
              <a:rPr lang="ru-RU" dirty="0">
                <a:solidFill>
                  <a:srgbClr val="E51C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гласный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ударный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 — [д’] — согласный, звонкий парный, </a:t>
            </a:r>
            <a:r>
              <a:rPr lang="ru-RU" dirty="0">
                <a:solidFill>
                  <a:srgbClr val="4C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мягкий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BBBB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(парный)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 — [и] — </a:t>
            </a:r>
            <a:r>
              <a:rPr lang="ru-RU" dirty="0">
                <a:solidFill>
                  <a:srgbClr val="E51C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гласный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безударный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 — [н] — согласный, звонкий непарный, сонорный </a:t>
            </a:r>
            <a:r>
              <a:rPr lang="ru-RU" dirty="0">
                <a:solidFill>
                  <a:srgbClr val="BBBB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(всегда звонкий)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rgbClr val="219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твёрдый</a:t>
            </a:r>
            <a:r>
              <a:rPr lang="ru-RU" dirty="0">
                <a:solidFill>
                  <a:srgbClr val="BBBB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(парный)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 — [а] — </a:t>
            </a:r>
            <a:r>
              <a:rPr lang="ru-RU" dirty="0">
                <a:solidFill>
                  <a:srgbClr val="E51C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гласный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безударный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 6 букв и 6 звуков.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78507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752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Морфемный разбор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>
              <a:solidFill>
                <a:srgbClr val="000000"/>
              </a:solidFill>
              <a:latin typeface="Open Sans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Open Sans"/>
              </a:rPr>
              <a:t> РОДИНА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00"/>
                </a:solidFill>
                <a:latin typeface="Open Sans"/>
              </a:rPr>
              <a:t>Части 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слова: род/ин/а</a:t>
            </a:r>
            <a:br>
              <a:rPr lang="ru-RU" dirty="0">
                <a:solidFill>
                  <a:srgbClr val="000000"/>
                </a:solidFill>
                <a:latin typeface="Open Sans"/>
              </a:rPr>
            </a:br>
            <a:r>
              <a:rPr lang="ru-RU" dirty="0">
                <a:solidFill>
                  <a:srgbClr val="000000"/>
                </a:solidFill>
                <a:latin typeface="Open Sans"/>
              </a:rPr>
              <a:t>Состав слова:</a:t>
            </a:r>
            <a:br>
              <a:rPr lang="ru-RU" dirty="0">
                <a:solidFill>
                  <a:srgbClr val="000000"/>
                </a:solidFill>
                <a:latin typeface="Open Sans"/>
              </a:rPr>
            </a:br>
            <a:r>
              <a:rPr lang="ru-RU" b="1" dirty="0">
                <a:solidFill>
                  <a:srgbClr val="000000"/>
                </a:solidFill>
                <a:latin typeface="Open Sans"/>
              </a:rPr>
              <a:t>род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 — корень, </a:t>
            </a:r>
            <a:br>
              <a:rPr lang="ru-RU" dirty="0">
                <a:solidFill>
                  <a:srgbClr val="000000"/>
                </a:solidFill>
                <a:latin typeface="Open Sans"/>
              </a:rPr>
            </a:br>
            <a:r>
              <a:rPr lang="ru-RU" b="1" dirty="0">
                <a:solidFill>
                  <a:srgbClr val="000000"/>
                </a:solidFill>
                <a:latin typeface="Open Sans"/>
              </a:rPr>
              <a:t>а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 — окончание, </a:t>
            </a:r>
            <a:endParaRPr lang="ru-RU" dirty="0" smtClean="0">
              <a:solidFill>
                <a:srgbClr val="000000"/>
              </a:solidFill>
              <a:latin typeface="Open San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00"/>
                </a:solidFill>
                <a:latin typeface="Open Sans"/>
              </a:rPr>
              <a:t>ин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 — суффикс, </a:t>
            </a:r>
            <a:br>
              <a:rPr lang="ru-RU" dirty="0">
                <a:solidFill>
                  <a:srgbClr val="000000"/>
                </a:solidFill>
                <a:latin typeface="Open Sans"/>
              </a:rPr>
            </a:br>
            <a:r>
              <a:rPr lang="ru-RU" b="1" dirty="0">
                <a:solidFill>
                  <a:srgbClr val="000000"/>
                </a:solidFill>
                <a:latin typeface="Open Sans"/>
              </a:rPr>
              <a:t>родин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 — основа слова.</a:t>
            </a:r>
          </a:p>
          <a:p>
            <a:pPr marL="0" indent="0">
              <a:buNone/>
            </a:pPr>
            <a:endParaRPr lang="ru-RU" b="1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1550504" y="2126974"/>
            <a:ext cx="228600" cy="27829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779104" y="2126974"/>
            <a:ext cx="268357" cy="25841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047461" y="2315817"/>
            <a:ext cx="0" cy="49695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047461" y="2802835"/>
            <a:ext cx="34786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2415209" y="2315817"/>
            <a:ext cx="9939" cy="49695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047460" y="2315817"/>
            <a:ext cx="35826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Полилиния 39"/>
          <p:cNvSpPr/>
          <p:nvPr/>
        </p:nvSpPr>
        <p:spPr>
          <a:xfrm>
            <a:off x="755374" y="2116612"/>
            <a:ext cx="791092" cy="328414"/>
          </a:xfrm>
          <a:custGeom>
            <a:avLst/>
            <a:gdLst>
              <a:gd name="connsiteX0" fmla="*/ 0 w 791092"/>
              <a:gd name="connsiteY0" fmla="*/ 328414 h 328414"/>
              <a:gd name="connsiteX1" fmla="*/ 397565 w 791092"/>
              <a:gd name="connsiteY1" fmla="*/ 423 h 328414"/>
              <a:gd name="connsiteX2" fmla="*/ 775252 w 791092"/>
              <a:gd name="connsiteY2" fmla="*/ 258840 h 328414"/>
              <a:gd name="connsiteX3" fmla="*/ 725556 w 791092"/>
              <a:gd name="connsiteY3" fmla="*/ 238962 h 328414"/>
              <a:gd name="connsiteX4" fmla="*/ 725556 w 791092"/>
              <a:gd name="connsiteY4" fmla="*/ 238962 h 328414"/>
              <a:gd name="connsiteX5" fmla="*/ 755374 w 791092"/>
              <a:gd name="connsiteY5" fmla="*/ 258840 h 328414"/>
              <a:gd name="connsiteX6" fmla="*/ 715617 w 791092"/>
              <a:gd name="connsiteY6" fmla="*/ 238962 h 32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1092" h="328414">
                <a:moveTo>
                  <a:pt x="0" y="328414"/>
                </a:moveTo>
                <a:cubicBezTo>
                  <a:pt x="134178" y="170216"/>
                  <a:pt x="268356" y="12019"/>
                  <a:pt x="397565" y="423"/>
                </a:cubicBezTo>
                <a:cubicBezTo>
                  <a:pt x="526774" y="-11173"/>
                  <a:pt x="720587" y="219084"/>
                  <a:pt x="775252" y="258840"/>
                </a:cubicBezTo>
                <a:cubicBezTo>
                  <a:pt x="829917" y="298596"/>
                  <a:pt x="725556" y="238962"/>
                  <a:pt x="725556" y="238962"/>
                </a:cubicBezTo>
                <a:lnTo>
                  <a:pt x="725556" y="238962"/>
                </a:lnTo>
                <a:cubicBezTo>
                  <a:pt x="730526" y="242275"/>
                  <a:pt x="757030" y="258840"/>
                  <a:pt x="755374" y="258840"/>
                </a:cubicBezTo>
                <a:cubicBezTo>
                  <a:pt x="753718" y="258840"/>
                  <a:pt x="734667" y="248901"/>
                  <a:pt x="715617" y="23896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049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Словообразовательный разбор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 существительного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 с помощью суффикса – ин- ,</a:t>
            </a:r>
            <a:r>
              <a:rPr lang="ru-RU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суффиксальный способ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01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</TotalTime>
  <Words>1065</Words>
  <Application>Microsoft Office PowerPoint</Application>
  <PresentationFormat>Экран (4:3)</PresentationFormat>
  <Paragraphs>171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Open Sans</vt:lpstr>
      <vt:lpstr>Roboto</vt:lpstr>
      <vt:lpstr>Symbol</vt:lpstr>
      <vt:lpstr>Times New Roman</vt:lpstr>
      <vt:lpstr>Wingdings 2</vt:lpstr>
      <vt:lpstr>Тема Office</vt:lpstr>
      <vt:lpstr>Паспорт слова</vt:lpstr>
      <vt:lpstr>Лексическое значение</vt:lpstr>
      <vt:lpstr>Лексическое значение</vt:lpstr>
      <vt:lpstr>Происхождение слова</vt:lpstr>
      <vt:lpstr>Происхождение слова</vt:lpstr>
      <vt:lpstr>Происхождение слова</vt:lpstr>
      <vt:lpstr>Фонетический разбор</vt:lpstr>
      <vt:lpstr>Морфемный разбор</vt:lpstr>
      <vt:lpstr>Словообразовательный разбор</vt:lpstr>
      <vt:lpstr>Морфологический разбор</vt:lpstr>
      <vt:lpstr>Однокоренные слова</vt:lpstr>
      <vt:lpstr>Друзья - синонимы</vt:lpstr>
      <vt:lpstr>Враги - антонимы</vt:lpstr>
      <vt:lpstr>Слово «Родина» во фразеологизмах</vt:lpstr>
      <vt:lpstr>Слово «Родина» в русском фольклоре. Пословицы и поговорки</vt:lpstr>
      <vt:lpstr>Слово «Родина» в русском фольклоре. Пословицы и поговорки</vt:lpstr>
      <vt:lpstr>Загадки</vt:lpstr>
      <vt:lpstr>Слово «Родина» в названиях произведений литературы</vt:lpstr>
      <vt:lpstr>Стихотворения о Родине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ahmerowa.lena@outlook.com</cp:lastModifiedBy>
  <cp:revision>46</cp:revision>
  <dcterms:created xsi:type="dcterms:W3CDTF">2013-11-19T05:52:05Z</dcterms:created>
  <dcterms:modified xsi:type="dcterms:W3CDTF">2019-10-26T17:31:48Z</dcterms:modified>
</cp:coreProperties>
</file>