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0" r:id="rId2"/>
    <p:sldId id="268" r:id="rId3"/>
    <p:sldId id="257" r:id="rId4"/>
    <p:sldId id="286" r:id="rId5"/>
    <p:sldId id="287" r:id="rId6"/>
    <p:sldId id="277" r:id="rId7"/>
    <p:sldId id="288" r:id="rId8"/>
    <p:sldId id="280" r:id="rId9"/>
    <p:sldId id="289" r:id="rId10"/>
    <p:sldId id="272" r:id="rId11"/>
    <p:sldId id="273" r:id="rId12"/>
    <p:sldId id="274" r:id="rId13"/>
    <p:sldId id="263" r:id="rId14"/>
    <p:sldId id="275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images.yandex.ru/yandsearch?ed=1&amp;rpt=simage&amp;text=%D0%BA%D0%B0%D1%80%D1%82%D0%B8%D0%BD%D0%BA%D0%B8%20%D0%B4%D0%B5%D1%82%D0%B8%20%D0%B8%D0%BD%D0%B2%D0%B0%D0%BB%D0%B8%D0%B4%D1%8B&amp;img_url=images01.olx.ru/ui/4/19/22/62941722_1---.jpg&amp;p=108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images.yandex.ru/yandsearch?ed=1&amp;text=%D0%BA%D0%B0%D1%80%D1%82%D0%B8%D0%BD%D0%BA%D0%B8%20%D0%B4%D0%B5%D1%82%D0%B8%20%D0%B8%D0%BD%D0%B2%D0%B0%D0%BB%D0%B8%D0%B4%D1%8B&amp;stype=simage&amp;img_url=www.qli.ru/wp-content/uploads/disabled-child.jpg&amp;p=5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ed=1&amp;rpt=simage&amp;text=%D0%9F%D1%80%D0%B0%D0%B2%D0%B0%20%D1%80%D0%B5%D0%B1%D1%91%D0%BD%D0%BA%D0%B0%20%D1%81%20%D0%BE%D0%B3%D1%80%D0%B0%D0%BD%D0%B8%D1%87%D0%B5%D0%BD%D0%BD%D1%8B%D0%BC%D0%B8%20%D0%B2%D0%BE%D0%B7%D0%BC%D0%BE%D0%B6%D0%BD%D0%BE%D1%81%D1%82%D1%8F%D0%BC%D0%B8&amp;img_url=www.museum.ru/imgB.asp?42318&amp;p=16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5064" t="13968" r="31410" b="17333"/>
          <a:stretch/>
        </p:blipFill>
        <p:spPr bwMode="auto">
          <a:xfrm>
            <a:off x="251520" y="404664"/>
            <a:ext cx="8496944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7960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9" t="18050" r="16853" b="30457"/>
          <a:stretch/>
        </p:blipFill>
        <p:spPr bwMode="auto">
          <a:xfrm>
            <a:off x="179512" y="332656"/>
            <a:ext cx="86346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2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237" t="19099" r="20833" b="13947"/>
          <a:stretch/>
        </p:blipFill>
        <p:spPr bwMode="auto">
          <a:xfrm>
            <a:off x="179512" y="548680"/>
            <a:ext cx="8640960" cy="5333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70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077" t="16248" r="20353" b="11631"/>
          <a:stretch/>
        </p:blipFill>
        <p:spPr bwMode="auto">
          <a:xfrm>
            <a:off x="611560" y="332656"/>
            <a:ext cx="7632848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70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3-tub.yandex.net/i?id=10271287-04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476672"/>
            <a:ext cx="2485656" cy="208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0994" t="14538" r="35096" b="21323"/>
          <a:stretch/>
        </p:blipFill>
        <p:spPr bwMode="auto">
          <a:xfrm>
            <a:off x="5796136" y="3284984"/>
            <a:ext cx="2914230" cy="2099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планете все мы — люди.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давайте с вами будем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Относиться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чуть добрее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тем, кто в чем-то нас слабее.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Главное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— внутри, учтите,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внешность не смотрите.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нам хочется влюбиться,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работать, и учиться.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же тот, кто не такой,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Счастье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сыщет, как любой.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17537" r="58898" b="53172"/>
          <a:stretch/>
        </p:blipFill>
        <p:spPr bwMode="auto">
          <a:xfrm>
            <a:off x="1187624" y="3789040"/>
            <a:ext cx="354519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l="25640" t="21380" r="22116" b="58051"/>
          <a:stretch/>
        </p:blipFill>
        <p:spPr bwMode="auto">
          <a:xfrm>
            <a:off x="17810" y="404664"/>
            <a:ext cx="8964488" cy="1724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6602" t="21095" r="34455" b="18188"/>
          <a:stretch/>
        </p:blipFill>
        <p:spPr bwMode="auto">
          <a:xfrm>
            <a:off x="2483768" y="2564904"/>
            <a:ext cx="4253631" cy="3390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37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im5-tub.yandex.net/i?id=97043834-01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5429264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75856" y="5445224"/>
            <a:ext cx="5715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04664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их глазах не всегда отражается небо,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Их слова не всегда, точно стилус, остры,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у каждого сила духовная скрыта,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Каждый хочет опоры, надежды, любви.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они покоряют вершины и дали,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обычный теряется вмиг человек,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Их упорство достойно, их нервы – из стали.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Преклоняю колени пред ними навек.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 такие же люди, как каждый на свете,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Пусть же будут добры к вам всегда небеса,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Начинание каждое - счастьем согрето,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Оглашают ваш дом пусть друзей голоса.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15705" t="20239" r="54007" b="14768"/>
          <a:stretch/>
        </p:blipFill>
        <p:spPr bwMode="auto">
          <a:xfrm>
            <a:off x="6372200" y="980728"/>
            <a:ext cx="1800225" cy="217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25373" r="32295" b="23243"/>
          <a:stretch/>
        </p:blipFill>
        <p:spPr bwMode="auto">
          <a:xfrm>
            <a:off x="539552" y="4293096"/>
            <a:ext cx="4093935" cy="225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63093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Коломицева В.Д.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340768"/>
            <a:ext cx="8358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</a:rPr>
              <a:t>«Всем детям должна быть обеспечена возможность определить себя как личность и реализовать свои возможности, в безопасных и благоприятных условиях…"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8590" t="24230" r="38621" b="20183"/>
          <a:stretch/>
        </p:blipFill>
        <p:spPr bwMode="auto">
          <a:xfrm>
            <a:off x="5940152" y="4869160"/>
            <a:ext cx="2545199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22276" t="22805" r="30609" b="19898"/>
          <a:stretch/>
        </p:blipFill>
        <p:spPr bwMode="auto">
          <a:xfrm>
            <a:off x="395536" y="5229200"/>
            <a:ext cx="1950085" cy="133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МЫ </a:t>
            </a:r>
            <a:r>
              <a:rPr lang="ru-RU" sz="3600" b="1" cap="all" spc="-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просто  другие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7901014" cy="785818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В  Декларации прав ребенка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4422"/>
            <a:ext cx="7472386" cy="507209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solidFill>
                  <a:srgbClr val="0000CC"/>
                </a:solidFill>
              </a:rPr>
              <a:t>	</a:t>
            </a:r>
            <a:r>
              <a:rPr lang="ru-RU" sz="19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Ребенок имеет право</a:t>
            </a:r>
            <a:r>
              <a:rPr lang="ru-RU" sz="1900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семью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заботу и защиту со стороны государства, если нет временной или</a:t>
            </a:r>
          </a:p>
          <a:p>
            <a:pPr eaLnBrk="1" hangingPunct="1">
              <a:lnSpc>
                <a:spcPct val="80000"/>
              </a:lnSpc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постоянной защиты со стороны родителей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посещать школу и учиться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равенство в правах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свободно выражать свои мысли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собственное мнение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имя и гражданство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получение информации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защиту от насилия и жестокого обращения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медицинское обслуживание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отдых и досуг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дополнительную помощь со стороны государства,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если есть особые потребности (например,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у детей с ограниченными возможностями) .</a:t>
            </a:r>
          </a:p>
        </p:txBody>
      </p:sp>
      <p:pic>
        <p:nvPicPr>
          <p:cNvPr id="5" name="Image1" descr="http://bk-detstvo.narod.ru/images/pravo_konvencia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785794"/>
            <a:ext cx="150498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44230" t="45895" r="46154" b="30445"/>
          <a:stretch/>
        </p:blipFill>
        <p:spPr bwMode="auto">
          <a:xfrm>
            <a:off x="7596336" y="4149080"/>
            <a:ext cx="1392932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4" descr="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76872"/>
            <a:ext cx="2160240" cy="19125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476672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Инвалиды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люди с ограниченными возможностями, у которых навсегда или на длительный срок нарушены какие-то важные функции организма.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Инвалидность дается людям для того, чтобы с помощью социальных льгот, выплат и других мер сделать их жизнь лучше и приблизить к жизни людей, у которых все функции в норме. Люди с ограниченными возможностями нуждаются в помощи и поддержке здоровых людей. Ведь многие становятся инвалидами по трагической случайности. Каждому из нас хочется жить полной жизнью, общаться друг с другом и узнавать новое, и у каждого из нас есть свои особенности. Люди с ограниченными возможностями - такие же люди, как и любой из нас. Они почти ничем не отличаются, только носят очки с толстыми линзами, слуховой аппарат, используют вспомогательную технику для передвижения, специальные книги для чтения, принимают определённые медицинские препараты или ограничены в приёме некоторой пищи и т.д. И для общения или совместной деятельности с этими людьми требуется соблюдение некоторых правил.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4840" t="20239" r="38942" b="23889"/>
          <a:stretch/>
        </p:blipFill>
        <p:spPr bwMode="auto">
          <a:xfrm>
            <a:off x="6012160" y="4941168"/>
            <a:ext cx="2656706" cy="1794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3333" t="15108" r="32211" b="19043"/>
          <a:stretch/>
        </p:blipFill>
        <p:spPr bwMode="auto">
          <a:xfrm>
            <a:off x="395536" y="5157192"/>
            <a:ext cx="1872208" cy="144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37009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76672"/>
            <a:ext cx="849694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ИНВАЛИДЫ ПО ЗРЕНИЮ</a:t>
            </a:r>
          </a:p>
          <a:p>
            <a:r>
              <a:rPr lang="ru-RU" b="1" dirty="0"/>
              <a:t>Нарушение зрения. Слепота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b="1" u="sng" dirty="0" smtClean="0"/>
              <a:t>Средства </a:t>
            </a:r>
            <a:r>
              <a:rPr lang="ru-RU" b="1" u="sng" dirty="0"/>
              <a:t>для улучшения жизни</a:t>
            </a:r>
            <a:r>
              <a:rPr lang="ru-RU" b="1" dirty="0"/>
              <a:t>: </a:t>
            </a:r>
            <a:endParaRPr lang="ru-RU" b="1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шрифт </a:t>
            </a:r>
            <a:r>
              <a:rPr lang="ru-RU" dirty="0"/>
              <a:t>Брайля,  используемый в надписях и книгах – аудиокниги;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трости</a:t>
            </a:r>
            <a:r>
              <a:rPr lang="ru-RU" dirty="0"/>
              <a:t>; собаки-поводыри;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звуковые </a:t>
            </a:r>
            <a:r>
              <a:rPr lang="ru-RU" dirty="0"/>
              <a:t>светофоры; рельефное мощение улиц;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специальные </a:t>
            </a:r>
            <a:r>
              <a:rPr lang="ru-RU" dirty="0"/>
              <a:t>клавиатуры, дисплеи, часы (звуковое сопровождение);сенсорные телефоны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Учеба</a:t>
            </a:r>
            <a:endParaRPr lang="ru-RU" dirty="0" smtClean="0"/>
          </a:p>
          <a:p>
            <a:r>
              <a:rPr lang="ru-RU" dirty="0" smtClean="0"/>
              <a:t>Существуют </a:t>
            </a:r>
            <a:r>
              <a:rPr lang="ru-RU" dirty="0"/>
              <a:t>специальные учебные заведения для слепых и слабовидящих: общеобразовательные, профессионально- технические школы, музыкальные училища, школы массажистов и др. Слепые «видят» пальцами, они читают и пишут по рельефной системе Брайля.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Работа</a:t>
            </a:r>
            <a:endParaRPr lang="ru-RU" dirty="0" smtClean="0"/>
          </a:p>
          <a:p>
            <a:r>
              <a:rPr lang="ru-RU" dirty="0" smtClean="0"/>
              <a:t>Работа </a:t>
            </a:r>
            <a:r>
              <a:rPr lang="ru-RU" dirty="0"/>
              <a:t>на телефоне (диспетчер) и руками (на производстве, массаж, музыка). В числе изделий, создаваемых слепыми на специальных учебно-производственных предприятиях ВОС, медицинские инструменты, электро- и радиотехнические детали, детали для автомашин и сельскохозяйственной техники и др.</a:t>
            </a:r>
          </a:p>
        </p:txBody>
      </p:sp>
    </p:spTree>
    <p:extLst>
      <p:ext uri="{BB962C8B-B14F-4D97-AF65-F5344CB8AC3E}">
        <p14:creationId xmlns:p14="http://schemas.microsoft.com/office/powerpoint/2010/main" val="39467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29051" r="57760" b="48280"/>
          <a:stretch/>
        </p:blipFill>
        <p:spPr bwMode="auto">
          <a:xfrm>
            <a:off x="6372200" y="4005064"/>
            <a:ext cx="2133972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4" t="30484" r="32400" b="47218"/>
          <a:stretch/>
        </p:blipFill>
        <p:spPr bwMode="auto">
          <a:xfrm>
            <a:off x="179512" y="4221088"/>
            <a:ext cx="2502024" cy="194421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9" t="54976" r="55196" b="20270"/>
          <a:stretch/>
        </p:blipFill>
        <p:spPr bwMode="auto">
          <a:xfrm>
            <a:off x="3275856" y="4077072"/>
            <a:ext cx="2254374" cy="208823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2373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трость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75856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обаки-поводыри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609329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Звуковые светофоры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403648" y="260648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 зрения. Слепота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40610" r="56550" b="39111"/>
          <a:stretch/>
        </p:blipFill>
        <p:spPr bwMode="auto">
          <a:xfrm>
            <a:off x="467544" y="1052736"/>
            <a:ext cx="2160240" cy="194421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9" t="38495" r="32403" b="38107"/>
          <a:stretch/>
        </p:blipFill>
        <p:spPr bwMode="auto">
          <a:xfrm>
            <a:off x="3203848" y="1268760"/>
            <a:ext cx="2376264" cy="194421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 t="66737" r="32409" b="11989"/>
          <a:stretch/>
        </p:blipFill>
        <p:spPr bwMode="auto">
          <a:xfrm>
            <a:off x="5868144" y="2204864"/>
            <a:ext cx="2295525" cy="162877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4"/>
          <a:srcRect l="51122" t="15679" r="27404" b="57241"/>
          <a:stretch/>
        </p:blipFill>
        <p:spPr bwMode="auto">
          <a:xfrm>
            <a:off x="6300192" y="764704"/>
            <a:ext cx="2283827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19649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889844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ИНВАЛИДЫ ПО СЛУХУ</a:t>
            </a:r>
          </a:p>
          <a:p>
            <a:r>
              <a:rPr lang="ru-RU" b="1" dirty="0"/>
              <a:t>Нарушение слуха и отсутствие речи – глухонемота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u="sng" dirty="0"/>
              <a:t>Средства для улучшения жизни: </a:t>
            </a:r>
            <a:r>
              <a:rPr lang="ru-RU" dirty="0"/>
              <a:t>слуховые аппараты; язык жестов; ТВ: </a:t>
            </a:r>
            <a:r>
              <a:rPr lang="ru-RU" dirty="0" err="1"/>
              <a:t>сурдоперевод</a:t>
            </a:r>
            <a:r>
              <a:rPr lang="ru-RU" dirty="0"/>
              <a:t> и титры.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Учеба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Специальные </a:t>
            </a:r>
            <a:r>
              <a:rPr lang="ru-RU" dirty="0"/>
              <a:t>школы для глухонемых.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Работа</a:t>
            </a:r>
            <a:endParaRPr lang="ru-RU" dirty="0"/>
          </a:p>
          <a:p>
            <a:r>
              <a:rPr lang="ru-RU" dirty="0" smtClean="0"/>
              <a:t>Ручная </a:t>
            </a:r>
            <a:r>
              <a:rPr lang="ru-RU" dirty="0"/>
              <a:t>работа используется на производстве, в ремеслах, в сельском хозяйстве, там, где не требуется большого количества общения (например, парикмахер, швея, художник, монтажник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r>
              <a:rPr lang="ru-RU" u="sng" dirty="0"/>
              <a:t>Для общения с теми, кто плохо слышит/не слышит </a:t>
            </a:r>
            <a:r>
              <a:rPr lang="ru-RU" dirty="0"/>
              <a:t>нужно всегда смотреть прямо в лицо и говорить не спеша, они отлично читать по губам. </a:t>
            </a:r>
          </a:p>
        </p:txBody>
      </p:sp>
    </p:spTree>
    <p:extLst>
      <p:ext uri="{BB962C8B-B14F-4D97-AF65-F5344CB8AC3E}">
        <p14:creationId xmlns:p14="http://schemas.microsoft.com/office/powerpoint/2010/main" val="37950998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t="53591" r="31536" b="23183"/>
          <a:stretch/>
        </p:blipFill>
        <p:spPr bwMode="auto">
          <a:xfrm>
            <a:off x="323528" y="2564904"/>
            <a:ext cx="2703934" cy="192784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0" t="52954" r="53379" b="23606"/>
          <a:stretch/>
        </p:blipFill>
        <p:spPr bwMode="auto">
          <a:xfrm>
            <a:off x="251520" y="260648"/>
            <a:ext cx="2880320" cy="194421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2" t="25443" r="31462" b="51854"/>
          <a:stretch/>
        </p:blipFill>
        <p:spPr bwMode="auto">
          <a:xfrm>
            <a:off x="5868144" y="332656"/>
            <a:ext cx="2876922" cy="187220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im5-tub.yandex.net/i?id=41112394-05">
            <a:hlinkClick r:id="rId3"/>
          </p:cNvPr>
          <p:cNvPicPr/>
          <p:nvPr/>
        </p:nvPicPr>
        <p:blipFill rotWithShape="1">
          <a:blip r:embed="rId4"/>
          <a:srcRect l="3752" t="904" r="9937" b="9306"/>
          <a:stretch/>
        </p:blipFill>
        <p:spPr bwMode="auto">
          <a:xfrm>
            <a:off x="3563888" y="476672"/>
            <a:ext cx="1866099" cy="15337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46949" r="52935" b="26344"/>
          <a:stretch/>
        </p:blipFill>
        <p:spPr bwMode="auto">
          <a:xfrm>
            <a:off x="1835696" y="4653136"/>
            <a:ext cx="2628900" cy="195262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1" t="53593" r="32793" b="25953"/>
          <a:stretch/>
        </p:blipFill>
        <p:spPr bwMode="auto">
          <a:xfrm>
            <a:off x="4788024" y="4581128"/>
            <a:ext cx="3053879" cy="2043857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15018" r="33607" b="66379"/>
          <a:stretch/>
        </p:blipFill>
        <p:spPr bwMode="auto">
          <a:xfrm>
            <a:off x="5940152" y="2348880"/>
            <a:ext cx="2808312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36897" r="33607" b="46727"/>
          <a:stretch/>
        </p:blipFill>
        <p:spPr bwMode="auto">
          <a:xfrm>
            <a:off x="3347864" y="2636912"/>
            <a:ext cx="2404864" cy="165618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29364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8680"/>
            <a:ext cx="784887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ПОВРЕЖДЕНИЯ </a:t>
            </a:r>
            <a:r>
              <a:rPr lang="ru-RU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ПОЗВОНОЧНИКА</a:t>
            </a:r>
          </a:p>
          <a:p>
            <a:pPr algn="ctr"/>
            <a:endParaRPr lang="ru-RU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/>
              <a:t>Повреждения позвоночника и опорно-двигательного аппарата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u="sng" dirty="0"/>
              <a:t>Средства для улучшения жизни: </a:t>
            </a:r>
            <a:endParaRPr lang="ru-RU" b="1" u="sng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инвалидные </a:t>
            </a:r>
            <a:r>
              <a:rPr lang="ru-RU" dirty="0"/>
              <a:t>коляски, ходунки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пандусы </a:t>
            </a:r>
            <a:r>
              <a:rPr lang="ru-RU" dirty="0"/>
              <a:t>в общественных местах, подъездах, переходах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специальные </a:t>
            </a:r>
            <a:r>
              <a:rPr lang="ru-RU" dirty="0"/>
              <a:t>подъемники (транспорт, бассейн).</a:t>
            </a:r>
          </a:p>
          <a:p>
            <a:r>
              <a:rPr lang="ru-RU" u="sng" dirty="0"/>
              <a:t>Многие колясочники ведут активный образ жизни</a:t>
            </a:r>
            <a:r>
              <a:rPr lang="ru-RU" dirty="0"/>
              <a:t>. Они могут учиться в общеобразовательных учебных заведениях либо в интернатах. А работать там, где позволяют их физические возможности.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7308" t="18529" r="46314" b="21323"/>
          <a:stretch/>
        </p:blipFill>
        <p:spPr bwMode="auto">
          <a:xfrm>
            <a:off x="6732240" y="4221088"/>
            <a:ext cx="1800200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3333" t="40764" r="40224" b="26454"/>
          <a:stretch/>
        </p:blipFill>
        <p:spPr bwMode="auto">
          <a:xfrm>
            <a:off x="251520" y="4149080"/>
            <a:ext cx="1872208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7156" t="36488" r="65065" b="44698"/>
          <a:stretch/>
        </p:blipFill>
        <p:spPr bwMode="auto">
          <a:xfrm>
            <a:off x="2579426" y="4725144"/>
            <a:ext cx="1560525" cy="1970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52725" t="60433" r="34775" b="13057"/>
          <a:stretch/>
        </p:blipFill>
        <p:spPr bwMode="auto">
          <a:xfrm>
            <a:off x="4644008" y="4653136"/>
            <a:ext cx="1451595" cy="2027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4838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1221</TotalTime>
  <Words>533</Words>
  <Application>Microsoft Office PowerPoint</Application>
  <PresentationFormat>Экран (4:3)</PresentationFormat>
  <Paragraphs>80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Главная</vt:lpstr>
      <vt:lpstr>Презентация PowerPoint</vt:lpstr>
      <vt:lpstr>Презентация PowerPoint</vt:lpstr>
      <vt:lpstr>В  Декларации прав ребенка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Vera</dc:creator>
  <cp:lastModifiedBy>Vera</cp:lastModifiedBy>
  <cp:revision>116</cp:revision>
  <dcterms:modified xsi:type="dcterms:W3CDTF">2022-06-14T11:49:13Z</dcterms:modified>
</cp:coreProperties>
</file>