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1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2" r:id="rId2"/>
    <p:sldId id="257" r:id="rId3"/>
    <p:sldId id="270" r:id="rId4"/>
    <p:sldId id="259" r:id="rId5"/>
    <p:sldId id="271" r:id="rId6"/>
    <p:sldId id="269" r:id="rId7"/>
    <p:sldId id="260" r:id="rId8"/>
    <p:sldId id="258" r:id="rId9"/>
    <p:sldId id="263" r:id="rId10"/>
    <p:sldId id="264" r:id="rId11"/>
    <p:sldId id="274" r:id="rId12"/>
    <p:sldId id="275" r:id="rId13"/>
    <p:sldId id="276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DAB384E-649D-40CF-B32D-F5386B72FC40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988840"/>
            <a:ext cx="7924800" cy="1584176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областное государственное автономное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профессиональное образовательное учреждение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«Борисовский агромеханический техникум»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Общее устройство автомобилей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13"/>
          <p:cNvSpPr txBox="1">
            <a:spLocks/>
          </p:cNvSpPr>
          <p:nvPr/>
        </p:nvSpPr>
        <p:spPr>
          <a:xfrm flipH="1">
            <a:off x="8905672" y="4653136"/>
            <a:ext cx="238327" cy="2131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744197"/>
            <a:ext cx="631844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Выполнил: студент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 курса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Группы 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109 Тракторист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машинист сельскохозяйственного производства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Муращенко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Максим Сергеевич</a:t>
            </a:r>
            <a:r>
              <a:rPr lang="ru-RU" sz="1600" b="1" dirty="0"/>
              <a:t> 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5167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171700"/>
            <a:ext cx="3024336" cy="28194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404664"/>
            <a:ext cx="5112568" cy="136815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Механизмы управления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7" y="620688"/>
            <a:ext cx="4502007" cy="59766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Механизмы управления автомобилем включают: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тормозные системы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рулевое управление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Тормозная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система служит для снижения скорости, остановки, и удержания автомобиля на месте.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состав тормозных систем входят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тормозные механизмы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привод тормозных механизмов с усилителем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Рулевое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управление служит для изменения направления движения автомобиля и включает в себя: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рулевой механизм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рулевой привод с усилителем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5933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194" y="517486"/>
            <a:ext cx="855327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Кузов</a:t>
            </a:r>
          </a:p>
          <a:p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Основной частью автомобиля является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кузов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 него крепятся все составляющие машины. Когда только появились автомобили, они не имели кузова. Все составляющие машины крепились на раму, из-за которой автомобиль становился достаточно тяжёлым. Чтобы снизить вес, производители автомобилей отказались от рамы, и таким образом появился кузов. На сегодняшний день при производстве автомобилей используют рамные и безрамные конструкции.</a:t>
            </a:r>
          </a:p>
        </p:txBody>
      </p:sp>
    </p:spTree>
    <p:extLst>
      <p:ext uri="{BB962C8B-B14F-4D97-AF65-F5344CB8AC3E}">
        <p14:creationId xmlns:p14="http://schemas.microsoft.com/office/powerpoint/2010/main" val="282847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11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346722"/>
            <a:ext cx="4648200" cy="246935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476672"/>
            <a:ext cx="3960439" cy="151216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Кузов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980728"/>
            <a:ext cx="3240360" cy="511256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Кузов состоит из четырёх основных частей: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передний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лонжерон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-задний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лонжерон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-моторный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отсек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-крыша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автомобиля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-навесные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составляющие</a:t>
            </a:r>
          </a:p>
        </p:txBody>
      </p:sp>
    </p:spTree>
    <p:extLst>
      <p:ext uri="{BB962C8B-B14F-4D97-AF65-F5344CB8AC3E}">
        <p14:creationId xmlns:p14="http://schemas.microsoft.com/office/powerpoint/2010/main" val="161998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1"/>
            <a:ext cx="74168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Такое разделение деталей условно, потому что все детали взаимосвязаны друг с другом и образуют одну конструкцию. Опорой для подвески являются лонжероны, которые привариваются к днищу. Двери, крышка багажника, капот и крылья относятся к навесным составляющим. Задние крылья привариваются непосредственно к кузову, а вот передние бывают съёмными (всё зависит от производителя).</a:t>
            </a:r>
          </a:p>
        </p:txBody>
      </p:sp>
    </p:spTree>
    <p:extLst>
      <p:ext uri="{BB962C8B-B14F-4D97-AF65-F5344CB8AC3E}">
        <p14:creationId xmlns:p14="http://schemas.microsoft.com/office/powerpoint/2010/main" val="37212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116632"/>
            <a:ext cx="4320480" cy="792088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Кузов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412776"/>
            <a:ext cx="4968552" cy="561662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автобусов и легковых автомобилей в кузове размещаются пассажиры и водитель. Кузов грузового автомобиля состоит из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платформы под груз и кабины водителя.</a:t>
            </a:r>
          </a:p>
        </p:txBody>
      </p:sp>
      <p:pic>
        <p:nvPicPr>
          <p:cNvPr id="6" name="Объект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590" y="2132856"/>
            <a:ext cx="4170101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24800" cy="1143000"/>
          </a:xfrm>
        </p:spPr>
        <p:txBody>
          <a:bodyPr>
            <a:normAutofit/>
          </a:bodyPr>
          <a:lstStyle/>
          <a:p>
            <a:r>
              <a:rPr lang="ru-RU" sz="3600" cap="none" dirty="0" smtClean="0">
                <a:latin typeface="Times New Roman" pitchFamily="18" charset="0"/>
                <a:cs typeface="Times New Roman" pitchFamily="18" charset="0"/>
              </a:rPr>
              <a:t>Компоновочные схемы автомобилей.</a:t>
            </a:r>
            <a:endParaRPr lang="ru-RU" sz="36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Компоновка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автомобиля может быть самой разнообразной, так как она зависит от: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взаимного расположения двигателя, кабины и кузова;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типа рамы (несущей системы);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числа мостов и расположение их по длине автомобиля;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типа трансмиссии;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1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5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Различают схемы </a:t>
            </a:r>
            <a:r>
              <a:rPr lang="ru-RU" sz="2000" dirty="0" smtClean="0"/>
              <a:t>компоновки </a:t>
            </a:r>
            <a:r>
              <a:rPr lang="ru-RU" sz="2000" dirty="0"/>
              <a:t>автомобиля по расположению двигателя:</a:t>
            </a:r>
          </a:p>
          <a:p>
            <a:r>
              <a:rPr lang="ru-RU" sz="2000" dirty="0"/>
              <a:t>1. </a:t>
            </a:r>
            <a:r>
              <a:rPr lang="ru-RU" sz="2000" b="1" i="1" dirty="0"/>
              <a:t>Переднее расположение двигателя</a:t>
            </a:r>
            <a:r>
              <a:rPr lang="ru-RU" sz="2000" dirty="0"/>
              <a:t> (впереди кабины).</a:t>
            </a:r>
          </a:p>
          <a:p>
            <a:r>
              <a:rPr lang="ru-RU" sz="2000" dirty="0"/>
              <a:t>Такая </a:t>
            </a:r>
            <a:r>
              <a:rPr lang="ru-RU" sz="2000" dirty="0" smtClean="0"/>
              <a:t>компоновка </a:t>
            </a:r>
            <a:r>
              <a:rPr lang="ru-RU" sz="2000" dirty="0"/>
              <a:t>позволяет равномерно распределить нагрузку между мостами. При этом, если автомобиль </a:t>
            </a:r>
            <a:r>
              <a:rPr lang="ru-RU" sz="2000" dirty="0" err="1" smtClean="0"/>
              <a:t>заднеприводный</a:t>
            </a:r>
            <a:r>
              <a:rPr lang="ru-RU" sz="2000" dirty="0"/>
              <a:t>, то он имеет лучшее сцепление шин с дорогой на различных режимах. Обеспечивается хорошая доступность к двигателю.</a:t>
            </a:r>
          </a:p>
          <a:p>
            <a:r>
              <a:rPr lang="ru-RU" sz="2000" dirty="0"/>
              <a:t>Если автомобиль </a:t>
            </a:r>
            <a:r>
              <a:rPr lang="ru-RU" sz="2000" dirty="0" err="1" smtClean="0"/>
              <a:t>переднеприводный</a:t>
            </a:r>
            <a:r>
              <a:rPr lang="ru-RU" sz="2000" dirty="0"/>
              <a:t>, то это упрощает конструкцию трансмиссии, так как сцепление, коробка передач, главная передача с дифференциалом объединены, но при движении на подъём ухудшаются динамические характеристики из-за снижения вертикальной нагрузки на ведущий мост, а при торможении становится неблагоприятным распределение нагрузок.</a:t>
            </a:r>
          </a:p>
          <a:p>
            <a:r>
              <a:rPr lang="ru-RU" sz="2000" i="1" dirty="0"/>
              <a:t>2. </a:t>
            </a:r>
            <a:r>
              <a:rPr lang="ru-RU" sz="2000" b="1" i="1" dirty="0"/>
              <a:t>Заднее расположение двигателя.</a:t>
            </a:r>
            <a:endParaRPr lang="ru-RU" sz="2000" b="1" dirty="0"/>
          </a:p>
          <a:p>
            <a:r>
              <a:rPr lang="ru-RU" sz="2000" dirty="0"/>
              <a:t>Такая </a:t>
            </a:r>
            <a:r>
              <a:rPr lang="ru-RU" sz="2000" dirty="0" smtClean="0"/>
              <a:t>компоновка </a:t>
            </a:r>
            <a:r>
              <a:rPr lang="ru-RU" sz="2000" dirty="0"/>
              <a:t>упрощает трансмиссию </a:t>
            </a:r>
            <a:r>
              <a:rPr lang="ru-RU" sz="2000" dirty="0" err="1"/>
              <a:t>заднеприводного</a:t>
            </a:r>
            <a:r>
              <a:rPr lang="ru-RU" sz="2000" dirty="0"/>
              <a:t> автомобиля, так как отсутствует карданный вал и длинная труба глушителя. При этом шум в салоне уменьшается, но усложняется управление двигателем, приводом сцепления и переключение передач.</a:t>
            </a:r>
          </a:p>
        </p:txBody>
      </p:sp>
    </p:spTree>
    <p:extLst>
      <p:ext uri="{BB962C8B-B14F-4D97-AF65-F5344CB8AC3E}">
        <p14:creationId xmlns:p14="http://schemas.microsoft.com/office/powerpoint/2010/main" val="129929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Современные грузовые автомобили имеют, как правило, </a:t>
            </a:r>
            <a:r>
              <a:rPr lang="ru-RU" sz="2800" dirty="0" smtClean="0"/>
              <a:t>компоновку </a:t>
            </a:r>
            <a:r>
              <a:rPr lang="ru-RU" sz="2800" dirty="0"/>
              <a:t>кабина над двигателем.</a:t>
            </a:r>
          </a:p>
          <a:p>
            <a:endParaRPr lang="ru-RU" sz="2800" dirty="0"/>
          </a:p>
          <a:p>
            <a:r>
              <a:rPr lang="ru-RU" sz="2800" dirty="0"/>
              <a:t>Такая </a:t>
            </a:r>
            <a:r>
              <a:rPr lang="ru-RU" sz="2800" dirty="0" smtClean="0"/>
              <a:t>компоновка </a:t>
            </a:r>
            <a:r>
              <a:rPr lang="ru-RU" sz="2800" dirty="0"/>
              <a:t>обеспечивает увеличение нагрузки на передний мост, позволяет снизить собственную массу автомобиля без уменьшения грузоподъёмности и уменьшить базу автомобиля.</a:t>
            </a:r>
          </a:p>
          <a:p>
            <a:endParaRPr lang="ru-RU" sz="2800" dirty="0"/>
          </a:p>
          <a:p>
            <a:r>
              <a:rPr lang="ru-RU" sz="2800" dirty="0"/>
              <a:t>Длина автомобиля является одним из важных параметров для стеснённых городских условий. Для увеличении вместимости городские автобусы выполняют сочленёнными, а вне которых </a:t>
            </a:r>
            <a:r>
              <a:rPr lang="ru-RU" sz="2800"/>
              <a:t>странах </a:t>
            </a:r>
            <a:r>
              <a:rPr lang="ru-RU" sz="2800" smtClean="0"/>
              <a:t>двухэтажными.</a:t>
            </a:r>
            <a:endParaRPr lang="ru-RU" sz="28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626" y="476672"/>
            <a:ext cx="79928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Автомобиль состоит из трёх основных частей:</a:t>
            </a:r>
          </a:p>
          <a:p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/>
              <a:t>1.Двигатель.</a:t>
            </a:r>
          </a:p>
          <a:p>
            <a:r>
              <a:rPr lang="ru-RU" sz="4800" dirty="0" smtClean="0"/>
              <a:t>2.Шасси.</a:t>
            </a:r>
          </a:p>
          <a:p>
            <a:r>
              <a:rPr lang="ru-RU" sz="4800" dirty="0" smtClean="0"/>
              <a:t>3.Кузов.</a:t>
            </a:r>
            <a:endParaRPr lang="ru-RU" sz="4800" dirty="0"/>
          </a:p>
        </p:txBody>
      </p:sp>
      <p:pic>
        <p:nvPicPr>
          <p:cNvPr id="3" name="Объект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044015"/>
            <a:ext cx="2362133" cy="2772307"/>
          </a:xfrm>
          <a:prstGeom prst="rect">
            <a:avLst/>
          </a:prstGeom>
        </p:spPr>
      </p:pic>
      <p:pic>
        <p:nvPicPr>
          <p:cNvPr id="4" name="Объект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968997"/>
            <a:ext cx="2309020" cy="278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4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3600" b="1" cap="none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бщее устройство легкового автомобиля по структурной схеме:</a:t>
            </a:r>
            <a:endParaRPr lang="ru-RU" sz="3600" cap="non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370" y="1600200"/>
            <a:ext cx="4697260" cy="4114800"/>
          </a:xfrm>
        </p:spPr>
      </p:pic>
    </p:spTree>
    <p:extLst>
      <p:ext uri="{BB962C8B-B14F-4D97-AF65-F5344CB8AC3E}">
        <p14:creationId xmlns:p14="http://schemas.microsoft.com/office/powerpoint/2010/main" val="14201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838325"/>
            <a:ext cx="4648200" cy="348615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188640"/>
            <a:ext cx="3960440" cy="1368152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Двигатель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12648" y="1052735"/>
            <a:ext cx="2971800" cy="4662265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Двигатель это- силовая установка, которая преобразует тепловую энергию сгораемого топлива в механическую работу 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которая используется для движения автомобиля.</a:t>
            </a:r>
          </a:p>
        </p:txBody>
      </p:sp>
    </p:spTree>
    <p:extLst>
      <p:ext uri="{BB962C8B-B14F-4D97-AF65-F5344CB8AC3E}">
        <p14:creationId xmlns:p14="http://schemas.microsoft.com/office/powerpoint/2010/main" val="35849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5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 большинстве современных автомобилей установлены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поршневые двигатели внутреннего сгорания (ДВС),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которых часть энергии, выделяющейся при сгорании топлива в цилиндре, преобразуется в механическую работу вращения коленчатого вала</a:t>
            </a:r>
          </a:p>
        </p:txBody>
      </p:sp>
    </p:spTree>
    <p:extLst>
      <p:ext uri="{BB962C8B-B14F-4D97-AF65-F5344CB8AC3E}">
        <p14:creationId xmlns:p14="http://schemas.microsoft.com/office/powerpoint/2010/main" val="219054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3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Силовая установка включает 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себя: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Двигатель.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Системы, обеспечивающие его работу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питания топливом , воздухом и выпуска отработанных газов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охлаждения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смазки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-система пуска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двигателя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зажигания.</a:t>
            </a:r>
          </a:p>
        </p:txBody>
      </p:sp>
    </p:spTree>
    <p:extLst>
      <p:ext uri="{BB962C8B-B14F-4D97-AF65-F5344CB8AC3E}">
        <p14:creationId xmlns:p14="http://schemas.microsoft.com/office/powerpoint/2010/main" val="166547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500" y="2214733"/>
            <a:ext cx="4200000" cy="273333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0"/>
            <a:ext cx="3816424" cy="177281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Шасси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692696"/>
            <a:ext cx="3672408" cy="4176464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Шасси объединяет: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1.трансмиссию;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2.ходовую часть;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3.механизмы управления;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7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Трансмиссия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передает крутящийся момент от коленчатого вала двигателя к ведущим колесам автомобиля и изменяет величину и направление этого момента.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трансмиссию входят следующие механизмы: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сцепление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-коробка передач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карданная передача, главная передача, дифференциал и полуоси.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Последние три механизма составляют ведущий мост (как правило задний). Автомобиль повышенной проходимости имеет два ведущих моста, в трансмиссию его дополнительно устанавливают за коробкой передач раздаточную коробку, которая распределяет крутящий момент через карданные передачи между ведущими мостами.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6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10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1866900"/>
            <a:ext cx="4572000" cy="3429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548680"/>
            <a:ext cx="4032448" cy="93610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Ходовая часть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476672"/>
            <a:ext cx="3672408" cy="6048672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Ходовая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часть автомобиля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включает в себя: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выполняющую функцию несущей системы, если конструкция автомобиля рамная;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переднюю и заднюю подвески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которые связывают мосты с рамой, смягчают толчки и гасят колебания;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колёса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переднюю ось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3420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247</TotalTime>
  <Words>619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Горизонт</vt:lpstr>
      <vt:lpstr>                      областное государственное автономное  профессиональное образовательное учреждение  «Борисовский агромеханический техникум»   Общее устройство автомобилей </vt:lpstr>
      <vt:lpstr>Презентация PowerPoint</vt:lpstr>
      <vt:lpstr>Общее устройство легкового автомобиля по структурной схеме:</vt:lpstr>
      <vt:lpstr>Двигатель</vt:lpstr>
      <vt:lpstr>Презентация PowerPoint</vt:lpstr>
      <vt:lpstr>Презентация PowerPoint</vt:lpstr>
      <vt:lpstr>Шасси</vt:lpstr>
      <vt:lpstr>Презентация PowerPoint</vt:lpstr>
      <vt:lpstr>Ходовая часть</vt:lpstr>
      <vt:lpstr>Механизмы управления</vt:lpstr>
      <vt:lpstr>Презентация PowerPoint</vt:lpstr>
      <vt:lpstr>Кузов</vt:lpstr>
      <vt:lpstr>Презентация PowerPoint</vt:lpstr>
      <vt:lpstr>Кузов</vt:lpstr>
      <vt:lpstr>Компоновочные схемы автомобилей.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Общее устройство автомобилей</dc:title>
  <dc:creator>Танюша</dc:creator>
  <cp:lastModifiedBy>Я</cp:lastModifiedBy>
  <cp:revision>28</cp:revision>
  <dcterms:created xsi:type="dcterms:W3CDTF">2017-09-01T21:29:54Z</dcterms:created>
  <dcterms:modified xsi:type="dcterms:W3CDTF">2022-06-02T13:16:44Z</dcterms:modified>
</cp:coreProperties>
</file>