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0" r:id="rId45"/>
    <p:sldId id="301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1" autoAdjust="0"/>
    <p:restoredTop sz="94660"/>
  </p:normalViewPr>
  <p:slideViewPr>
    <p:cSldViewPr snapToGrid="0">
      <p:cViewPr varScale="1">
        <p:scale>
          <a:sx n="40" d="100"/>
          <a:sy n="40" d="100"/>
        </p:scale>
        <p:origin x="7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E1C7-FDD5-48D7-A443-29B185FB6B0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C9F9-B5F4-481C-928A-D306B311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18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E1C7-FDD5-48D7-A443-29B185FB6B0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C9F9-B5F4-481C-928A-D306B311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265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E1C7-FDD5-48D7-A443-29B185FB6B0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C9F9-B5F4-481C-928A-D306B311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1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E1C7-FDD5-48D7-A443-29B185FB6B0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C9F9-B5F4-481C-928A-D306B311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692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E1C7-FDD5-48D7-A443-29B185FB6B0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C9F9-B5F4-481C-928A-D306B311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85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E1C7-FDD5-48D7-A443-29B185FB6B0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C9F9-B5F4-481C-928A-D306B311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98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E1C7-FDD5-48D7-A443-29B185FB6B0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C9F9-B5F4-481C-928A-D306B311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68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E1C7-FDD5-48D7-A443-29B185FB6B0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C9F9-B5F4-481C-928A-D306B311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25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E1C7-FDD5-48D7-A443-29B185FB6B0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C9F9-B5F4-481C-928A-D306B311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98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E1C7-FDD5-48D7-A443-29B185FB6B0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C9F9-B5F4-481C-928A-D306B311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5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E1C7-FDD5-48D7-A443-29B185FB6B0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C9F9-B5F4-481C-928A-D306B311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68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DE1C7-FDD5-48D7-A443-29B185FB6B0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4C9F9-B5F4-481C-928A-D306B311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47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1%83%D0%BA%D1%83%D1%80%D1%83%D0%B7%D0%B0" TargetMode="External"/><Relationship Id="rId13" Type="http://schemas.openxmlformats.org/officeDocument/2006/relationships/image" Target="../media/image9.jpg"/><Relationship Id="rId3" Type="http://schemas.openxmlformats.org/officeDocument/2006/relationships/hyperlink" Target="https://ru.wikipedia.org/wiki/%D0%9E%D0%B4%D0%BD%D0%BE%D0%B4%D0%BE%D0%BB%D1%8C%D0%BD%D1%8B%D0%B5" TargetMode="External"/><Relationship Id="rId7" Type="http://schemas.openxmlformats.org/officeDocument/2006/relationships/hyperlink" Target="https://ru.wikipedia.org/wiki/%D0%A0%D0%B8%D1%81" TargetMode="External"/><Relationship Id="rId12" Type="http://schemas.openxmlformats.org/officeDocument/2006/relationships/hyperlink" Target="https://ru.wikipedia.org/wiki/%D0%A1%D0%B0%D1%85%D0%B0%D1%80%D0%BD%D1%8B%D0%B9_%D1%82%D1%80%D0%BE%D1%81%D1%82%D0%BD%D0%B8%D0%BA" TargetMode="External"/><Relationship Id="rId2" Type="http://schemas.openxmlformats.org/officeDocument/2006/relationships/hyperlink" Target="https://ru.wikipedia.org/wiki/%D0%A1%D0%B5%D0%BC%D0%B5%D0%B9%D1%81%D1%82%D0%B2%D0%B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E%D0%B2%D1%91%D1%81" TargetMode="External"/><Relationship Id="rId11" Type="http://schemas.openxmlformats.org/officeDocument/2006/relationships/hyperlink" Target="https://ru.wikipedia.org/wiki/%D0%91%D0%B0%D0%BC%D0%B1%D1%83%D0%BA%D0%BE%D0%B2%D1%8B%D0%B5" TargetMode="External"/><Relationship Id="rId5" Type="http://schemas.openxmlformats.org/officeDocument/2006/relationships/hyperlink" Target="https://ru.wikipedia.org/wiki/%D0%A0%D0%BE%D0%B6%D1%8C" TargetMode="External"/><Relationship Id="rId10" Type="http://schemas.openxmlformats.org/officeDocument/2006/relationships/hyperlink" Target="https://ru.wikipedia.org/wiki/%D0%9F%D1%80%D0%BE%D1%81%D0%BE" TargetMode="External"/><Relationship Id="rId4" Type="http://schemas.openxmlformats.org/officeDocument/2006/relationships/hyperlink" Target="https://ru.wikipedia.org/wiki/%D0%9F%D1%88%D0%B5%D0%BD%D0%B8%D1%86%D0%B0" TargetMode="External"/><Relationship Id="rId9" Type="http://schemas.openxmlformats.org/officeDocument/2006/relationships/hyperlink" Target="https://ru.wikipedia.org/wiki/%D0%AF%D1%87%D0%BC%D0%B5%D0%BD%D1%8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Луговое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кормопроизводство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65" y="2564732"/>
            <a:ext cx="9321270" cy="3534315"/>
          </a:xfrm>
        </p:spPr>
      </p:pic>
    </p:spTree>
    <p:extLst>
      <p:ext uri="{BB962C8B-B14F-4D97-AF65-F5344CB8AC3E}">
        <p14:creationId xmlns:p14="http://schemas.microsoft.com/office/powerpoint/2010/main" val="2736495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Злаковые травы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внешней чертой семейства злаковых является форма прямостоячих растений с твердыми полыми стеблями и вытянутыми листьями.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Жизненный цикл злаковых складывается из нескольких вегетативных периодов (сезонов). Это одно или двухгодичные травянистые растения, реже кустарники.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53" y="1825625"/>
            <a:ext cx="5456110" cy="3630934"/>
          </a:xfrm>
        </p:spPr>
      </p:pic>
    </p:spTree>
    <p:extLst>
      <p:ext uri="{BB962C8B-B14F-4D97-AF65-F5344CB8AC3E}">
        <p14:creationId xmlns:p14="http://schemas.microsoft.com/office/powerpoint/2010/main" val="3832054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Злаковые травы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04" y="1690688"/>
            <a:ext cx="8138160" cy="4819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458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Корневая система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9016" y="1690688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всех злаков мочковатая корневая система. Различные виды злаков имеют возможность образования большого количества тонких корней. 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Они активно поглощают воду и являются основой выживания растений. Иногда и подземные побеги могут перейти в форму корневища. Корень составляет большую часть от массы растения.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616" y="1690688"/>
            <a:ext cx="6318504" cy="3567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7514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и листорасположение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Трава и кустовые растения семейства злаковых имеют очередное листорасположение. Преобладают узкие линейные листья, которые располагаются на полых соломинах с узловыми образованиями.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ткань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междоузловых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полостях стебля является основой роста растения. Жилкование листа идет параллельно центральной жилке. Влагалище нижней части листа не полностью охватывает стебель в месте расположения узла. Это дает удобную возможность листьям к раскрытию. У большей части перехода листа в листовую пластину образуется тонкий язычок.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337" y="1901952"/>
            <a:ext cx="5303574" cy="3529425"/>
          </a:xfrm>
        </p:spPr>
      </p:pic>
    </p:spTree>
    <p:extLst>
      <p:ext uri="{BB962C8B-B14F-4D97-AF65-F5344CB8AC3E}">
        <p14:creationId xmlns:p14="http://schemas.microsoft.com/office/powerpoint/2010/main" val="1170622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и листорасположение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0" y="1261873"/>
            <a:ext cx="8538495" cy="5596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3140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Соцветие</a:t>
            </a:r>
            <a:endParaRPr lang="ru-RU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48" y="1426464"/>
            <a:ext cx="9122197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973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 злаковых имеет разнообразную форму соцветий: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колос </a:t>
            </a:r>
            <a:r>
              <a:rPr lang="ru-RU" dirty="0"/>
              <a:t>(простой и сложной формы); </a:t>
            </a:r>
          </a:p>
          <a:p>
            <a:pPr lvl="0"/>
            <a:r>
              <a:rPr lang="ru-RU" dirty="0"/>
              <a:t>кисть;</a:t>
            </a:r>
          </a:p>
          <a:p>
            <a:pPr lvl="0"/>
            <a:r>
              <a:rPr lang="ru-RU" dirty="0"/>
              <a:t>початок (кукуруза);</a:t>
            </a:r>
          </a:p>
          <a:p>
            <a:pPr lvl="0"/>
            <a:r>
              <a:rPr lang="ru-RU" dirty="0"/>
              <a:t>метелка (вид метельчатых злаков);</a:t>
            </a:r>
          </a:p>
          <a:p>
            <a:pPr lvl="0"/>
            <a:r>
              <a:rPr lang="ru-RU" dirty="0"/>
              <a:t>султан (метелка колосовидной формы).</a:t>
            </a:r>
          </a:p>
          <a:p>
            <a:r>
              <a:rPr lang="ru-RU" dirty="0"/>
              <a:t> Злаки не привлекают к себе внимание. Для них характерны малозаметные цветы, которые, как правило, открываются в определенное время суток.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28654"/>
            <a:ext cx="5181600" cy="4145280"/>
          </a:xfrm>
        </p:spPr>
      </p:pic>
    </p:spTree>
    <p:extLst>
      <p:ext uri="{BB962C8B-B14F-4D97-AF65-F5344CB8AC3E}">
        <p14:creationId xmlns:p14="http://schemas.microsoft.com/office/powerpoint/2010/main" val="1233366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плода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злаковых – зерновка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псевдомонокарпий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разных формах и размерах.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5"/>
            <a:ext cx="4658176" cy="3459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822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особенностям выращивания злаковых культур можно отнести сроки и время их посева. Злаки, которые высевают осенью, называют озимыми. Для начала роста им необходимы низкие температуры. Яровые высевают в начале лета, когда земля прогреется.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Злаковые растения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не только основная часть питания людей и животных. Их широко используют для ландшафтных работ. Есть примеры и фото использования злаков для укрепления почвы в борьбе с эрозией. Однако злаковые как сорное растение часто снижают урожайность пшеницы, и могут служить причиной заболевания скота. Полезные свойства злаковых растений нельзя переоценить. Продукты на их основе являются основным поставщиком растительного белка и углеводов в питании человека.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212" y="1825625"/>
            <a:ext cx="5181600" cy="3190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2801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Бобовые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 бобовых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двудольные растения, одно из крупных семейств цветковых растений. Оно насчитывает около 18 тысяч видов и 700 родов. Распространено семейство практически во всем мире. Большинство растений служат важным продуктом для питания человека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34" y="1825625"/>
            <a:ext cx="4024223" cy="4024223"/>
          </a:xfrm>
        </p:spPr>
      </p:pic>
    </p:spTree>
    <p:extLst>
      <p:ext uri="{BB962C8B-B14F-4D97-AF65-F5344CB8AC3E}">
        <p14:creationId xmlns:p14="http://schemas.microsoft.com/office/powerpoint/2010/main" val="310637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лекции: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/>
              <a:t>1. Луговое кормопроизводство</a:t>
            </a:r>
            <a:endParaRPr lang="ru-RU" dirty="0"/>
          </a:p>
          <a:p>
            <a:r>
              <a:rPr lang="ru-RU" b="1" i="1" dirty="0"/>
              <a:t>2. Злаковые и бобовые травы.</a:t>
            </a:r>
            <a:endParaRPr lang="ru-RU" dirty="0"/>
          </a:p>
          <a:p>
            <a:r>
              <a:rPr lang="ru-RU" b="1" i="1" dirty="0"/>
              <a:t>3. Выращивание многолетних злаковых и бобовых трав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323" y="1825625"/>
            <a:ext cx="6388725" cy="2993074"/>
          </a:xfrm>
        </p:spPr>
      </p:pic>
    </p:spTree>
    <p:extLst>
      <p:ext uri="{BB962C8B-B14F-4D97-AF65-F5344CB8AC3E}">
        <p14:creationId xmlns:p14="http://schemas.microsoft.com/office/powerpoint/2010/main" val="1458655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53" y="365125"/>
            <a:ext cx="7660256" cy="6096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441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Жизненная форма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бобовых встречаются в разнообразных жизненных формах. В основном это древесные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полудревесные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растения. Древесные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биоморфы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представлены в виде кустарников, деревьев, многолетних трав. Травянистые формы встречаются в странах с умеренным климатом.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441225" cy="3627483"/>
          </a:xfrm>
        </p:spPr>
      </p:pic>
    </p:spTree>
    <p:extLst>
      <p:ext uri="{BB962C8B-B14F-4D97-AF65-F5344CB8AC3E}">
        <p14:creationId xmlns:p14="http://schemas.microsoft.com/office/powerpoint/2010/main" val="567913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Корневая система мотыльковых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Корневая система мотыльковых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стержневая. У большей части растений на корнях имеются клубни. Они появляются вследствие функционирования клубеньковых бактерий, попавших из почвы.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бактерии поглощают и усваивают азот, за счет чего образуются минеральные вещества, которыми питаются сами растения. Так как азот входит в состав белков, большинство бобовых богаты этим питательным элементом. После того, как корни растений отмирают, почва обогащается выработанным азотом и становится наиболее плодородной.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080" y="1825625"/>
            <a:ext cx="5579720" cy="3278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579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и листорасположение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семейства бобовых очередные, сложные. Обычно растут с прилистниками и рано опадают.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3742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693404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плода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плода семейства – боб. Это сухой, почти всегда многосемянной стручок.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18" y="1923690"/>
            <a:ext cx="4825127" cy="3720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440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бобовых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высокой доли содержания в бобах белка культура широко применяется как продукт питания.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Мотыльковые – одни из лучших медоносов. Поэтому растения часто используются в медицине. Например, термопсис и солодка – частый компонент в лекарствах от кашля.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сельском хозяйстве травяные и другие виды бобовых играют одну из самых важных ролей. Некоторые используются в качестве корма для животных, другие - в качестве удобрения, из третьих получают сено.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виды растений возделывают исключительно декоративными. Это люпин, душистый горошек, мимоза и др.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21" y="1932317"/>
            <a:ext cx="4828911" cy="3618856"/>
          </a:xfrm>
        </p:spPr>
      </p:pic>
    </p:spTree>
    <p:extLst>
      <p:ext uri="{BB962C8B-B14F-4D97-AF65-F5344CB8AC3E}">
        <p14:creationId xmlns:p14="http://schemas.microsoft.com/office/powerpoint/2010/main" val="2983084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самых распространенных из них: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клевер горох; </a:t>
            </a:r>
            <a:r>
              <a:rPr lang="ru-RU" dirty="0"/>
              <a:t>чечевица; белая акация; чина; робиния; мимоза и др. 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575" y="1942456"/>
            <a:ext cx="4314825" cy="3048000"/>
          </a:xfrm>
        </p:spPr>
      </p:pic>
    </p:spTree>
    <p:extLst>
      <p:ext uri="{BB962C8B-B14F-4D97-AF65-F5344CB8AC3E}">
        <p14:creationId xmlns:p14="http://schemas.microsoft.com/office/powerpoint/2010/main" val="492856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самых распространенных из них: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земляной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орех (арахис)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47" y="1899324"/>
            <a:ext cx="4343400" cy="3048000"/>
          </a:xfrm>
        </p:spPr>
      </p:pic>
    </p:spTree>
    <p:extLst>
      <p:ext uri="{BB962C8B-B14F-4D97-AF65-F5344CB8AC3E}">
        <p14:creationId xmlns:p14="http://schemas.microsoft.com/office/powerpoint/2010/main" val="2467641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самых распространенных из них: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соя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45" y="1825625"/>
            <a:ext cx="4981755" cy="4981755"/>
          </a:xfrm>
        </p:spPr>
      </p:pic>
    </p:spTree>
    <p:extLst>
      <p:ext uri="{BB962C8B-B14F-4D97-AF65-F5344CB8AC3E}">
        <p14:creationId xmlns:p14="http://schemas.microsoft.com/office/powerpoint/2010/main" val="2190891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9608"/>
            <a:ext cx="10515600" cy="1325563"/>
          </a:xfrm>
        </p:spPr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самых распространенных из них: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575171"/>
            <a:ext cx="5181600" cy="4351338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горох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765" y="1575171"/>
            <a:ext cx="4816775" cy="4329685"/>
          </a:xfrm>
        </p:spPr>
      </p:pic>
    </p:spTree>
    <p:extLst>
      <p:ext uri="{BB962C8B-B14F-4D97-AF65-F5344CB8AC3E}">
        <p14:creationId xmlns:p14="http://schemas.microsoft.com/office/powerpoint/2010/main" val="9254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Луговое кормопроизводство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кормов на естественных сенокосах и пастбищах называется 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луговым кормопроизводством.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92" y="2029968"/>
            <a:ext cx="4641436" cy="3099816"/>
          </a:xfrm>
        </p:spPr>
      </p:pic>
    </p:spTree>
    <p:extLst>
      <p:ext uri="{BB962C8B-B14F-4D97-AF65-F5344CB8AC3E}">
        <p14:creationId xmlns:p14="http://schemas.microsoft.com/office/powerpoint/2010/main" val="877774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самых распространенных из них: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акация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461" y="1825625"/>
            <a:ext cx="5549504" cy="3699669"/>
          </a:xfrm>
        </p:spPr>
      </p:pic>
    </p:spTree>
    <p:extLst>
      <p:ext uri="{BB962C8B-B14F-4D97-AF65-F5344CB8AC3E}">
        <p14:creationId xmlns:p14="http://schemas.microsoft.com/office/powerpoint/2010/main" val="3164263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самых распространенных из них: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Мимоза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901" y="1825625"/>
            <a:ext cx="5181600" cy="4087706"/>
          </a:xfrm>
        </p:spPr>
      </p:pic>
    </p:spTree>
    <p:extLst>
      <p:ext uri="{BB962C8B-B14F-4D97-AF65-F5344CB8AC3E}">
        <p14:creationId xmlns:p14="http://schemas.microsoft.com/office/powerpoint/2010/main" val="40080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Выращивание многолетних злаковых и бобовых трав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 приемом возделывания бобовых и бобово - злаковых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агроценозов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очень тщательная подготовка почвы: глубокая вспашка для создания благоприятных условий развития корневой системы, уничтожения сорной растительности, особенно многолетних - пырея, осота; внесение извести, т. к. бобовые на кислых почвах выпадают, прикатывание участков до и после посева при сухой погоде. Не следует высевать бобовые на участках с близким стоянием грунтовых вод.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969"/>
            <a:ext cx="5181600" cy="2914650"/>
          </a:xfrm>
        </p:spPr>
      </p:pic>
    </p:spTree>
    <p:extLst>
      <p:ext uri="{BB962C8B-B14F-4D97-AF65-F5344CB8AC3E}">
        <p14:creationId xmlns:p14="http://schemas.microsoft.com/office/powerpoint/2010/main" val="3696833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семян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посевом семена бобовых необходимо обработать штаммами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ризоторфина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(нитрагина), семена козлятника восточного подвергают скарификации для получения дружных всходов; обрабатывают микроэлементами (молибден на более кислых, бор - на нейтральных почвах).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93" y="1954917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906566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посева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посева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травы ярового типа развития высевают в раннелетний период, озимого - до середины июля с таким расчетом, чтобы травы ушли в зиму в хорошо развитом состоянии (бобовые - в виде розетки, злаковые - хорошо раскустившиеся).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091" y="1995900"/>
            <a:ext cx="5181600" cy="3441446"/>
          </a:xfrm>
        </p:spPr>
      </p:pic>
    </p:spTree>
    <p:extLst>
      <p:ext uri="{BB962C8B-B14F-4D97-AF65-F5344CB8AC3E}">
        <p14:creationId xmlns:p14="http://schemas.microsoft.com/office/powerpoint/2010/main" val="790533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посева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посева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кормовые цели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узкорядно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 покров яровых зерновых, на семена: рыхлокустовые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узкорядно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корневищные -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рокорядно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Козлятник восточный высевают беспокровно из - за медленного развития в год посева.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386" y="1967369"/>
            <a:ext cx="4563104" cy="3036656"/>
          </a:xfrm>
        </p:spPr>
      </p:pic>
    </p:spTree>
    <p:extLst>
      <p:ext uri="{BB962C8B-B14F-4D97-AF65-F5344CB8AC3E}">
        <p14:creationId xmlns:p14="http://schemas.microsoft.com/office/powerpoint/2010/main" val="1078849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вопросы: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понятию, луговое кормопроизводство – это 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 типы природных сенокосов и пастбищ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определение понятию , злаковые – это?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тип стебля у злаковых?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корневая система у злаковых?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определение понятию, семейство бобовых – это?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тип плода семейства бобовых?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является, обязательным приемом возделывания бобовых и бобово – злаковых?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3936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материала 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пройти тест на тему: «Многолетние злаковые и бобовые травы»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25" y="1877508"/>
            <a:ext cx="6645844" cy="4980492"/>
          </a:xfrm>
        </p:spPr>
      </p:pic>
    </p:spTree>
    <p:extLst>
      <p:ext uri="{BB962C8B-B14F-4D97-AF65-F5344CB8AC3E}">
        <p14:creationId xmlns:p14="http://schemas.microsoft.com/office/powerpoint/2010/main" val="34867008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Какое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название у семейства Бобовые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Мотыльковые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Злаковые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Лилейные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какому классу относятся бобовые растения: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Покрытосеменные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Двудольные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Однодольные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8929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Какая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корневая система характерна для бобовых растений: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Стержневая </a:t>
            </a: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Поверхностная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Клубеньковая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Плод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мотыльковых: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Ягода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Орех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Боб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955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Луговое кормопроизводство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Нечерноземной зоне европейской части страны природные кормовые угодья составляют 30-36% от площади с/х угодий. В основном это малопродуктивные суходольные земли. Сбор сена с таких земель не превышает 10 ц/га, а зеленой массы 40-60 ц/га.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38528"/>
            <a:ext cx="5465493" cy="3643662"/>
          </a:xfrm>
        </p:spPr>
      </p:pic>
    </p:spTree>
    <p:extLst>
      <p:ext uri="{BB962C8B-B14F-4D97-AF65-F5344CB8AC3E}">
        <p14:creationId xmlns:p14="http://schemas.microsoft.com/office/powerpoint/2010/main" val="13281489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5.Горох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фасоль имеют плод: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Коробочку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Боб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Стручок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Какое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соцветие образуют злаки?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Колос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Коробочку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Корзинку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2107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Какое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сложное соцветие составляют злаки?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Початок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Головку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Метелку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плод злаковых?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Зерновка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Зерно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Колос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939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злакового производят сахар?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Тросник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Свекла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Клен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Какой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злак возделывают в Китае?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Рис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Пшено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Ячмень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2202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Эталон ответов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273806"/>
              </p:ext>
            </p:extLst>
          </p:nvPr>
        </p:nvGraphicFramePr>
        <p:xfrm>
          <a:off x="983413" y="1561381"/>
          <a:ext cx="10860655" cy="2587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5484"/>
                <a:gridCol w="1085484"/>
                <a:gridCol w="1085484"/>
                <a:gridCol w="1085484"/>
                <a:gridCol w="1085484"/>
                <a:gridCol w="1086647"/>
                <a:gridCol w="1086647"/>
                <a:gridCol w="1086647"/>
                <a:gridCol w="1086647"/>
                <a:gridCol w="1086647"/>
              </a:tblGrid>
              <a:tr h="12939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5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5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12939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5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5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5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5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5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5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5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5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5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5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79627" y="4523888"/>
            <a:ext cx="6096000" cy="15741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98475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Оценки 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8475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1 до 6 правильных ответов оценка «Удовлетворительно»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8475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7 до 8 правильных ответов оценка «Хорошо»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8475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9 до 10 правильных ответов оценка «Отлично»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7175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конспект лекции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 ответить на контрольные вопросы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Зарисовать тип плода злаковых и бобовых культур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58" y="1690688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42209858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674" y="2105247"/>
            <a:ext cx="6120652" cy="4073174"/>
          </a:xfrm>
        </p:spPr>
      </p:pic>
    </p:spTree>
    <p:extLst>
      <p:ext uri="{BB962C8B-B14F-4D97-AF65-F5344CB8AC3E}">
        <p14:creationId xmlns:p14="http://schemas.microsoft.com/office/powerpoint/2010/main" val="2591482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природных сенокосов и пастбищ: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Суходольные, заливные краткопоемные ( менее 15 дней), заливные долгопоемные ( 15-30 дней и более). низинные,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болотные.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20824"/>
            <a:ext cx="6140365" cy="2878296"/>
          </a:xfrm>
        </p:spPr>
      </p:pic>
    </p:spTree>
    <p:extLst>
      <p:ext uri="{BB962C8B-B14F-4D97-AF65-F5344CB8AC3E}">
        <p14:creationId xmlns:p14="http://schemas.microsoft.com/office/powerpoint/2010/main" val="3692792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природных кормовых угодий бывает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поверхностное и коренное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632" y="1495310"/>
            <a:ext cx="7412736" cy="4926381"/>
          </a:xfrm>
        </p:spPr>
      </p:pic>
    </p:spTree>
    <p:extLst>
      <p:ext uri="{BB962C8B-B14F-4D97-AF65-F5344CB8AC3E}">
        <p14:creationId xmlns:p14="http://schemas.microsoft.com/office/powerpoint/2010/main" val="187661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Поверхностное улучшение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поверхностном улучшении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дернина 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поверхностный горизонт почв, густо заросший травянистыми растениями, преимущественно луговыми или степными злаками.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сохраняется полностью или частично.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5625"/>
            <a:ext cx="4936746" cy="3699669"/>
          </a:xfrm>
        </p:spPr>
      </p:pic>
    </p:spTree>
    <p:extLst>
      <p:ext uri="{BB962C8B-B14F-4D97-AF65-F5344CB8AC3E}">
        <p14:creationId xmlns:p14="http://schemas.microsoft.com/office/powerpoint/2010/main" val="1835035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Коренное улучшение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Коренное улучшение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полностью уничтожают старый травостой и создают новый.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29968"/>
            <a:ext cx="5146977" cy="3431318"/>
          </a:xfrm>
        </p:spPr>
      </p:pic>
    </p:spTree>
    <p:extLst>
      <p:ext uri="{BB962C8B-B14F-4D97-AF65-F5344CB8AC3E}">
        <p14:creationId xmlns:p14="http://schemas.microsoft.com/office/powerpoint/2010/main" val="1207663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2. Злаковые и бобовые травы.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Зла́ки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Злаковые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Семейство"/>
              </a:rPr>
              <a:t>семейство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Однодольные"/>
              </a:rPr>
              <a:t>однодольных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растений, к которому относятся такие известные и давно используемые в хозяйстве растения, как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Пшеница"/>
              </a:rPr>
              <a:t>пшеница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Рожь"/>
              </a:rPr>
              <a:t>рожь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Овёс"/>
              </a:rPr>
              <a:t>овёс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Рис"/>
              </a:rPr>
              <a:t>рис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Кукуруза"/>
              </a:rPr>
              <a:t>кукуруза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Ячмень"/>
              </a:rPr>
              <a:t>ячмень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Просо"/>
              </a:rPr>
              <a:t>просо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Бамбуковые"/>
              </a:rPr>
              <a:t>бамбук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Сахарный тростник"/>
              </a:rPr>
              <a:t>сахарный тростник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526" y="1825625"/>
            <a:ext cx="5513274" cy="3445796"/>
          </a:xfrm>
        </p:spPr>
      </p:pic>
    </p:spTree>
    <p:extLst>
      <p:ext uri="{BB962C8B-B14F-4D97-AF65-F5344CB8AC3E}">
        <p14:creationId xmlns:p14="http://schemas.microsoft.com/office/powerpoint/2010/main" val="3366647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1183</Words>
  <Application>Microsoft Office PowerPoint</Application>
  <PresentationFormat>Широкоэкранный</PresentationFormat>
  <Paragraphs>145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Тема Office</vt:lpstr>
      <vt:lpstr>Тема урока:  Луговое кормопроизводство. </vt:lpstr>
      <vt:lpstr>Вопросы лекции:</vt:lpstr>
      <vt:lpstr>Вопрос 1. Луговое кормопроизводство </vt:lpstr>
      <vt:lpstr>Луговое кормопроизводство </vt:lpstr>
      <vt:lpstr>Типы природных сенокосов и пастбищ: </vt:lpstr>
      <vt:lpstr>Улучшение природных кормовых угодий бывает поверхностное и коренное. </vt:lpstr>
      <vt:lpstr>Поверхностное улучшение</vt:lpstr>
      <vt:lpstr>Коренное улучшение</vt:lpstr>
      <vt:lpstr>Вопрос 2. Злаковые и бобовые травы. </vt:lpstr>
      <vt:lpstr>Злаковые травы</vt:lpstr>
      <vt:lpstr>Злаковые травы</vt:lpstr>
      <vt:lpstr>Корневая система</vt:lpstr>
      <vt:lpstr>Листья и листорасположение </vt:lpstr>
      <vt:lpstr>Листья и листорасположение</vt:lpstr>
      <vt:lpstr>Соцветие</vt:lpstr>
      <vt:lpstr>Семейство злаковых имеет разнообразную форму соцветий:  </vt:lpstr>
      <vt:lpstr>Тип плода</vt:lpstr>
      <vt:lpstr>Особенности  </vt:lpstr>
      <vt:lpstr>Бобовые травы </vt:lpstr>
      <vt:lpstr>Презентация PowerPoint</vt:lpstr>
      <vt:lpstr>Жизненная форма</vt:lpstr>
      <vt:lpstr>Корневая система мотыльковых</vt:lpstr>
      <vt:lpstr>Листья и листорасположение </vt:lpstr>
      <vt:lpstr>Тип плода</vt:lpstr>
      <vt:lpstr>Особенности бобовых </vt:lpstr>
      <vt:lpstr>Список самых распространенных из них:</vt:lpstr>
      <vt:lpstr>Список самых распространенных из них:</vt:lpstr>
      <vt:lpstr>Список самых распространенных из них:</vt:lpstr>
      <vt:lpstr>Список самых распространенных из них:</vt:lpstr>
      <vt:lpstr>Список самых распространенных из них:</vt:lpstr>
      <vt:lpstr>Список самых распространенных из них:</vt:lpstr>
      <vt:lpstr> Вопрос 3. Выращивание многолетних злаковых и бобовых трав </vt:lpstr>
      <vt:lpstr>Подготовка семян:</vt:lpstr>
      <vt:lpstr>Сроки посева</vt:lpstr>
      <vt:lpstr>Способы посева.</vt:lpstr>
      <vt:lpstr>Контрольные вопросы:  </vt:lpstr>
      <vt:lpstr> Первичное закрепление материала . Предлагается пройти тест на тему: «Многолетние злаковые и бобовые травы» </vt:lpstr>
      <vt:lpstr>Вопросы</vt:lpstr>
      <vt:lpstr>Вопросы</vt:lpstr>
      <vt:lpstr>Вопросы</vt:lpstr>
      <vt:lpstr>Вопросы</vt:lpstr>
      <vt:lpstr>Вопросы</vt:lpstr>
      <vt:lpstr>Эталон ответов</vt:lpstr>
      <vt:lpstr>Домашнее задание: </vt:lpstr>
      <vt:lpstr>Спасибо за внимание!!!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Луговое кормопроизводство. Многолетние злаковые и бобовые травы.</dc:title>
  <dc:creator>User</dc:creator>
  <cp:lastModifiedBy>User</cp:lastModifiedBy>
  <cp:revision>13</cp:revision>
  <dcterms:created xsi:type="dcterms:W3CDTF">2020-08-23T08:41:41Z</dcterms:created>
  <dcterms:modified xsi:type="dcterms:W3CDTF">2021-03-15T06:35:53Z</dcterms:modified>
</cp:coreProperties>
</file>