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5"/>
  </p:notesMasterIdLst>
  <p:sldIdLst>
    <p:sldId id="256" r:id="rId2"/>
    <p:sldId id="280" r:id="rId3"/>
    <p:sldId id="257" r:id="rId4"/>
    <p:sldId id="259" r:id="rId5"/>
    <p:sldId id="261" r:id="rId6"/>
    <p:sldId id="262" r:id="rId7"/>
    <p:sldId id="264" r:id="rId8"/>
    <p:sldId id="266" r:id="rId9"/>
    <p:sldId id="265" r:id="rId10"/>
    <p:sldId id="267" r:id="rId11"/>
    <p:sldId id="263" r:id="rId12"/>
    <p:sldId id="268" r:id="rId13"/>
    <p:sldId id="269" r:id="rId14"/>
    <p:sldId id="270" r:id="rId15"/>
    <p:sldId id="274" r:id="rId16"/>
    <p:sldId id="271" r:id="rId17"/>
    <p:sldId id="275" r:id="rId18"/>
    <p:sldId id="276" r:id="rId19"/>
    <p:sldId id="277" r:id="rId20"/>
    <p:sldId id="278" r:id="rId21"/>
    <p:sldId id="281" r:id="rId22"/>
    <p:sldId id="279" r:id="rId23"/>
    <p:sldId id="27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96" autoAdjust="0"/>
  </p:normalViewPr>
  <p:slideViewPr>
    <p:cSldViewPr snapToGrid="0">
      <p:cViewPr varScale="1">
        <p:scale>
          <a:sx n="93" d="100"/>
          <a:sy n="93" d="100"/>
        </p:scale>
        <p:origin x="2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C98A0-6C7D-45BD-955D-13A410F6FC5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7EAA5E-6C75-4C7E-9304-BE03CB6C44BC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2">
                  <a:lumMod val="75000"/>
                </a:schemeClr>
              </a:solidFill>
            </a:rPr>
            <a:t>Хорошая речь- важное условие развития личности ребенка</a:t>
          </a:r>
          <a:endParaRPr lang="ru-RU" sz="2800" dirty="0">
            <a:solidFill>
              <a:schemeClr val="accent2">
                <a:lumMod val="75000"/>
              </a:schemeClr>
            </a:solidFill>
          </a:endParaRPr>
        </a:p>
      </dgm:t>
    </dgm:pt>
    <dgm:pt modelId="{689E9E2B-5CBA-4759-A66C-0A505EE83F54}" type="parTrans" cxnId="{34B6331E-14D5-4244-ABE9-5347E9695FBA}">
      <dgm:prSet/>
      <dgm:spPr/>
      <dgm:t>
        <a:bodyPr/>
        <a:lstStyle/>
        <a:p>
          <a:endParaRPr lang="ru-RU"/>
        </a:p>
      </dgm:t>
    </dgm:pt>
    <dgm:pt modelId="{712AFB57-6C70-43BB-AAED-09146B1EE722}" type="sibTrans" cxnId="{34B6331E-14D5-4244-ABE9-5347E9695FBA}">
      <dgm:prSet/>
      <dgm:spPr/>
      <dgm:t>
        <a:bodyPr/>
        <a:lstStyle/>
        <a:p>
          <a:endParaRPr lang="ru-RU"/>
        </a:p>
      </dgm:t>
    </dgm:pt>
    <dgm:pt modelId="{9EF963DC-6EA2-4F9A-93F0-A6F3F8CE8B7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2">
                  <a:lumMod val="75000"/>
                </a:schemeClr>
              </a:solidFill>
            </a:rPr>
            <a:t>Игра-ведущий вид деятельности</a:t>
          </a:r>
          <a:endParaRPr lang="ru-RU" sz="2800" dirty="0">
            <a:solidFill>
              <a:schemeClr val="accent2">
                <a:lumMod val="75000"/>
              </a:schemeClr>
            </a:solidFill>
          </a:endParaRPr>
        </a:p>
      </dgm:t>
    </dgm:pt>
    <dgm:pt modelId="{09F89F5B-4B5C-48E3-8B3B-20DACD953927}" type="parTrans" cxnId="{CC98ACD3-1E93-47A5-BF59-FCBECC9D9921}">
      <dgm:prSet/>
      <dgm:spPr/>
      <dgm:t>
        <a:bodyPr/>
        <a:lstStyle/>
        <a:p>
          <a:endParaRPr lang="ru-RU"/>
        </a:p>
      </dgm:t>
    </dgm:pt>
    <dgm:pt modelId="{F35DD94C-D168-45A0-B78F-C5102AC8494F}" type="sibTrans" cxnId="{CC98ACD3-1E93-47A5-BF59-FCBECC9D9921}">
      <dgm:prSet/>
      <dgm:spPr/>
      <dgm:t>
        <a:bodyPr/>
        <a:lstStyle/>
        <a:p>
          <a:endParaRPr lang="ru-RU"/>
        </a:p>
      </dgm:t>
    </dgm:pt>
    <dgm:pt modelId="{4FA50E4A-B6AA-497E-8A28-74DA48DBC5A3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2">
                  <a:lumMod val="75000"/>
                </a:schemeClr>
              </a:solidFill>
            </a:rPr>
            <a:t>Дидактическая игра доступна детям с раннего возраста</a:t>
          </a:r>
          <a:endParaRPr lang="ru-RU" sz="2800" dirty="0">
            <a:solidFill>
              <a:schemeClr val="accent2">
                <a:lumMod val="75000"/>
              </a:schemeClr>
            </a:solidFill>
          </a:endParaRPr>
        </a:p>
      </dgm:t>
    </dgm:pt>
    <dgm:pt modelId="{7356FAC1-4F31-48F1-85AC-8A4A007CEF0E}" type="parTrans" cxnId="{3169A1DF-A458-4D5B-A7AD-F4C0BB6C55DF}">
      <dgm:prSet/>
      <dgm:spPr/>
      <dgm:t>
        <a:bodyPr/>
        <a:lstStyle/>
        <a:p>
          <a:endParaRPr lang="ru-RU"/>
        </a:p>
      </dgm:t>
    </dgm:pt>
    <dgm:pt modelId="{C0353C2F-E724-4FC9-BEE5-78DB18F4E14B}" type="sibTrans" cxnId="{3169A1DF-A458-4D5B-A7AD-F4C0BB6C55DF}">
      <dgm:prSet/>
      <dgm:spPr/>
      <dgm:t>
        <a:bodyPr/>
        <a:lstStyle/>
        <a:p>
          <a:endParaRPr lang="ru-RU"/>
        </a:p>
      </dgm:t>
    </dgm:pt>
    <dgm:pt modelId="{854D335D-659E-46CC-BDD6-CC3D5344A491}" type="pres">
      <dgm:prSet presAssocID="{CF7C98A0-6C7D-45BD-955D-13A410F6FC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CB5349-13E5-432A-8DF4-259CB66F3464}" type="pres">
      <dgm:prSet presAssocID="{DA7EAA5E-6C75-4C7E-9304-BE03CB6C44BC}" presName="parentLin" presStyleCnt="0"/>
      <dgm:spPr/>
    </dgm:pt>
    <dgm:pt modelId="{EEDBAF30-DF0E-47A3-9D58-F917DFE801C5}" type="pres">
      <dgm:prSet presAssocID="{DA7EAA5E-6C75-4C7E-9304-BE03CB6C44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C607B1A-A398-47BA-B8A8-9CC47F925902}" type="pres">
      <dgm:prSet presAssocID="{DA7EAA5E-6C75-4C7E-9304-BE03CB6C44B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A498C-90B8-4D3F-A621-8EBE2C2FE001}" type="pres">
      <dgm:prSet presAssocID="{DA7EAA5E-6C75-4C7E-9304-BE03CB6C44BC}" presName="negativeSpace" presStyleCnt="0"/>
      <dgm:spPr/>
    </dgm:pt>
    <dgm:pt modelId="{0ED126EA-924D-4C0B-9E66-7230D6F6F30B}" type="pres">
      <dgm:prSet presAssocID="{DA7EAA5E-6C75-4C7E-9304-BE03CB6C44BC}" presName="childText" presStyleLbl="conFgAcc1" presStyleIdx="0" presStyleCnt="3">
        <dgm:presLayoutVars>
          <dgm:bulletEnabled val="1"/>
        </dgm:presLayoutVars>
      </dgm:prSet>
      <dgm:spPr/>
    </dgm:pt>
    <dgm:pt modelId="{988DD1BE-04FA-4006-8E0A-FB6F61A6AB02}" type="pres">
      <dgm:prSet presAssocID="{712AFB57-6C70-43BB-AAED-09146B1EE722}" presName="spaceBetweenRectangles" presStyleCnt="0"/>
      <dgm:spPr/>
    </dgm:pt>
    <dgm:pt modelId="{0FD1DB0F-F114-409F-9635-583FB838EDFB}" type="pres">
      <dgm:prSet presAssocID="{9EF963DC-6EA2-4F9A-93F0-A6F3F8CE8B7E}" presName="parentLin" presStyleCnt="0"/>
      <dgm:spPr/>
    </dgm:pt>
    <dgm:pt modelId="{2C639DB7-4E23-44EE-894E-4C27DECFB497}" type="pres">
      <dgm:prSet presAssocID="{9EF963DC-6EA2-4F9A-93F0-A6F3F8CE8B7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906AE89-23FD-4FDE-B575-0BE0707114D0}" type="pres">
      <dgm:prSet presAssocID="{9EF963DC-6EA2-4F9A-93F0-A6F3F8CE8B7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C383F-371B-4A8A-9B13-FCBDA707FD88}" type="pres">
      <dgm:prSet presAssocID="{9EF963DC-6EA2-4F9A-93F0-A6F3F8CE8B7E}" presName="negativeSpace" presStyleCnt="0"/>
      <dgm:spPr/>
    </dgm:pt>
    <dgm:pt modelId="{1D104541-4143-4CC0-8861-80DE087F2E41}" type="pres">
      <dgm:prSet presAssocID="{9EF963DC-6EA2-4F9A-93F0-A6F3F8CE8B7E}" presName="childText" presStyleLbl="conFgAcc1" presStyleIdx="1" presStyleCnt="3">
        <dgm:presLayoutVars>
          <dgm:bulletEnabled val="1"/>
        </dgm:presLayoutVars>
      </dgm:prSet>
      <dgm:spPr/>
    </dgm:pt>
    <dgm:pt modelId="{58E6F19A-A8C4-4559-9F6A-31AAC151ABE8}" type="pres">
      <dgm:prSet presAssocID="{F35DD94C-D168-45A0-B78F-C5102AC8494F}" presName="spaceBetweenRectangles" presStyleCnt="0"/>
      <dgm:spPr/>
    </dgm:pt>
    <dgm:pt modelId="{CBF320DB-889D-4263-9A44-6B99E37E4A04}" type="pres">
      <dgm:prSet presAssocID="{4FA50E4A-B6AA-497E-8A28-74DA48DBC5A3}" presName="parentLin" presStyleCnt="0"/>
      <dgm:spPr/>
    </dgm:pt>
    <dgm:pt modelId="{6A90BB18-D478-4B9A-BFDC-93E7C65A5B46}" type="pres">
      <dgm:prSet presAssocID="{4FA50E4A-B6AA-497E-8A28-74DA48DBC5A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98EEB6A-390C-4A16-9835-36B95574EE38}" type="pres">
      <dgm:prSet presAssocID="{4FA50E4A-B6AA-497E-8A28-74DA48DBC5A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4FF48-07BE-44F4-A9BF-8DE79C0B505D}" type="pres">
      <dgm:prSet presAssocID="{4FA50E4A-B6AA-497E-8A28-74DA48DBC5A3}" presName="negativeSpace" presStyleCnt="0"/>
      <dgm:spPr/>
    </dgm:pt>
    <dgm:pt modelId="{BAD49741-7EEC-440A-AED8-EDAB947B225C}" type="pres">
      <dgm:prSet presAssocID="{4FA50E4A-B6AA-497E-8A28-74DA48DBC5A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C98ACD3-1E93-47A5-BF59-FCBECC9D9921}" srcId="{CF7C98A0-6C7D-45BD-955D-13A410F6FC56}" destId="{9EF963DC-6EA2-4F9A-93F0-A6F3F8CE8B7E}" srcOrd="1" destOrd="0" parTransId="{09F89F5B-4B5C-48E3-8B3B-20DACD953927}" sibTransId="{F35DD94C-D168-45A0-B78F-C5102AC8494F}"/>
    <dgm:cxn modelId="{BD4A7F0E-2137-4A2F-B4E7-E66CDBD30138}" type="presOf" srcId="{DA7EAA5E-6C75-4C7E-9304-BE03CB6C44BC}" destId="{4C607B1A-A398-47BA-B8A8-9CC47F925902}" srcOrd="1" destOrd="0" presId="urn:microsoft.com/office/officeart/2005/8/layout/list1"/>
    <dgm:cxn modelId="{44ECB188-4D7A-4E54-897B-419F9453D198}" type="presOf" srcId="{9EF963DC-6EA2-4F9A-93F0-A6F3F8CE8B7E}" destId="{2C639DB7-4E23-44EE-894E-4C27DECFB497}" srcOrd="0" destOrd="0" presId="urn:microsoft.com/office/officeart/2005/8/layout/list1"/>
    <dgm:cxn modelId="{471AC4B4-D6B3-49C6-8E60-A872C893460D}" type="presOf" srcId="{4FA50E4A-B6AA-497E-8A28-74DA48DBC5A3}" destId="{098EEB6A-390C-4A16-9835-36B95574EE38}" srcOrd="1" destOrd="0" presId="urn:microsoft.com/office/officeart/2005/8/layout/list1"/>
    <dgm:cxn modelId="{3169A1DF-A458-4D5B-A7AD-F4C0BB6C55DF}" srcId="{CF7C98A0-6C7D-45BD-955D-13A410F6FC56}" destId="{4FA50E4A-B6AA-497E-8A28-74DA48DBC5A3}" srcOrd="2" destOrd="0" parTransId="{7356FAC1-4F31-48F1-85AC-8A4A007CEF0E}" sibTransId="{C0353C2F-E724-4FC9-BEE5-78DB18F4E14B}"/>
    <dgm:cxn modelId="{FA6159B4-5E4C-4325-BDEE-123ECC0D1C57}" type="presOf" srcId="{4FA50E4A-B6AA-497E-8A28-74DA48DBC5A3}" destId="{6A90BB18-D478-4B9A-BFDC-93E7C65A5B46}" srcOrd="0" destOrd="0" presId="urn:microsoft.com/office/officeart/2005/8/layout/list1"/>
    <dgm:cxn modelId="{34B6331E-14D5-4244-ABE9-5347E9695FBA}" srcId="{CF7C98A0-6C7D-45BD-955D-13A410F6FC56}" destId="{DA7EAA5E-6C75-4C7E-9304-BE03CB6C44BC}" srcOrd="0" destOrd="0" parTransId="{689E9E2B-5CBA-4759-A66C-0A505EE83F54}" sibTransId="{712AFB57-6C70-43BB-AAED-09146B1EE722}"/>
    <dgm:cxn modelId="{9C0CF22A-1360-4B22-A4FE-DFFA7F48C4AA}" type="presOf" srcId="{DA7EAA5E-6C75-4C7E-9304-BE03CB6C44BC}" destId="{EEDBAF30-DF0E-47A3-9D58-F917DFE801C5}" srcOrd="0" destOrd="0" presId="urn:microsoft.com/office/officeart/2005/8/layout/list1"/>
    <dgm:cxn modelId="{925C52B9-ECD4-4AD3-8366-1466E8048D7B}" type="presOf" srcId="{CF7C98A0-6C7D-45BD-955D-13A410F6FC56}" destId="{854D335D-659E-46CC-BDD6-CC3D5344A491}" srcOrd="0" destOrd="0" presId="urn:microsoft.com/office/officeart/2005/8/layout/list1"/>
    <dgm:cxn modelId="{8B504C28-78C2-4ECF-BEEC-338F486A8592}" type="presOf" srcId="{9EF963DC-6EA2-4F9A-93F0-A6F3F8CE8B7E}" destId="{D906AE89-23FD-4FDE-B575-0BE0707114D0}" srcOrd="1" destOrd="0" presId="urn:microsoft.com/office/officeart/2005/8/layout/list1"/>
    <dgm:cxn modelId="{B5863986-EC7B-44ED-9087-F6FDFEEA7D78}" type="presParOf" srcId="{854D335D-659E-46CC-BDD6-CC3D5344A491}" destId="{88CB5349-13E5-432A-8DF4-259CB66F3464}" srcOrd="0" destOrd="0" presId="urn:microsoft.com/office/officeart/2005/8/layout/list1"/>
    <dgm:cxn modelId="{53243100-D1E2-4B22-890B-A47B98F4DCD0}" type="presParOf" srcId="{88CB5349-13E5-432A-8DF4-259CB66F3464}" destId="{EEDBAF30-DF0E-47A3-9D58-F917DFE801C5}" srcOrd="0" destOrd="0" presId="urn:microsoft.com/office/officeart/2005/8/layout/list1"/>
    <dgm:cxn modelId="{D1F2F5E8-5C12-46C0-83B0-7CA28807B246}" type="presParOf" srcId="{88CB5349-13E5-432A-8DF4-259CB66F3464}" destId="{4C607B1A-A398-47BA-B8A8-9CC47F925902}" srcOrd="1" destOrd="0" presId="urn:microsoft.com/office/officeart/2005/8/layout/list1"/>
    <dgm:cxn modelId="{FC726EF6-F9EA-48A8-8362-EB158D7DEE63}" type="presParOf" srcId="{854D335D-659E-46CC-BDD6-CC3D5344A491}" destId="{B0FA498C-90B8-4D3F-A621-8EBE2C2FE001}" srcOrd="1" destOrd="0" presId="urn:microsoft.com/office/officeart/2005/8/layout/list1"/>
    <dgm:cxn modelId="{3F6DE235-37E9-49E5-9C4F-2EB00D681B1C}" type="presParOf" srcId="{854D335D-659E-46CC-BDD6-CC3D5344A491}" destId="{0ED126EA-924D-4C0B-9E66-7230D6F6F30B}" srcOrd="2" destOrd="0" presId="urn:microsoft.com/office/officeart/2005/8/layout/list1"/>
    <dgm:cxn modelId="{ED1485A5-821C-419B-8559-87C81FB7795E}" type="presParOf" srcId="{854D335D-659E-46CC-BDD6-CC3D5344A491}" destId="{988DD1BE-04FA-4006-8E0A-FB6F61A6AB02}" srcOrd="3" destOrd="0" presId="urn:microsoft.com/office/officeart/2005/8/layout/list1"/>
    <dgm:cxn modelId="{7560BA19-B1BC-4EB5-9AAC-89781B2AA6F6}" type="presParOf" srcId="{854D335D-659E-46CC-BDD6-CC3D5344A491}" destId="{0FD1DB0F-F114-409F-9635-583FB838EDFB}" srcOrd="4" destOrd="0" presId="urn:microsoft.com/office/officeart/2005/8/layout/list1"/>
    <dgm:cxn modelId="{11B2B2FC-126D-4AD8-9CD2-EE04F3474199}" type="presParOf" srcId="{0FD1DB0F-F114-409F-9635-583FB838EDFB}" destId="{2C639DB7-4E23-44EE-894E-4C27DECFB497}" srcOrd="0" destOrd="0" presId="urn:microsoft.com/office/officeart/2005/8/layout/list1"/>
    <dgm:cxn modelId="{2B4A0D4E-1BC1-4958-A9C7-D103EDFBC2E8}" type="presParOf" srcId="{0FD1DB0F-F114-409F-9635-583FB838EDFB}" destId="{D906AE89-23FD-4FDE-B575-0BE0707114D0}" srcOrd="1" destOrd="0" presId="urn:microsoft.com/office/officeart/2005/8/layout/list1"/>
    <dgm:cxn modelId="{4C930525-2C8C-42FD-8E43-BD1C392F1B08}" type="presParOf" srcId="{854D335D-659E-46CC-BDD6-CC3D5344A491}" destId="{B7AC383F-371B-4A8A-9B13-FCBDA707FD88}" srcOrd="5" destOrd="0" presId="urn:microsoft.com/office/officeart/2005/8/layout/list1"/>
    <dgm:cxn modelId="{849805D1-3497-4D19-99AC-32F1FE543CD2}" type="presParOf" srcId="{854D335D-659E-46CC-BDD6-CC3D5344A491}" destId="{1D104541-4143-4CC0-8861-80DE087F2E41}" srcOrd="6" destOrd="0" presId="urn:microsoft.com/office/officeart/2005/8/layout/list1"/>
    <dgm:cxn modelId="{C939D7CC-B91A-437F-BFE4-A07EC0E6E578}" type="presParOf" srcId="{854D335D-659E-46CC-BDD6-CC3D5344A491}" destId="{58E6F19A-A8C4-4559-9F6A-31AAC151ABE8}" srcOrd="7" destOrd="0" presId="urn:microsoft.com/office/officeart/2005/8/layout/list1"/>
    <dgm:cxn modelId="{D85B0197-7B36-4E26-9610-E33B77CA445D}" type="presParOf" srcId="{854D335D-659E-46CC-BDD6-CC3D5344A491}" destId="{CBF320DB-889D-4263-9A44-6B99E37E4A04}" srcOrd="8" destOrd="0" presId="urn:microsoft.com/office/officeart/2005/8/layout/list1"/>
    <dgm:cxn modelId="{5FDDAC2A-7887-4004-8F75-440E5E510845}" type="presParOf" srcId="{CBF320DB-889D-4263-9A44-6B99E37E4A04}" destId="{6A90BB18-D478-4B9A-BFDC-93E7C65A5B46}" srcOrd="0" destOrd="0" presId="urn:microsoft.com/office/officeart/2005/8/layout/list1"/>
    <dgm:cxn modelId="{FCB044EB-F686-44CC-BC02-EB611D6B57AF}" type="presParOf" srcId="{CBF320DB-889D-4263-9A44-6B99E37E4A04}" destId="{098EEB6A-390C-4A16-9835-36B95574EE38}" srcOrd="1" destOrd="0" presId="urn:microsoft.com/office/officeart/2005/8/layout/list1"/>
    <dgm:cxn modelId="{7535BC4E-DC81-42DD-934E-0EFBFB696B08}" type="presParOf" srcId="{854D335D-659E-46CC-BDD6-CC3D5344A491}" destId="{2224FF48-07BE-44F4-A9BF-8DE79C0B505D}" srcOrd="9" destOrd="0" presId="urn:microsoft.com/office/officeart/2005/8/layout/list1"/>
    <dgm:cxn modelId="{8A52BFBB-8F2D-438D-8AAF-2DBBB015A203}" type="presParOf" srcId="{854D335D-659E-46CC-BDD6-CC3D5344A491}" destId="{BAD49741-7EEC-440A-AED8-EDAB947B225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2BB16-F55C-4360-B2F5-16DD4E28EC37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0C67C-9046-47C9-81E4-DFFD6BB08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0C67C-9046-47C9-81E4-DFFD6BB086A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3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0C67C-9046-47C9-81E4-DFFD6BB086A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77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0C67C-9046-47C9-81E4-DFFD6BB086A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062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0C67C-9046-47C9-81E4-DFFD6BB086A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8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DFB8-7CF5-4C1B-A0B3-010F5A3EA08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A31-597F-4A5C-ABC4-DB3965E8D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2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DFB8-7CF5-4C1B-A0B3-010F5A3EA08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A31-597F-4A5C-ABC4-DB3965E8D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9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DFB8-7CF5-4C1B-A0B3-010F5A3EA08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A31-597F-4A5C-ABC4-DB3965E8D8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084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DFB8-7CF5-4C1B-A0B3-010F5A3EA08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A31-597F-4A5C-ABC4-DB3965E8D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44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DFB8-7CF5-4C1B-A0B3-010F5A3EA08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A31-597F-4A5C-ABC4-DB3965E8D8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116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DFB8-7CF5-4C1B-A0B3-010F5A3EA08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A31-597F-4A5C-ABC4-DB3965E8D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36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DFB8-7CF5-4C1B-A0B3-010F5A3EA08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A31-597F-4A5C-ABC4-DB3965E8D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664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DFB8-7CF5-4C1B-A0B3-010F5A3EA08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A31-597F-4A5C-ABC4-DB3965E8D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3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DFB8-7CF5-4C1B-A0B3-010F5A3EA08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A31-597F-4A5C-ABC4-DB3965E8D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1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DFB8-7CF5-4C1B-A0B3-010F5A3EA08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A31-597F-4A5C-ABC4-DB3965E8D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6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DFB8-7CF5-4C1B-A0B3-010F5A3EA08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A31-597F-4A5C-ABC4-DB3965E8D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58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DFB8-7CF5-4C1B-A0B3-010F5A3EA08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A31-597F-4A5C-ABC4-DB3965E8D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80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DFB8-7CF5-4C1B-A0B3-010F5A3EA08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A31-597F-4A5C-ABC4-DB3965E8D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81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DFB8-7CF5-4C1B-A0B3-010F5A3EA08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A31-597F-4A5C-ABC4-DB3965E8D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9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DFB8-7CF5-4C1B-A0B3-010F5A3EA08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A31-597F-4A5C-ABC4-DB3965E8D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A31-597F-4A5C-ABC4-DB3965E8D8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DFB8-7CF5-4C1B-A0B3-010F5A3EA080}" type="datetimeFigureOut">
              <a:rPr lang="ru-RU" smtClean="0"/>
              <a:pPr/>
              <a:t>25.03.2021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1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6DFB8-7CF5-4C1B-A0B3-010F5A3EA08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7FDA31-597F-4A5C-ABC4-DB3965E8D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76463"/>
            <a:ext cx="8309811" cy="40746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Речевое развитие детей раннего возраста посредством дидактической игры.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421" y="5269830"/>
            <a:ext cx="11549576" cy="13982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Подготовила: воспитатель второй группы раннего возраста №1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Исхакова Ирина Михайловна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4" y="609600"/>
            <a:ext cx="11662118" cy="47324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«Угости куклу 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>М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ашу чаем»  «Собери куклу Машу на прогулку» 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endParaRPr lang="ru-RU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3" t="15037" r="18531"/>
          <a:stretch/>
        </p:blipFill>
        <p:spPr>
          <a:xfrm>
            <a:off x="336606" y="1223889"/>
            <a:ext cx="4840563" cy="4965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6"/>
          <a:stretch>
            <a:fillRect/>
          </a:stretch>
        </p:blipFill>
        <p:spPr>
          <a:xfrm>
            <a:off x="5445084" y="1200960"/>
            <a:ext cx="4022473" cy="22987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r="11819"/>
          <a:stretch>
            <a:fillRect/>
          </a:stretch>
        </p:blipFill>
        <p:spPr>
          <a:xfrm>
            <a:off x="5439528" y="3702241"/>
            <a:ext cx="3985825" cy="245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56" y="264695"/>
            <a:ext cx="8596668" cy="126732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Настольно-печатные игры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963" y="1419725"/>
            <a:ext cx="9861452" cy="5121751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accent2"/>
                </a:solidFill>
              </a:rPr>
              <a:t>Настольно-печатные игры используются как наглядные пособия, направленные на развитие зрительной памяти, внимания и т.д. С помощью настольно-печатных игр можно успешно развивать речевые навыки, математические способности, логику, внимание, мышление.</a:t>
            </a:r>
          </a:p>
          <a:p>
            <a:pPr algn="just"/>
            <a:r>
              <a:rPr lang="ru-RU" sz="2800" dirty="0" smtClean="0">
                <a:solidFill>
                  <a:schemeClr val="accent2"/>
                </a:solidFill>
              </a:rPr>
              <a:t>С детьми использовались такие игры, как: «</a:t>
            </a:r>
            <a:r>
              <a:rPr lang="ru-RU" sz="2800" dirty="0">
                <a:solidFill>
                  <a:schemeClr val="accent2"/>
                </a:solidFill>
              </a:rPr>
              <a:t>Собери картинку</a:t>
            </a:r>
            <a:r>
              <a:rPr lang="ru-RU" sz="2800" dirty="0" smtClean="0">
                <a:solidFill>
                  <a:schemeClr val="accent2"/>
                </a:solidFill>
              </a:rPr>
              <a:t>», </a:t>
            </a:r>
            <a:r>
              <a:rPr lang="ru-RU" sz="2800" dirty="0">
                <a:solidFill>
                  <a:schemeClr val="accent2"/>
                </a:solidFill>
              </a:rPr>
              <a:t>«Что ты выбрал</a:t>
            </a:r>
            <a:r>
              <a:rPr lang="ru-RU" sz="2800" dirty="0" smtClean="0">
                <a:solidFill>
                  <a:schemeClr val="accent2"/>
                </a:solidFill>
              </a:rPr>
              <a:t>», «Разрезные картинки», «Животные и их детеныши», «Гардероб для Маши», «Кто что ест», «Геометрические фигуры», «Чей малыш», «Разные виды транспорта»  и далее.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95" y="593125"/>
            <a:ext cx="8796208" cy="37070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Собери картинку»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5" r="17137"/>
          <a:stretch>
            <a:fillRect/>
          </a:stretch>
        </p:blipFill>
        <p:spPr>
          <a:xfrm>
            <a:off x="1617786" y="1142713"/>
            <a:ext cx="6908572" cy="544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4201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«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Что ты выбрал»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9" t="11940" r="22466" b="5616"/>
          <a:stretch/>
        </p:blipFill>
        <p:spPr>
          <a:xfrm>
            <a:off x="1048020" y="1260389"/>
            <a:ext cx="7136494" cy="516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83" y="168812"/>
            <a:ext cx="10564837" cy="1012874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   </a:t>
            </a:r>
            <a:br>
              <a:rPr lang="ru-RU" sz="1800" dirty="0" smtClean="0"/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«Кто что ест»                       «Разрезные картинки»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«Гардероб для Маши»          «Животные и их детеныши»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1" t="9486" r="26549"/>
          <a:stretch/>
        </p:blipFill>
        <p:spPr>
          <a:xfrm>
            <a:off x="1603717" y="1379929"/>
            <a:ext cx="6625883" cy="526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9108" y="595532"/>
            <a:ext cx="5430130" cy="1641231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«Чей малыш»</a:t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«Геометрические фигуры»</a:t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«Разные виды транспорта»        </a:t>
            </a:r>
            <a:endParaRPr lang="ru-RU" sz="3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t="4200" r="24113"/>
          <a:stretch>
            <a:fillRect/>
          </a:stretch>
        </p:blipFill>
        <p:spPr>
          <a:xfrm>
            <a:off x="407962" y="647473"/>
            <a:ext cx="5630597" cy="5725192"/>
          </a:xfrm>
        </p:spPr>
      </p:pic>
    </p:spTree>
    <p:extLst>
      <p:ext uri="{BB962C8B-B14F-4D97-AF65-F5344CB8AC3E}">
        <p14:creationId xmlns:p14="http://schemas.microsoft.com/office/powerpoint/2010/main" val="4701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57200"/>
            <a:ext cx="8596668" cy="14036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Словесные игры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780674"/>
            <a:ext cx="8959034" cy="4395043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accent2"/>
                </a:solidFill>
              </a:rPr>
              <a:t>Словесные игры способствуют развитию слуховой памяти, внимания, коммуникативных способностей, а также развитию связной речи. Они построены на словах и действиях играющих.  </a:t>
            </a:r>
            <a:endParaRPr lang="ru-RU" sz="2800" dirty="0">
              <a:solidFill>
                <a:schemeClr val="accent2"/>
              </a:solidFill>
            </a:endParaRPr>
          </a:p>
          <a:p>
            <a:pPr algn="just"/>
            <a:r>
              <a:rPr lang="ru-RU" sz="2800" dirty="0" smtClean="0">
                <a:solidFill>
                  <a:schemeClr val="accent2"/>
                </a:solidFill>
              </a:rPr>
              <a:t>С детьми занималась пальчиковыми играми, среди которых проводила «Ладушки-ладушки», «На птичьем дворе», проводила игры «Опиши, что видишь», «Летели две птички», «Мяч бросай, вопрос задавай» и многие другие игры.</a:t>
            </a:r>
          </a:p>
        </p:txBody>
      </p:sp>
    </p:spTree>
    <p:extLst>
      <p:ext uri="{BB962C8B-B14F-4D97-AF65-F5344CB8AC3E}">
        <p14:creationId xmlns:p14="http://schemas.microsoft.com/office/powerpoint/2010/main" val="34971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34314"/>
            <a:ext cx="8596668" cy="37894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                    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«Ладушки-ладушки»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7431" y="1746421"/>
            <a:ext cx="7459347" cy="41472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t="19708"/>
          <a:stretch>
            <a:fillRect/>
          </a:stretch>
        </p:blipFill>
        <p:spPr>
          <a:xfrm>
            <a:off x="364288" y="1420838"/>
            <a:ext cx="9814383" cy="49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843" y="560173"/>
            <a:ext cx="7260772" cy="5025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«На птичьем дворе»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23089" y="1334530"/>
            <a:ext cx="7488196" cy="40942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88" y="1334529"/>
            <a:ext cx="8081360" cy="45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4" y="486033"/>
            <a:ext cx="9537895" cy="4530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«Опиши, что видишь»                 «Летели две птички»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t="15779" r="25653"/>
          <a:stretch/>
        </p:blipFill>
        <p:spPr>
          <a:xfrm>
            <a:off x="168813" y="1662874"/>
            <a:ext cx="5345723" cy="3767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" r="19821" b="10598"/>
          <a:stretch/>
        </p:blipFill>
        <p:spPr>
          <a:xfrm>
            <a:off x="5727657" y="1649256"/>
            <a:ext cx="5790295" cy="376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49" y="0"/>
            <a:ext cx="1021314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Целевые ориентиры образования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в раннем возрасте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игрушек. Речь становится полноценным средством общения с другими людьми.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Проявляет интерес к сверстникам; наблюдает за их действиями и подражает им. Умеет играть рядом со сверстниками, не мешая им. Проявляет интерес к совместным играм небольшими группами.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4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39151"/>
            <a:ext cx="8596668" cy="7905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      «Мяч бросай, вопрос задавай»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847" y="1814732"/>
            <a:ext cx="5885113" cy="34245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1" r="20372" b="9885"/>
          <a:stretch>
            <a:fillRect/>
          </a:stretch>
        </p:blipFill>
        <p:spPr>
          <a:xfrm>
            <a:off x="1470141" y="1110587"/>
            <a:ext cx="6372695" cy="53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790" y="584886"/>
            <a:ext cx="8493210" cy="34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ПЕРСПЕКТИВА</a:t>
            </a: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2"/>
                </a:solidFill>
              </a:rPr>
              <a:t>Дальнейшая перспектива по данной теме – это создание картотеки дидактических игр, направленная на максимально затрагивающие все стороны развития речи детей раннего возраста. 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81" y="355875"/>
            <a:ext cx="9407610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Обзор методических источников:         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/>
                </a:solidFill>
              </a:rPr>
              <a:t>Гербова</a:t>
            </a:r>
            <a:r>
              <a:rPr lang="ru-RU" sz="2800" b="1" dirty="0" smtClean="0">
                <a:solidFill>
                  <a:schemeClr val="accent2"/>
                </a:solidFill>
              </a:rPr>
              <a:t> В.В. Развитие речи в детском саду. Вторая группа раннего возраста. Издательство Мозаика-Синтез</a:t>
            </a:r>
            <a:r>
              <a:rPr lang="ru-RU" sz="2800" b="1" dirty="0">
                <a:solidFill>
                  <a:schemeClr val="accent2"/>
                </a:solidFill>
              </a:rPr>
              <a:t>;</a:t>
            </a:r>
            <a:r>
              <a:rPr lang="ru-RU" sz="2800" b="1" dirty="0" smtClean="0">
                <a:solidFill>
                  <a:schemeClr val="accent2"/>
                </a:solidFill>
              </a:rPr>
              <a:t> Москва, 2015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2"/>
                </a:solidFill>
              </a:rPr>
              <a:t>Тихеева Е.И. Развитие речи детей (раннего и дошкольного возраста)-М,; Просвещение, 1981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2"/>
                </a:solidFill>
              </a:rPr>
              <a:t>Бондаренко А.К. Дидактические игры в детском саду. Книга для воспитателя.- М.; Просвещение, 1991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2"/>
                </a:solidFill>
              </a:rPr>
              <a:t>Медведева И.К. Дидактическая игра как средство развития речи детей младшего </a:t>
            </a:r>
            <a:r>
              <a:rPr lang="ru-RU" sz="2800" b="1" dirty="0">
                <a:solidFill>
                  <a:schemeClr val="accent2"/>
                </a:solidFill>
              </a:rPr>
              <a:t>д</a:t>
            </a:r>
            <a:r>
              <a:rPr lang="ru-RU" sz="2800" b="1" dirty="0" smtClean="0">
                <a:solidFill>
                  <a:schemeClr val="accent2"/>
                </a:solidFill>
              </a:rPr>
              <a:t>ошкольного возраста. Рубрика: Дошкольная педагогика. Издательство: Молодой ученый, 2016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b="1" dirty="0" smtClean="0">
              <a:solidFill>
                <a:schemeClr val="accent2"/>
              </a:solidFill>
            </a:endParaRPr>
          </a:p>
          <a:p>
            <a:pPr algn="ctr"/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089" y="848495"/>
            <a:ext cx="8593052" cy="406949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Дидактические игры преследуют не только цель развития речи детей – значение их шире. Живое участие детей воспитывает в них коллективные навыки, дисциплинирует их, упражняет память, внимание, волю. 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                                                                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                                                                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Е.И.Тихеева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461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Цели и задачи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51" y="1604211"/>
            <a:ext cx="10635175" cy="4437151"/>
          </a:xfrm>
        </p:spPr>
        <p:txBody>
          <a:bodyPr/>
          <a:lstStyle/>
          <a:p>
            <a:r>
              <a:rPr lang="ru-RU" sz="2800" dirty="0" smtClean="0"/>
              <a:t>Цель: Способствовать созданию условий для развития речи детей посредством использования дидактических игр.</a:t>
            </a:r>
          </a:p>
          <a:p>
            <a:endParaRPr lang="ru-RU" dirty="0" smtClean="0"/>
          </a:p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Развитие всех компонентов устной речи: обогащение активного словаря, развитие грамматического строя речи, связной речи-диалогической и монологической форм;</a:t>
            </a:r>
          </a:p>
          <a:p>
            <a:r>
              <a:rPr lang="ru-RU" dirty="0" smtClean="0"/>
              <a:t>Развитие речевого творчества;</a:t>
            </a:r>
          </a:p>
          <a:p>
            <a:r>
              <a:rPr lang="ru-RU" dirty="0" smtClean="0"/>
              <a:t>Воспитание звуковой и интонационной культуры речи, развитие фонематического слуха;</a:t>
            </a:r>
          </a:p>
          <a:p>
            <a:r>
              <a:rPr lang="ru-RU" dirty="0" smtClean="0"/>
              <a:t>Приобщение к словесному искусству, в том числе развитие художественного восприятия и эстетического вкуса.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6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335" y="1259305"/>
            <a:ext cx="6513097" cy="4170946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accent2"/>
                </a:solidFill>
              </a:rPr>
              <a:t>   </a:t>
            </a: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96948"/>
            <a:ext cx="7357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Актуальность: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47114" y="1547446"/>
          <a:ext cx="8876714" cy="4923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4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422" y="256674"/>
            <a:ext cx="9495692" cy="239027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Классификация дидактических игр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развитии речи детей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855353" y="3052689"/>
            <a:ext cx="377829" cy="1189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765440" y="2973859"/>
            <a:ext cx="2674629" cy="1268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739618" y="2912012"/>
            <a:ext cx="1821138" cy="1330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32080" y="2110154"/>
            <a:ext cx="8596668" cy="88626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</a:rPr>
              <a:t>Виды 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39152" y="4515729"/>
            <a:ext cx="2644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С предметами или игрушками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5058" y="4628270"/>
            <a:ext cx="218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Словесные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2831" y="4726745"/>
            <a:ext cx="2363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Настольно-печатные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9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76465"/>
            <a:ext cx="8596668" cy="18211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Игры с предметами или       игрушками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753" y="2085474"/>
            <a:ext cx="9194495" cy="4287191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accent2"/>
                </a:solidFill>
              </a:rPr>
              <a:t>Игры с предметами или игрушками направлены на развитие тактильных ощущений, умение манипулировать с различными предметами и игрушками, развитие мышления и воображения.</a:t>
            </a:r>
          </a:p>
          <a:p>
            <a:pPr algn="just"/>
            <a:r>
              <a:rPr lang="ru-RU" sz="2800" dirty="0" smtClean="0">
                <a:solidFill>
                  <a:schemeClr val="accent2"/>
                </a:solidFill>
              </a:rPr>
              <a:t>С детьми проводились такие игры, как: «Чудесный мешочек», «Овощи и фрукты», «Мяч бросай, животных называй», «Кто как разговаривает», Дикие и домашние животные», «Угости куклу Машу чаем», Собери куклу Машу на прогулку» и многие другие игры.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4" y="234778"/>
            <a:ext cx="11029071" cy="84843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«Чудесный мешочек»                    «Овощи и фрукты»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9198" b="29892"/>
          <a:stretch>
            <a:fillRect/>
          </a:stretch>
        </p:blipFill>
        <p:spPr>
          <a:xfrm>
            <a:off x="478302" y="1675263"/>
            <a:ext cx="3892034" cy="4188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t="18364"/>
          <a:stretch>
            <a:fillRect/>
          </a:stretch>
        </p:blipFill>
        <p:spPr>
          <a:xfrm>
            <a:off x="4712676" y="1688237"/>
            <a:ext cx="7386334" cy="41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10964562" cy="5935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«Мяч бросай животных называй»  «Кто как разговаривает»  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" b="16156"/>
          <a:stretch>
            <a:fillRect/>
          </a:stretch>
        </p:blipFill>
        <p:spPr>
          <a:xfrm>
            <a:off x="5693573" y="1364566"/>
            <a:ext cx="4266352" cy="5120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1" r="16315" b="15580"/>
          <a:stretch>
            <a:fillRect/>
          </a:stretch>
        </p:blipFill>
        <p:spPr>
          <a:xfrm>
            <a:off x="1125415" y="1385010"/>
            <a:ext cx="3882176" cy="511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502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      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«Дикие и домашние животные»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2" r="8304"/>
          <a:stretch>
            <a:fillRect/>
          </a:stretch>
        </p:blipFill>
        <p:spPr>
          <a:xfrm>
            <a:off x="854609" y="1603717"/>
            <a:ext cx="8387865" cy="499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634</Words>
  <Application>Microsoft Office PowerPoint</Application>
  <PresentationFormat>Широкоэкранный</PresentationFormat>
  <Paragraphs>62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Wingdings 3</vt:lpstr>
      <vt:lpstr>Грань</vt:lpstr>
      <vt:lpstr>Речевое развитие детей раннего возраста посредством дидактической игры.</vt:lpstr>
      <vt:lpstr>Презентация PowerPoint</vt:lpstr>
      <vt:lpstr>   Цели и задачи</vt:lpstr>
      <vt:lpstr>   </vt:lpstr>
      <vt:lpstr>Классификация дидактических игр  в развитии речи детей</vt:lpstr>
      <vt:lpstr>Игры с предметами или       игрушками</vt:lpstr>
      <vt:lpstr>«Чудесный мешочек»                    «Овощи и фрукты»</vt:lpstr>
      <vt:lpstr>«Мяч бросай животных называй»  «Кто как разговаривает»   </vt:lpstr>
      <vt:lpstr>                                  «Дикие и домашние животные»</vt:lpstr>
      <vt:lpstr> «Угости куклу Машу чаем»  «Собери куклу Машу на прогулку»                     </vt:lpstr>
      <vt:lpstr>Настольно-печатные игры</vt:lpstr>
      <vt:lpstr>«Собери картинку»              </vt:lpstr>
      <vt:lpstr>                       «Что ты выбрал»</vt:lpstr>
      <vt:lpstr>        «Кто что ест»                       «Разрезные картинки» «Гардероб для Маши»          «Животные и их детеныши» </vt:lpstr>
      <vt:lpstr>«Чей малыш» «Геометрические фигуры» «Разные виды транспорта»        </vt:lpstr>
      <vt:lpstr>Словесные игры</vt:lpstr>
      <vt:lpstr>                          «Ладушки-ладушки»</vt:lpstr>
      <vt:lpstr>                       «На птичьем дворе»</vt:lpstr>
      <vt:lpstr>«Опиши, что видишь»                 «Летели две птички»</vt:lpstr>
      <vt:lpstr>           «Мяч бросай, вопрос задавай»</vt:lpstr>
      <vt:lpstr>Презентация PowerPoint</vt:lpstr>
      <vt:lpstr>Презентация PowerPoint</vt:lpstr>
      <vt:lpstr> Дидактические игры преследуют не только цель развития речи детей – значение их шире. Живое участие детей воспитывает в них коллективные навыки, дисциплинирует их, упражняет память, внимание, волю.                                                                                                                                       Е.И.Тихеева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84</cp:revision>
  <dcterms:created xsi:type="dcterms:W3CDTF">2020-12-15T16:07:58Z</dcterms:created>
  <dcterms:modified xsi:type="dcterms:W3CDTF">2021-03-25T16:05:13Z</dcterms:modified>
</cp:coreProperties>
</file>