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78" r:id="rId7"/>
    <p:sldId id="279" r:id="rId8"/>
    <p:sldId id="281" r:id="rId9"/>
    <p:sldId id="280" r:id="rId10"/>
    <p:sldId id="263" r:id="rId11"/>
    <p:sldId id="282" r:id="rId12"/>
    <p:sldId id="283" r:id="rId13"/>
    <p:sldId id="266" r:id="rId14"/>
    <p:sldId id="284" r:id="rId15"/>
    <p:sldId id="285" r:id="rId16"/>
    <p:sldId id="286" r:id="rId17"/>
    <p:sldId id="28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73" d="100"/>
          <a:sy n="73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089DE-69D5-467F-A11A-248BABD5CFC9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40B1E-91EA-41EF-A66F-0730D4968B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098B8A-F54D-49BA-839C-6C0BB4509A44}" type="slidenum">
              <a:rPr lang="ru-RU"/>
              <a:pPr/>
              <a:t>8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76F56-179C-4AB7-B762-7F2FED0F33FC}" type="slidenum">
              <a:rPr lang="ru-RU"/>
              <a:pPr/>
              <a:t>9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2F351E-06E4-411C-8157-CA82A1719A91}" type="slidenum">
              <a:rPr lang="ru-RU"/>
              <a:pPr/>
              <a:t>14</a:t>
            </a:fld>
            <a:endParaRPr 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6AA37D-892E-41B2-B45F-0479413BA775}" type="slidenum">
              <a:rPr lang="ru-RU"/>
              <a:pPr/>
              <a:t>15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78CEAC-CE8E-4486-A060-12161167E7A3}" type="slidenum">
              <a:rPr lang="ru-RU"/>
              <a:pPr/>
              <a:t>16</a:t>
            </a:fld>
            <a:endParaRPr 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250E32-9420-4029-9F2B-8A8936562125}" type="slidenum">
              <a:rPr lang="ru-RU"/>
              <a:pPr/>
              <a:t>17</a:t>
            </a:fld>
            <a:endParaRPr lang="ru-RU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3" y="4343231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A56B-9F5F-40B3-867A-790D52BF8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DA65-A1D7-4EB9-8618-345FCE401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3214-7E12-481D-8930-00E6AFAD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gif"/><Relationship Id="rId3" Type="http://schemas.openxmlformats.org/officeDocument/2006/relationships/image" Target="../media/image26.gif"/><Relationship Id="rId7" Type="http://schemas.openxmlformats.org/officeDocument/2006/relationships/image" Target="../media/image30.wmf"/><Relationship Id="rId12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gif"/><Relationship Id="rId15" Type="http://schemas.openxmlformats.org/officeDocument/2006/relationships/image" Target="../media/image38.wm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Free Desktop Kids Wallpaper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smtClean="0"/>
              <a:t>Диффернциация</a:t>
            </a:r>
            <a:r>
              <a:rPr lang="ru-RU" smtClean="0"/>
              <a:t> 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Д - Т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08488" y="40973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767921" y="5534025"/>
            <a:ext cx="239469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Ковалева </a:t>
            </a:r>
            <a:r>
              <a:rPr lang="ru-RU" sz="2800" dirty="0" smtClean="0"/>
              <a:t>Ю.А.</a:t>
            </a:r>
            <a:endParaRPr lang="ru-RU" dirty="0"/>
          </a:p>
          <a:p>
            <a:pPr algn="ctr"/>
            <a:r>
              <a:rPr lang="ru-RU" sz="2000" dirty="0" smtClean="0"/>
              <a:t>Учитель-логопед</a:t>
            </a:r>
            <a:endParaRPr lang="ru-RU" sz="2000" dirty="0"/>
          </a:p>
          <a:p>
            <a:pPr algn="ctr"/>
            <a:r>
              <a:rPr lang="ru-RU" sz="2000" dirty="0"/>
              <a:t>МБОУ</a:t>
            </a:r>
            <a:r>
              <a:rPr lang="ru-RU" sz="2000" dirty="0" smtClean="0"/>
              <a:t>№4</a:t>
            </a:r>
            <a:endParaRPr lang="ru-RU" sz="2000" dirty="0"/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59113" y="620713"/>
            <a:ext cx="5783262" cy="5688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b="1" dirty="0" err="1" smtClean="0"/>
              <a:t>Д</a:t>
            </a:r>
            <a:r>
              <a:rPr lang="ru-RU" sz="5400" dirty="0" err="1" smtClean="0"/>
              <a:t>о</a:t>
            </a:r>
            <a:r>
              <a:rPr lang="ru-RU" sz="5400" b="1" dirty="0" err="1" smtClean="0"/>
              <a:t>е</a:t>
            </a:r>
            <a:r>
              <a:rPr lang="ru-RU" sz="5400" dirty="0" err="1" smtClean="0"/>
              <a:t>р</a:t>
            </a:r>
            <a:r>
              <a:rPr lang="ru-RU" sz="5400" b="1" dirty="0" err="1" smtClean="0"/>
              <a:t>н</a:t>
            </a:r>
            <a:r>
              <a:rPr lang="ru-RU" sz="5400" dirty="0" err="1" smtClean="0"/>
              <a:t>т</a:t>
            </a:r>
            <a:r>
              <a:rPr lang="ru-RU" sz="5400" b="1" dirty="0" err="1" smtClean="0"/>
              <a:t>ис</a:t>
            </a:r>
            <a:r>
              <a:rPr lang="ru-RU" sz="5400" dirty="0" err="1" smtClean="0"/>
              <a:t>в</a:t>
            </a:r>
            <a:r>
              <a:rPr lang="ru-RU" sz="5400" b="1" dirty="0" err="1" smtClean="0"/>
              <a:t>к</a:t>
            </a:r>
            <a:r>
              <a:rPr lang="ru-RU" sz="5400" dirty="0" err="1" smtClean="0"/>
              <a:t>м</a:t>
            </a:r>
            <a:r>
              <a:rPr lang="ru-RU" sz="5400" b="1" dirty="0" err="1" smtClean="0"/>
              <a:t>а</a:t>
            </a:r>
            <a:endParaRPr lang="ru-RU" sz="5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Дениска</a:t>
            </a:r>
            <a:endParaRPr lang="en-US" sz="5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b="1" dirty="0" err="1" smtClean="0"/>
              <a:t>Т</a:t>
            </a:r>
            <a:r>
              <a:rPr lang="ru-RU" sz="5400" dirty="0" err="1" smtClean="0"/>
              <a:t>п</a:t>
            </a:r>
            <a:r>
              <a:rPr lang="ru-RU" sz="5400" b="1" dirty="0" err="1" smtClean="0"/>
              <a:t>о</a:t>
            </a:r>
            <a:r>
              <a:rPr lang="ru-RU" sz="5400" dirty="0" err="1" smtClean="0"/>
              <a:t>ч</a:t>
            </a:r>
            <a:r>
              <a:rPr lang="ru-RU" sz="5400" b="1" dirty="0" err="1" smtClean="0"/>
              <a:t>л</a:t>
            </a:r>
            <a:r>
              <a:rPr lang="ru-RU" sz="5400" dirty="0" err="1" smtClean="0"/>
              <a:t>б</a:t>
            </a:r>
            <a:r>
              <a:rPr lang="ru-RU" sz="5400" b="1" dirty="0" err="1" smtClean="0"/>
              <a:t>и</a:t>
            </a:r>
            <a:r>
              <a:rPr lang="ru-RU" sz="5400" dirty="0" err="1" smtClean="0"/>
              <a:t>ж</a:t>
            </a:r>
            <a:r>
              <a:rPr lang="ru-RU" sz="5400" b="1" dirty="0" err="1" smtClean="0"/>
              <a:t>к</a:t>
            </a:r>
            <a:endParaRPr lang="ru-RU" sz="5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dirty="0" smtClean="0"/>
              <a:t>Толик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5400" dirty="0" smtClean="0"/>
          </a:p>
        </p:txBody>
      </p:sp>
      <p:pic>
        <p:nvPicPr>
          <p:cNvPr id="9219" name="Picture 10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149725"/>
            <a:ext cx="25923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AG00315_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268413"/>
            <a:ext cx="1944688" cy="2305050"/>
          </a:xfrm>
          <a:noFill/>
        </p:spPr>
      </p:pic>
      <p:pic>
        <p:nvPicPr>
          <p:cNvPr id="14339" name="Picture 8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860800"/>
            <a:ext cx="2232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3132138" y="2781300"/>
            <a:ext cx="568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10"/>
          <p:cNvSpPr>
            <a:spLocks noChangeShapeType="1"/>
          </p:cNvSpPr>
          <p:nvPr/>
        </p:nvSpPr>
        <p:spPr bwMode="auto">
          <a:xfrm>
            <a:off x="3132138" y="3357563"/>
            <a:ext cx="568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11"/>
          <p:cNvSpPr>
            <a:spLocks noChangeShapeType="1"/>
          </p:cNvSpPr>
          <p:nvPr/>
        </p:nvSpPr>
        <p:spPr bwMode="auto">
          <a:xfrm>
            <a:off x="3132138" y="5300663"/>
            <a:ext cx="568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3132138" y="5949950"/>
            <a:ext cx="568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WordArt 13"/>
          <p:cNvSpPr>
            <a:spLocks noChangeArrowheads="1" noChangeShapeType="1" noTextEdit="1"/>
          </p:cNvSpPr>
          <p:nvPr/>
        </p:nvSpPr>
        <p:spPr bwMode="auto">
          <a:xfrm rot="-5400000">
            <a:off x="1018382" y="4102894"/>
            <a:ext cx="34559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старт</a:t>
            </a:r>
          </a:p>
        </p:txBody>
      </p:sp>
      <p:sp>
        <p:nvSpPr>
          <p:cNvPr id="14345" name="WordArt 14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5532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эстафета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IN00648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357166"/>
            <a:ext cx="1531919" cy="1091735"/>
          </a:xfrm>
          <a:noFill/>
        </p:spPr>
      </p:pic>
      <p:pic>
        <p:nvPicPr>
          <p:cNvPr id="17411" name="Picture 18" descr="AG0037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00042"/>
            <a:ext cx="19446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9" descr="AG00391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143512"/>
            <a:ext cx="1295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0" descr="BD0491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1003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2" descr="AN0113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928802"/>
            <a:ext cx="25923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5" descr="FD00414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357430"/>
            <a:ext cx="12223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6" descr="BD0569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4500570"/>
            <a:ext cx="28432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8" descr="AN01154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572008"/>
            <a:ext cx="19510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9" descr="AG0020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214290"/>
            <a:ext cx="2879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2428868"/>
            <a:ext cx="1857375" cy="1443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/>
              <a:t>Пальчиковая гимнастика</a:t>
            </a:r>
            <a:br>
              <a:rPr lang="ru-RU" sz="4800" dirty="0" smtClean="0"/>
            </a:br>
            <a:r>
              <a:rPr lang="ru-RU" sz="4800" dirty="0" smtClean="0"/>
              <a:t>«Костёр»</a:t>
            </a:r>
          </a:p>
        </p:txBody>
      </p:sp>
      <p:sp>
        <p:nvSpPr>
          <p:cNvPr id="993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76400"/>
            <a:ext cx="8540750" cy="4921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Чтобы нам добыть огонь, трём ладошку о ладонь.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Вдруг ладошка заискрится, карандашик загорится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2292" name="Picture 4" descr="BD1087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149725"/>
            <a:ext cx="3810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1F497D"/>
                </a:solidFill>
              </a:rPr>
              <a:t>Т – Д  в  предложениях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1F497D"/>
                </a:solidFill>
                <a:latin typeface="Calibri" charset="0"/>
              </a:rPr>
              <a:t>       </a:t>
            </a:r>
            <a:r>
              <a:rPr lang="ru-RU" sz="3200" b="1" dirty="0">
                <a:solidFill>
                  <a:srgbClr val="1F497D"/>
                </a:solidFill>
                <a:latin typeface="Calibri" charset="0"/>
              </a:rPr>
              <a:t>Составьте  предложения,  используя        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1F497D"/>
                </a:solidFill>
                <a:latin typeface="Calibri" charset="0"/>
              </a:rPr>
              <a:t>                        слова  и  картинки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>
              <a:solidFill>
                <a:srgbClr val="1F497D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7030A0"/>
                </a:solidFill>
                <a:latin typeface="Calibri" charset="0"/>
              </a:rPr>
              <a:t>    На </a:t>
            </a:r>
            <a:endParaRPr lang="ru-RU" sz="3200" b="1" dirty="0" smtClean="0">
              <a:solidFill>
                <a:srgbClr val="7030A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>
              <a:solidFill>
                <a:srgbClr val="7030A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7030A0"/>
                </a:solidFill>
                <a:latin typeface="Calibri" charset="0"/>
              </a:rPr>
              <a:t>    крепкий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>
              <a:solidFill>
                <a:srgbClr val="7030A0"/>
              </a:solidFill>
              <a:latin typeface="Calibri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481388"/>
            <a:ext cx="2520950" cy="189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429000"/>
            <a:ext cx="2303463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1F497D"/>
                </a:solidFill>
              </a:rPr>
              <a:t>Молодцы!  У  вас  получилось!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>
                <a:solidFill>
                  <a:srgbClr val="7030A0"/>
                </a:solidFill>
                <a:latin typeface="Calibri" charset="0"/>
              </a:rPr>
              <a:t>              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28775"/>
            <a:ext cx="6985000" cy="447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19250" y="3244850"/>
            <a:ext cx="5184775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600" b="1">
                <a:solidFill>
                  <a:srgbClr val="000000"/>
                </a:solidFill>
                <a:latin typeface="Calibri" charset="0"/>
              </a:rPr>
              <a:t>   </a:t>
            </a:r>
            <a:r>
              <a:rPr lang="ru-RU" sz="3600" b="1">
                <a:solidFill>
                  <a:srgbClr val="7030A0"/>
                </a:solidFill>
                <a:latin typeface="Calibri" charset="0"/>
              </a:rPr>
              <a:t>На  реке  крепкий  лёд.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1F497D"/>
                </a:solidFill>
              </a:rPr>
              <a:t>Подумай! 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000000"/>
                </a:solidFill>
                <a:latin typeface="Calibri" charset="0"/>
              </a:rPr>
              <a:t>   </a:t>
            </a:r>
            <a:r>
              <a:rPr lang="ru-RU" sz="3200" b="1" dirty="0" smtClean="0">
                <a:solidFill>
                  <a:srgbClr val="7030A0"/>
                </a:solidFill>
                <a:latin typeface="Calibri" charset="0"/>
              </a:rPr>
              <a:t>На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>
              <a:solidFill>
                <a:srgbClr val="7030A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7030A0"/>
                </a:solidFill>
                <a:latin typeface="Calibri" charset="0"/>
              </a:rPr>
              <a:t>   забирается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7030A0"/>
                </a:solidFill>
                <a:latin typeface="Calibri" charset="0"/>
              </a:rPr>
              <a:t>   в                                                                   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7030A0"/>
                </a:solidFill>
                <a:latin typeface="Calibri" charset="0"/>
              </a:rPr>
              <a:t>   берлогу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3068638"/>
            <a:ext cx="258445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068638"/>
            <a:ext cx="2592387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1F497D"/>
                </a:solidFill>
              </a:rPr>
              <a:t>Отлично!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>
                <a:solidFill>
                  <a:srgbClr val="000000"/>
                </a:solidFill>
                <a:latin typeface="Calibri" charset="0"/>
              </a:rPr>
              <a:t>  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39850"/>
            <a:ext cx="7775575" cy="497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92275" y="3284538"/>
            <a:ext cx="5903913" cy="107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3200" b="1">
                <a:solidFill>
                  <a:srgbClr val="7030A0"/>
                </a:solidFill>
                <a:latin typeface="Calibri" charset="0"/>
              </a:rPr>
              <a:t>На  зиму  медведь  забирается  в  берлогу</a:t>
            </a:r>
            <a:r>
              <a:rPr lang="ru-RU" sz="3200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3" descr="D:\Free Desktop Kids Wallpape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14313"/>
            <a:ext cx="8540750" cy="6643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22532" name="Picture 6" descr="AG0005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010275"/>
            <a:ext cx="12763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AG0034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000125"/>
            <a:ext cx="1171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AG0037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5715000"/>
            <a:ext cx="122396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BD0747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4357688"/>
            <a:ext cx="8651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AutoShape 11"/>
          <p:cNvSpPr>
            <a:spLocks noChangeArrowheads="1"/>
          </p:cNvSpPr>
          <p:nvPr/>
        </p:nvSpPr>
        <p:spPr bwMode="auto">
          <a:xfrm>
            <a:off x="285750" y="6357938"/>
            <a:ext cx="360363" cy="73025"/>
          </a:xfrm>
          <a:prstGeom prst="rightArrow">
            <a:avLst>
              <a:gd name="adj1" fmla="val 50000"/>
              <a:gd name="adj2" fmla="val 123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7" name="Picture 12" descr="BD08012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4357688"/>
            <a:ext cx="11811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BS0021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5" y="4572000"/>
            <a:ext cx="65563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NA01530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50" y="2857500"/>
            <a:ext cx="10302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 descr="AG00630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00" y="3357563"/>
            <a:ext cx="11239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6" descr="NA00865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3" y="500063"/>
            <a:ext cx="16319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7" descr="AG00205_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2714625"/>
            <a:ext cx="885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8" descr="AG00209_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88" y="4572000"/>
            <a:ext cx="15255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9" descr="EN00892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6688" y="4500563"/>
            <a:ext cx="889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0" descr="BD07854_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0438" y="3571875"/>
            <a:ext cx="12271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 rot="19141066">
            <a:off x="2079504" y="6317919"/>
            <a:ext cx="500066" cy="428628"/>
          </a:xfrm>
          <a:prstGeom prst="rightArrow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000496" y="5572140"/>
            <a:ext cx="978408" cy="484632"/>
          </a:xfrm>
          <a:prstGeom prst="rightArrow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2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572132" y="4500570"/>
            <a:ext cx="978408" cy="484632"/>
          </a:xfrm>
          <a:prstGeom prst="rightArrow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113923">
            <a:off x="6616628" y="2966744"/>
            <a:ext cx="978408" cy="484632"/>
          </a:xfrm>
          <a:prstGeom prst="rightArrow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119354">
            <a:off x="4962928" y="3655325"/>
            <a:ext cx="499608" cy="277274"/>
          </a:xfrm>
          <a:prstGeom prst="rightArrow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chemeClr val="tx1"/>
                </a:solidFill>
              </a:rPr>
              <a:t>514263  -  574263</a:t>
            </a:r>
          </a:p>
        </p:txBody>
      </p:sp>
      <p:graphicFrame>
        <p:nvGraphicFramePr>
          <p:cNvPr id="59432" name="Group 40"/>
          <p:cNvGraphicFramePr>
            <a:graphicFrameLocks noGrp="1"/>
          </p:cNvGraphicFramePr>
          <p:nvPr>
            <p:ph type="tbl" idx="1"/>
          </p:nvPr>
        </p:nvGraphicFramePr>
        <p:xfrm>
          <a:off x="250825" y="1700213"/>
          <a:ext cx="8540750" cy="4422776"/>
        </p:xfrm>
        <a:graphic>
          <a:graphicData uri="http://schemas.openxmlformats.org/drawingml/2006/table">
            <a:tbl>
              <a:tblPr/>
              <a:tblGrid>
                <a:gridCol w="1220788"/>
                <a:gridCol w="1219200"/>
                <a:gridCol w="1220787"/>
                <a:gridCol w="1219200"/>
                <a:gridCol w="1220788"/>
                <a:gridCol w="1219200"/>
                <a:gridCol w="1220787"/>
              </a:tblGrid>
              <a:tr h="221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WordArt 32"/>
          <p:cNvSpPr>
            <a:spLocks noChangeArrowheads="1" noChangeShapeType="1" noTextEdit="1"/>
          </p:cNvSpPr>
          <p:nvPr/>
        </p:nvSpPr>
        <p:spPr bwMode="auto">
          <a:xfrm>
            <a:off x="611188" y="29972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26" name="WordArt 34"/>
          <p:cNvSpPr>
            <a:spLocks noChangeArrowheads="1" noChangeShapeType="1" noTextEdit="1"/>
          </p:cNvSpPr>
          <p:nvPr/>
        </p:nvSpPr>
        <p:spPr bwMode="auto">
          <a:xfrm>
            <a:off x="1979613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27" name="WordArt 35"/>
          <p:cNvSpPr>
            <a:spLocks noChangeArrowheads="1" noChangeShapeType="1" noTextEdit="1"/>
          </p:cNvSpPr>
          <p:nvPr/>
        </p:nvSpPr>
        <p:spPr bwMode="auto">
          <a:xfrm>
            <a:off x="3276600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128" name="WordArt 36"/>
          <p:cNvSpPr>
            <a:spLocks noChangeArrowheads="1" noChangeShapeType="1" noTextEdit="1"/>
          </p:cNvSpPr>
          <p:nvPr/>
        </p:nvSpPr>
        <p:spPr bwMode="auto">
          <a:xfrm>
            <a:off x="4427538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129" name="WordArt 37"/>
          <p:cNvSpPr>
            <a:spLocks noChangeArrowheads="1" noChangeShapeType="1" noTextEdit="1"/>
          </p:cNvSpPr>
          <p:nvPr/>
        </p:nvSpPr>
        <p:spPr bwMode="auto">
          <a:xfrm>
            <a:off x="5508625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4130" name="WordArt 39"/>
          <p:cNvSpPr>
            <a:spLocks noChangeArrowheads="1" noChangeShapeType="1" noTextEdit="1"/>
          </p:cNvSpPr>
          <p:nvPr/>
        </p:nvSpPr>
        <p:spPr bwMode="auto">
          <a:xfrm>
            <a:off x="6804025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4131" name="WordArt 41"/>
          <p:cNvSpPr>
            <a:spLocks noChangeArrowheads="1" noChangeShapeType="1" noTextEdit="1"/>
          </p:cNvSpPr>
          <p:nvPr/>
        </p:nvSpPr>
        <p:spPr bwMode="auto">
          <a:xfrm>
            <a:off x="7956550" y="29241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476250"/>
            <a:ext cx="4194175" cy="5622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УТОЧКА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УДОЧКА</a:t>
            </a:r>
          </a:p>
        </p:txBody>
      </p:sp>
      <p:pic>
        <p:nvPicPr>
          <p:cNvPr id="5123" name="Picture 7" descr="AN0110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268413"/>
            <a:ext cx="2447925" cy="1997075"/>
          </a:xfrm>
          <a:noFill/>
        </p:spPr>
      </p:pic>
      <p:pic>
        <p:nvPicPr>
          <p:cNvPr id="5124" name="Picture 9" descr="PE0730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716338"/>
            <a:ext cx="53038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Line 11"/>
          <p:cNvSpPr>
            <a:spLocks noChangeShapeType="1"/>
          </p:cNvSpPr>
          <p:nvPr/>
        </p:nvSpPr>
        <p:spPr bwMode="auto">
          <a:xfrm>
            <a:off x="5940425" y="3500438"/>
            <a:ext cx="792163" cy="6477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620713"/>
            <a:ext cx="8540750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СОГЛАСНЫЙ,ПАРНЫЙ, ЗВОНКИЙ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339975" y="1773238"/>
            <a:ext cx="3095625" cy="431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762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/>
                <a:cs typeface="Arial"/>
              </a:rPr>
              <a:t>Д</a:t>
            </a:r>
            <a:endParaRPr lang="ru-RU" sz="3600" kern="10" dirty="0">
              <a:ln w="76200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6148" name="Picture 5" descr="BD0508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25538"/>
            <a:ext cx="1827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3280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620713"/>
            <a:ext cx="8540750" cy="5502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smtClean="0"/>
              <a:t>СОГЛАСНЫЙ</a:t>
            </a:r>
            <a:r>
              <a:rPr lang="ru-RU" smtClean="0"/>
              <a:t>, </a:t>
            </a:r>
            <a:r>
              <a:rPr lang="ru-RU" sz="4000" smtClean="0"/>
              <a:t>ПАРНЫЙ, ГЛУХОЙ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3276600" y="1700213"/>
            <a:ext cx="2881313" cy="417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762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/>
                <a:cs typeface="Arial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5929354" cy="1362075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Буква Т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28662" y="1785926"/>
            <a:ext cx="7772400" cy="150018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Буква Т, как молоток: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Встала палочка прямая,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 вторая – сверху поперёк.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B8CCD-E9A9-43C0-8C03-BDCAD37B05B6}" type="datetime1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32D9-5D99-433B-B14B-8B492E5215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6452" t="16775" r="10957" b="69724"/>
          <a:stretch>
            <a:fillRect/>
          </a:stretch>
        </p:blipFill>
        <p:spPr bwMode="auto">
          <a:xfrm>
            <a:off x="2100263" y="3786190"/>
            <a:ext cx="70437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Буква Д</a:t>
            </a:r>
            <a:br>
              <a:rPr lang="ru-RU" sz="7200" b="1" dirty="0" smtClean="0">
                <a:solidFill>
                  <a:schemeClr val="bg1"/>
                </a:solidFill>
              </a:rPr>
            </a:b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На Д похожа печная труба,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А та труба – на крыше дома.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 рисунок дома с трубой погляди,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Букву Д в рисунке найди.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B8CCD-E9A9-43C0-8C03-BDCAD37B05B6}" type="datetime1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732D9-5D99-433B-B14B-8B492E5215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0930" t="71438" r="27131" b="12553"/>
          <a:stretch>
            <a:fillRect/>
          </a:stretch>
        </p:blipFill>
        <p:spPr bwMode="auto">
          <a:xfrm>
            <a:off x="1928813" y="3648075"/>
            <a:ext cx="72151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>
                <a:solidFill>
                  <a:srgbClr val="1F497D"/>
                </a:solidFill>
              </a:rPr>
              <a:t>Игра  «Разведчики»</a:t>
            </a:r>
            <a:br>
              <a:rPr lang="ru-RU" sz="3200" b="1">
                <a:solidFill>
                  <a:srgbClr val="1F497D"/>
                </a:solidFill>
              </a:rPr>
            </a:br>
            <a:r>
              <a:rPr lang="ru-RU" sz="3200" b="1">
                <a:solidFill>
                  <a:srgbClr val="1F497D"/>
                </a:solidFill>
              </a:rPr>
              <a:t>Т - Д в  слогах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b="1" dirty="0">
                <a:solidFill>
                  <a:srgbClr val="1F497D"/>
                </a:solidFill>
                <a:latin typeface="Times New Roman" pitchFamily="16" charset="0"/>
              </a:rPr>
              <a:t> Расшифруйте  слоги,  заменив  цифры  соответствующей  буквой  Т – 1,  Д – 2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 b="1" dirty="0">
              <a:solidFill>
                <a:srgbClr val="1F497D"/>
              </a:solidFill>
              <a:latin typeface="Times New Roman" pitchFamily="16" charset="0"/>
            </a:endParaRPr>
          </a:p>
          <a:p>
            <a:pPr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b="1" dirty="0">
                <a:solidFill>
                  <a:srgbClr val="1F497D"/>
                </a:solidFill>
                <a:latin typeface="Calibri" charset="0"/>
              </a:rPr>
              <a:t>   </a:t>
            </a:r>
            <a:r>
              <a:rPr lang="ru-RU" sz="4400" b="1" dirty="0">
                <a:solidFill>
                  <a:srgbClr val="7030A0"/>
                </a:solidFill>
                <a:latin typeface="Times New Roman" pitchFamily="16" charset="0"/>
              </a:rPr>
              <a:t>1а2           2ы1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6" charset="0"/>
              </a:rPr>
              <a:t>2е2        2е1</a:t>
            </a:r>
            <a:endParaRPr lang="ru-RU" sz="4400" b="1" dirty="0">
              <a:solidFill>
                <a:srgbClr val="7030A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 dirty="0">
                <a:solidFill>
                  <a:srgbClr val="7030A0"/>
                </a:solidFill>
                <a:latin typeface="Times New Roman" pitchFamily="16" charset="0"/>
              </a:rPr>
              <a:t> </a:t>
            </a:r>
          </a:p>
          <a:p>
            <a:pPr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 dirty="0">
                <a:solidFill>
                  <a:srgbClr val="7030A0"/>
                </a:solidFill>
                <a:latin typeface="Times New Roman" pitchFamily="16" charset="0"/>
              </a:rPr>
              <a:t>   2и2           1у1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6" charset="0"/>
              </a:rPr>
              <a:t>2ю2       1у2</a:t>
            </a:r>
            <a:endParaRPr lang="ru-RU" sz="4400" b="1" dirty="0">
              <a:solidFill>
                <a:srgbClr val="7030A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400" b="1" dirty="0">
              <a:solidFill>
                <a:srgbClr val="7030A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1F497D"/>
                </a:solidFill>
              </a:rPr>
              <a:t>Отлично!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>
                <a:solidFill>
                  <a:srgbClr val="1F497D"/>
                </a:solidFill>
                <a:latin typeface="Times New Roman" pitchFamily="16" charset="0"/>
              </a:rPr>
              <a:t>     </a:t>
            </a:r>
            <a:endParaRPr lang="ru-RU" sz="3200" b="1" dirty="0">
              <a:solidFill>
                <a:srgbClr val="1F497D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b="1" dirty="0">
              <a:solidFill>
                <a:srgbClr val="1F497D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b="1" dirty="0">
                <a:solidFill>
                  <a:srgbClr val="1F497D"/>
                </a:solidFill>
                <a:latin typeface="Times New Roman" pitchFamily="16" charset="0"/>
              </a:rPr>
              <a:t> 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6" charset="0"/>
              </a:rPr>
              <a:t>тад</a:t>
            </a:r>
            <a:r>
              <a:rPr lang="ru-RU" sz="4800" b="1" dirty="0">
                <a:solidFill>
                  <a:srgbClr val="7030A0"/>
                </a:solidFill>
                <a:latin typeface="Times New Roman" pitchFamily="16" charset="0"/>
              </a:rPr>
              <a:t>      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6" charset="0"/>
              </a:rPr>
              <a:t>дыт</a:t>
            </a:r>
            <a:r>
              <a:rPr lang="ru-RU" sz="4800" b="1" dirty="0">
                <a:solidFill>
                  <a:srgbClr val="7030A0"/>
                </a:solidFill>
                <a:latin typeface="Times New Roman" pitchFamily="16" charset="0"/>
              </a:rPr>
              <a:t>        дед         дет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4800" b="1" dirty="0">
              <a:solidFill>
                <a:srgbClr val="7030A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b="1" dirty="0">
                <a:solidFill>
                  <a:srgbClr val="7030A0"/>
                </a:solidFill>
                <a:latin typeface="Times New Roman" pitchFamily="16" charset="0"/>
              </a:rPr>
              <a:t> 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6" charset="0"/>
              </a:rPr>
              <a:t>дид</a:t>
            </a:r>
            <a:r>
              <a:rPr lang="ru-RU" sz="4800" b="1" dirty="0">
                <a:solidFill>
                  <a:srgbClr val="7030A0"/>
                </a:solidFill>
                <a:latin typeface="Times New Roman" pitchFamily="16" charset="0"/>
              </a:rPr>
              <a:t>       тут        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6" charset="0"/>
              </a:rPr>
              <a:t>дюд</a:t>
            </a:r>
            <a:r>
              <a:rPr lang="ru-RU" sz="4800" b="1" dirty="0">
                <a:solidFill>
                  <a:srgbClr val="7030A0"/>
                </a:solidFill>
                <a:latin typeface="Times New Roman" pitchFamily="16" charset="0"/>
              </a:rPr>
              <a:t>        </a:t>
            </a:r>
            <a:r>
              <a:rPr lang="ru-RU" sz="4800" b="1" dirty="0" err="1">
                <a:solidFill>
                  <a:srgbClr val="7030A0"/>
                </a:solidFill>
                <a:latin typeface="Times New Roman" pitchFamily="16" charset="0"/>
              </a:rPr>
              <a:t>туд</a:t>
            </a:r>
            <a:endParaRPr lang="ru-RU" sz="4800" b="1" dirty="0">
              <a:solidFill>
                <a:srgbClr val="7030A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218</Words>
  <Application>Microsoft Office PowerPoint</Application>
  <PresentationFormat>Экран (4:3)</PresentationFormat>
  <Paragraphs>99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Диффернциация </vt:lpstr>
      <vt:lpstr>514263  -  574263</vt:lpstr>
      <vt:lpstr>Презентация PowerPoint</vt:lpstr>
      <vt:lpstr>Презентация PowerPoint</vt:lpstr>
      <vt:lpstr>Презентация PowerPoint</vt:lpstr>
      <vt:lpstr>Буква Т</vt:lpstr>
      <vt:lpstr>Буква Д </vt:lpstr>
      <vt:lpstr>Игра  «Разведчики» Т - Д в  слогах</vt:lpstr>
      <vt:lpstr>Отлично!</vt:lpstr>
      <vt:lpstr>Презентация PowerPoint</vt:lpstr>
      <vt:lpstr>Презентация PowerPoint</vt:lpstr>
      <vt:lpstr>Презентация PowerPoint</vt:lpstr>
      <vt:lpstr>Пальчиковая гимнастика «Костёр»</vt:lpstr>
      <vt:lpstr>Т – Д  в  предложениях</vt:lpstr>
      <vt:lpstr>Молодцы!  У  вас  получилось!</vt:lpstr>
      <vt:lpstr>Подумай!  </vt:lpstr>
      <vt:lpstr>Отлично!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Диффернциация </dc:title>
  <cp:lastModifiedBy>школа</cp:lastModifiedBy>
  <cp:revision>17</cp:revision>
  <dcterms:modified xsi:type="dcterms:W3CDTF">2021-11-22T08:38:44Z</dcterms:modified>
</cp:coreProperties>
</file>