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69" r:id="rId4"/>
    <p:sldId id="270" r:id="rId5"/>
    <p:sldId id="272" r:id="rId6"/>
    <p:sldId id="273" r:id="rId7"/>
    <p:sldId id="261" r:id="rId8"/>
    <p:sldId id="274" r:id="rId9"/>
    <p:sldId id="259" r:id="rId10"/>
    <p:sldId id="260" r:id="rId11"/>
    <p:sldId id="263" r:id="rId12"/>
    <p:sldId id="275" r:id="rId13"/>
    <p:sldId id="276" r:id="rId14"/>
    <p:sldId id="277" r:id="rId15"/>
    <p:sldId id="278" r:id="rId16"/>
    <p:sldId id="279" r:id="rId17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4B33F-596B-4F9C-989B-F0B752C413FD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C5368-954F-4F79-B58C-DD26325D8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0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56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8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04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94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62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98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977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9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38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9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5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54E5-5C98-40B4-A1D7-CB8927033CFF}" type="datetimeFigureOut">
              <a:rPr lang="ru-RU" smtClean="0"/>
              <a:t>22.02.2018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FA4B0-467C-4921-8598-FC0B098F4F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13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70177" y="620688"/>
            <a:ext cx="3306279" cy="265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5760640" cy="1224136"/>
          </a:xfrm>
        </p:spPr>
        <p:txBody>
          <a:bodyPr>
            <a:normAutofit fontScale="90000"/>
          </a:bodyPr>
          <a:lstStyle/>
          <a:p>
            <a:r>
              <a:rPr lang="ru-RU" sz="4000" b="1" cap="all" dirty="0">
                <a:solidFill>
                  <a:srgbClr val="0033CC"/>
                </a:solidFill>
              </a:rPr>
              <a:t>СРЕТЕНИЕ ГОСПОДНЕ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  <p:pic>
        <p:nvPicPr>
          <p:cNvPr id="1026" name="Picture 2" descr="Сретение Господ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4508748" cy="4740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472514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rgbClr val="0033CC"/>
              </a:solidFill>
            </a:endParaRPr>
          </a:p>
          <a:p>
            <a:r>
              <a:rPr lang="ru-RU" b="1" dirty="0" smtClean="0">
                <a:solidFill>
                  <a:srgbClr val="0033CC"/>
                </a:solidFill>
              </a:rPr>
              <a:t>Подготовила Гук Е. И., воспитатель ВКК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3816548" cy="5626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0033CC"/>
                </a:solidFill>
              </a:rPr>
              <a:t>В храме была также </a:t>
            </a:r>
            <a:endParaRPr lang="ru-RU" sz="2500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Анна пророчица. </a:t>
            </a: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Она  </a:t>
            </a:r>
            <a:r>
              <a:rPr lang="ru-RU" sz="2500" b="1" dirty="0">
                <a:solidFill>
                  <a:srgbClr val="0033CC"/>
                </a:solidFill>
              </a:rPr>
              <a:t>поклонилась новорожденному Христу и вышла из Храма, неся горожанам новость о пришествии Мессии, избавителя Израиля. А Святое Семейство вернулось в Назарет, так как исполнило все положенное законом Моисея.</a:t>
            </a:r>
          </a:p>
        </p:txBody>
      </p:sp>
      <p:pic>
        <p:nvPicPr>
          <p:cNvPr id="6148" name="Picture 4" descr="http://img-fotki.yandex.ru/get/9758/200096112.3f/0_d7884_3c0808c8_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8" b="2988"/>
          <a:stretch/>
        </p:blipFill>
        <p:spPr bwMode="auto">
          <a:xfrm>
            <a:off x="4424798" y="836712"/>
            <a:ext cx="413182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Приметы на Сретенье Господне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518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33CC"/>
                </a:solidFill>
              </a:rPr>
              <a:t>В Сретение зима борется с летом – кому идти вперед, а кому назад.</a:t>
            </a:r>
            <a:r>
              <a:rPr lang="ru-RU" dirty="0">
                <a:solidFill>
                  <a:srgbClr val="0033CC"/>
                </a:solidFill>
              </a:rPr>
              <a:t> 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33CC"/>
                </a:solidFill>
              </a:rPr>
              <a:t>Если накануне Сретения небо звездное, то зима еще не скоро заплачет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33CC"/>
                </a:solidFill>
              </a:rPr>
              <a:t>На Сретение в дальнюю дорогу отправишься – домой можешь не скоро воротиться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33CC"/>
                </a:solidFill>
              </a:rPr>
              <a:t>На Сретение снежок пригонит на весну </a:t>
            </a:r>
            <a:r>
              <a:rPr lang="ru-RU" b="1" dirty="0" smtClean="0">
                <a:solidFill>
                  <a:srgbClr val="0033CC"/>
                </a:solidFill>
              </a:rPr>
              <a:t>дождик</a:t>
            </a:r>
            <a:r>
              <a:rPr lang="ru-RU" b="1" dirty="0">
                <a:solidFill>
                  <a:srgbClr val="0033CC"/>
                </a:solidFill>
              </a:rPr>
              <a:t>.</a:t>
            </a:r>
            <a:r>
              <a:rPr lang="ru-RU" dirty="0">
                <a:solidFill>
                  <a:srgbClr val="0033CC"/>
                </a:solidFill>
              </a:rPr>
              <a:t> </a:t>
            </a:r>
            <a:endParaRPr lang="ru-RU" dirty="0" smtClean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33CC"/>
                </a:solidFill>
              </a:rPr>
              <a:t>Солнышко на закате засияет – морозы больше не ударят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rgbClr val="0033CC"/>
                </a:solidFill>
              </a:rPr>
              <a:t>В Сретение вьюга дорогу перебегает – так она корм подметает.</a:t>
            </a: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На Сретение в дальнюю дорогу отправишься – домой можешь не скоро воротиться.</a:t>
            </a:r>
            <a:r>
              <a:rPr lang="ru-RU" sz="2800" i="1" dirty="0" smtClean="0">
                <a:solidFill>
                  <a:srgbClr val="FF0066"/>
                </a:solidFill>
              </a:rPr>
              <a:t> </a:t>
            </a:r>
            <a:endParaRPr lang="ru-RU" sz="2800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9580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Эта примета </a:t>
            </a:r>
            <a:r>
              <a:rPr lang="ru-RU" b="1" dirty="0">
                <a:solidFill>
                  <a:srgbClr val="0033CC"/>
                </a:solidFill>
              </a:rPr>
              <a:t>основана на той особенности этого праздника, что он является своеобразным барометром, с помощью которого определяется погода на будущее. Дело в том, что в этот день может неожиданно растаять весь снег, так что на санях далеко не уедешь. Может пойти дождь или наоборот могут ударить морозы. Из-за такой непредсказуемости погоды, в этот день лучше никуда не ездить. Кстати, следует отметить, что если в этот день наступит оттепель, то весна будет гнилой. Плодовые </a:t>
            </a:r>
            <a:r>
              <a:rPr lang="ru-RU" b="1" dirty="0" smtClean="0">
                <a:solidFill>
                  <a:srgbClr val="0033CC"/>
                </a:solidFill>
              </a:rPr>
              <a:t>деревья могут </a:t>
            </a:r>
            <a:r>
              <a:rPr lang="ru-RU" b="1" dirty="0">
                <a:solidFill>
                  <a:srgbClr val="0033CC"/>
                </a:solidFill>
              </a:rPr>
              <a:t>не дать завязей после цветения.</a:t>
            </a:r>
          </a:p>
        </p:txBody>
      </p:sp>
    </p:spTree>
    <p:extLst>
      <p:ext uri="{BB962C8B-B14F-4D97-AF65-F5344CB8AC3E}">
        <p14:creationId xmlns:p14="http://schemas.microsoft.com/office/powerpoint/2010/main" val="11299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На Сретение снежок пригонит на весну дождик.</a:t>
            </a:r>
            <a:endParaRPr lang="ru-RU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5400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0033CC"/>
                </a:solidFill>
              </a:rPr>
              <a:t>Если </a:t>
            </a:r>
            <a:r>
              <a:rPr lang="ru-RU" sz="3600" b="1" dirty="0">
                <a:solidFill>
                  <a:srgbClr val="0033CC"/>
                </a:solidFill>
              </a:rPr>
              <a:t>в этот день будет лежать старый снег, то этот снег к данной </a:t>
            </a:r>
            <a:r>
              <a:rPr lang="ru-RU" sz="3600" b="1" dirty="0" smtClean="0">
                <a:solidFill>
                  <a:srgbClr val="0033CC"/>
                </a:solidFill>
              </a:rPr>
              <a:t>народной примете</a:t>
            </a:r>
            <a:r>
              <a:rPr lang="ru-RU" sz="3600" b="1" dirty="0">
                <a:solidFill>
                  <a:srgbClr val="0033CC"/>
                </a:solidFill>
              </a:rPr>
              <a:t> никакого отношения не имеет.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33CC"/>
                </a:solidFill>
              </a:rPr>
              <a:t>А вот если начнется снегопад, то всю весну будут идти дожди.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33CC"/>
                </a:solidFill>
              </a:rPr>
              <a:t>И чем сильнее будет на Сретение снегопад, тем дождливее будет и весна.</a:t>
            </a:r>
          </a:p>
          <a:p>
            <a:pPr>
              <a:lnSpc>
                <a:spcPct val="120000"/>
              </a:lnSpc>
            </a:pPr>
            <a:r>
              <a:rPr lang="ru-RU" sz="3600" b="1" dirty="0">
                <a:solidFill>
                  <a:srgbClr val="0033CC"/>
                </a:solidFill>
              </a:rPr>
              <a:t>Со снегопадом в этот день связана еще одна примета. </a:t>
            </a:r>
            <a:endParaRPr lang="ru-RU" sz="3600" b="1" dirty="0" smtClean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3600" b="1" dirty="0" smtClean="0">
                <a:solidFill>
                  <a:srgbClr val="0033CC"/>
                </a:solidFill>
              </a:rPr>
              <a:t>Считается</a:t>
            </a:r>
            <a:r>
              <a:rPr lang="ru-RU" sz="3600" b="1" dirty="0">
                <a:solidFill>
                  <a:srgbClr val="0033CC"/>
                </a:solidFill>
              </a:rPr>
              <a:t>, что если снег пойдет утром, то это к хорошему урожаю ранних хлебов. Если снег пойдет в полдень, то жди хорошего урожая средних хлебов. Ну, а если снегопад начнется вечером, то хорошим будет поздний урожай хлеба.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04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03232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Солнышко на закате засияет – морозы больше не ударят.</a:t>
            </a:r>
            <a:endParaRPr lang="ru-RU" sz="2800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075240" cy="424847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33CC"/>
                </a:solidFill>
              </a:rPr>
              <a:t>Действительно</a:t>
            </a:r>
            <a:r>
              <a:rPr lang="ru-RU" b="1" dirty="0">
                <a:solidFill>
                  <a:srgbClr val="0033CC"/>
                </a:solidFill>
              </a:rPr>
              <a:t>, в народе замечено, что если закат солнца в этот день будет ясным, не важно, какая погода была в течение дня, то морозов больше не будет. </a:t>
            </a:r>
            <a:r>
              <a:rPr lang="ru-RU" b="1" dirty="0" smtClean="0">
                <a:solidFill>
                  <a:srgbClr val="0033CC"/>
                </a:solidFill>
              </a:rPr>
              <a:t>Можно </a:t>
            </a:r>
            <a:r>
              <a:rPr lang="ru-RU" b="1" dirty="0">
                <a:solidFill>
                  <a:srgbClr val="0033CC"/>
                </a:solidFill>
              </a:rPr>
              <a:t>расслабиться и ожидать прихода тепла. </a:t>
            </a:r>
            <a:endParaRPr lang="ru-RU" b="1" dirty="0" smtClean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33CC"/>
                </a:solidFill>
              </a:rPr>
              <a:t>Но </a:t>
            </a:r>
            <a:r>
              <a:rPr lang="ru-RU" b="1" dirty="0">
                <a:solidFill>
                  <a:srgbClr val="0033CC"/>
                </a:solidFill>
              </a:rPr>
              <a:t>если ясного заката в этот день вы не увидите, то готовьтесь к тому, что на </a:t>
            </a:r>
            <a:r>
              <a:rPr lang="ru-RU" b="1" dirty="0" err="1">
                <a:solidFill>
                  <a:srgbClr val="0033CC"/>
                </a:solidFill>
              </a:rPr>
              <a:t>Власия</a:t>
            </a:r>
            <a:r>
              <a:rPr lang="ru-RU" b="1" dirty="0">
                <a:solidFill>
                  <a:srgbClr val="0033CC"/>
                </a:solidFill>
              </a:rPr>
              <a:t>, </a:t>
            </a:r>
            <a:r>
              <a:rPr lang="ru-RU" b="1" dirty="0" smtClean="0">
                <a:solidFill>
                  <a:srgbClr val="0033CC"/>
                </a:solidFill>
              </a:rPr>
              <a:t>24 февраля, </a:t>
            </a:r>
            <a:r>
              <a:rPr lang="ru-RU" b="1" dirty="0">
                <a:solidFill>
                  <a:srgbClr val="0033CC"/>
                </a:solidFill>
              </a:rPr>
              <a:t>ударят очень сильные морозы.</a:t>
            </a:r>
          </a:p>
        </p:txBody>
      </p:sp>
    </p:spTree>
    <p:extLst>
      <p:ext uri="{BB962C8B-B14F-4D97-AF65-F5344CB8AC3E}">
        <p14:creationId xmlns:p14="http://schemas.microsoft.com/office/powerpoint/2010/main" val="33423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В этот день не кладите деньги на кухонный стол – удача может покинуть ваш дом. </a:t>
            </a:r>
            <a:endParaRPr lang="ru-RU" i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72816"/>
            <a:ext cx="7787208" cy="420933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Начнем </a:t>
            </a:r>
            <a:r>
              <a:rPr lang="ru-RU" b="1" dirty="0">
                <a:solidFill>
                  <a:srgbClr val="0033CC"/>
                </a:solidFill>
              </a:rPr>
              <a:t>с того, что деньги вообще не любят, когда их кладут на кухонную мебель. И совершенно не важно, в какой день это происходит. Если вы знаете, что у вас есть такая привычка, то постарайтесь от нее избавиться как можно скорее. Если вам необходимо распределить свой семейный бюджет и вам удобно это делать за столом, то лучше это сделать за рабочим столом, или за столом, который находится в зале, но только не на кухне. В противном случае деньги будут утекать у вас сквозь </a:t>
            </a:r>
            <a:r>
              <a:rPr lang="ru-RU" b="1" dirty="0" smtClean="0">
                <a:solidFill>
                  <a:srgbClr val="0033CC"/>
                </a:solidFill>
              </a:rPr>
              <a:t>пальцы.</a:t>
            </a:r>
            <a:endParaRPr lang="ru-RU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5576" y="15227"/>
            <a:ext cx="7992888" cy="64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416824" cy="518457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33CC"/>
                </a:solidFill>
              </a:rPr>
              <a:t>Если </a:t>
            </a:r>
            <a:r>
              <a:rPr lang="ru-RU" b="1" dirty="0">
                <a:solidFill>
                  <a:srgbClr val="0033CC"/>
                </a:solidFill>
              </a:rPr>
              <a:t>подходить к вопросу примет с точки зрения православной церкви, то никаких примет вообще не существует, все это только суеверия. 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Нужно </a:t>
            </a:r>
            <a:r>
              <a:rPr lang="ru-RU" b="1" dirty="0">
                <a:solidFill>
                  <a:srgbClr val="0033CC"/>
                </a:solidFill>
              </a:rPr>
              <a:t>соблюдать посты, исповедоваться и причащаться. 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Но </a:t>
            </a:r>
            <a:r>
              <a:rPr lang="ru-RU" b="1" dirty="0">
                <a:solidFill>
                  <a:srgbClr val="0033CC"/>
                </a:solidFill>
              </a:rPr>
              <a:t>люди делали свои наблюдения, и в эти приметы верят. </a:t>
            </a:r>
            <a:endParaRPr lang="ru-RU" b="1" dirty="0" smtClean="0">
              <a:solidFill>
                <a:srgbClr val="0033CC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33CC"/>
                </a:solidFill>
              </a:rPr>
              <a:t>Будете </a:t>
            </a:r>
            <a:r>
              <a:rPr lang="ru-RU" b="1" dirty="0">
                <a:solidFill>
                  <a:srgbClr val="0033CC"/>
                </a:solidFill>
              </a:rPr>
              <a:t>ли верить вы? Это только ваше решение.</a:t>
            </a:r>
          </a:p>
        </p:txBody>
      </p:sp>
    </p:spTree>
    <p:extLst>
      <p:ext uri="{BB962C8B-B14F-4D97-AF65-F5344CB8AC3E}">
        <p14:creationId xmlns:p14="http://schemas.microsoft.com/office/powerpoint/2010/main" val="172512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26847"/>
            <a:ext cx="7992888" cy="64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7848872" cy="5616624"/>
          </a:xfrm>
        </p:spPr>
        <p:txBody>
          <a:bodyPr>
            <a:normAutofit fontScale="92500"/>
          </a:bodyPr>
          <a:lstStyle/>
          <a:p>
            <a:pPr marL="0" indent="530225" algn="just">
              <a:lnSpc>
                <a:spcPct val="120000"/>
              </a:lnSpc>
              <a:buNone/>
            </a:pPr>
            <a:r>
              <a:rPr lang="ru-RU" sz="2700" b="1" dirty="0">
                <a:solidFill>
                  <a:srgbClr val="0033CC"/>
                </a:solidFill>
              </a:rPr>
              <a:t>Есть христианские праздники, о которых знают буквально все. И могут в двух словах описать, что же, собственно, отмечают верующие. </a:t>
            </a:r>
            <a:endParaRPr lang="ru-RU" sz="2700" b="1" dirty="0" smtClean="0">
              <a:solidFill>
                <a:srgbClr val="0033CC"/>
              </a:solidFill>
            </a:endParaRPr>
          </a:p>
          <a:p>
            <a:pPr marL="0" indent="530225" algn="just">
              <a:lnSpc>
                <a:spcPct val="120000"/>
              </a:lnSpc>
              <a:buNone/>
            </a:pPr>
            <a:r>
              <a:rPr lang="ru-RU" sz="2700" b="1" dirty="0" smtClean="0">
                <a:solidFill>
                  <a:srgbClr val="0033CC"/>
                </a:solidFill>
              </a:rPr>
              <a:t>Рождество </a:t>
            </a:r>
            <a:r>
              <a:rPr lang="ru-RU" sz="2700" b="1" dirty="0">
                <a:solidFill>
                  <a:srgbClr val="0033CC"/>
                </a:solidFill>
              </a:rPr>
              <a:t>— Христос родился. </a:t>
            </a:r>
            <a:endParaRPr lang="ru-RU" sz="2700" b="1" dirty="0" smtClean="0">
              <a:solidFill>
                <a:srgbClr val="0033CC"/>
              </a:solidFill>
            </a:endParaRPr>
          </a:p>
          <a:p>
            <a:pPr marL="0" indent="530225" algn="just">
              <a:lnSpc>
                <a:spcPct val="120000"/>
              </a:lnSpc>
              <a:buNone/>
            </a:pPr>
            <a:r>
              <a:rPr lang="ru-RU" sz="2700" b="1" dirty="0" smtClean="0">
                <a:solidFill>
                  <a:srgbClr val="0033CC"/>
                </a:solidFill>
              </a:rPr>
              <a:t>Пасха </a:t>
            </a:r>
            <a:r>
              <a:rPr lang="ru-RU" sz="2700" b="1" dirty="0">
                <a:solidFill>
                  <a:srgbClr val="0033CC"/>
                </a:solidFill>
              </a:rPr>
              <a:t>— Христос воскрес. </a:t>
            </a:r>
            <a:endParaRPr lang="ru-RU" sz="2700" b="1" dirty="0" smtClean="0">
              <a:solidFill>
                <a:srgbClr val="0033CC"/>
              </a:solidFill>
            </a:endParaRPr>
          </a:p>
          <a:p>
            <a:pPr marL="0" indent="530225" algn="just">
              <a:lnSpc>
                <a:spcPct val="120000"/>
              </a:lnSpc>
              <a:buNone/>
            </a:pPr>
            <a:r>
              <a:rPr lang="ru-RU" sz="2700" b="1" dirty="0" smtClean="0">
                <a:solidFill>
                  <a:srgbClr val="0033CC"/>
                </a:solidFill>
              </a:rPr>
              <a:t>А </a:t>
            </a:r>
            <a:r>
              <a:rPr lang="ru-RU" sz="2700" b="1" dirty="0">
                <a:solidFill>
                  <a:srgbClr val="0033CC"/>
                </a:solidFill>
              </a:rPr>
              <a:t>что такое Сретение Господне? Что вообще значит это непривычное современному человеку слово — «сретение»? </a:t>
            </a:r>
            <a:endParaRPr lang="ru-RU" sz="2700" b="1" dirty="0" smtClean="0">
              <a:solidFill>
                <a:srgbClr val="0033CC"/>
              </a:solidFill>
            </a:endParaRPr>
          </a:p>
          <a:p>
            <a:pPr marL="0" indent="530225" algn="just">
              <a:lnSpc>
                <a:spcPct val="120000"/>
              </a:lnSpc>
              <a:buNone/>
            </a:pPr>
            <a:r>
              <a:rPr lang="ru-RU" sz="2700" b="1" dirty="0" smtClean="0">
                <a:solidFill>
                  <a:srgbClr val="0033CC"/>
                </a:solidFill>
              </a:rPr>
              <a:t>Предлагаем </a:t>
            </a:r>
            <a:r>
              <a:rPr lang="ru-RU" sz="2700" b="1" dirty="0">
                <a:solidFill>
                  <a:srgbClr val="0033CC"/>
                </a:solidFill>
              </a:rPr>
              <a:t>вам познакомиться с хронологией событий Сретения и посмотреть, какой след этот день новозаветной истории оставил в мировой культуре.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8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936005" cy="6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2211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66"/>
                </a:solidFill>
              </a:rPr>
              <a:t>Сретение Господне </a:t>
            </a:r>
            <a:br>
              <a:rPr lang="ru-RU" sz="3200" b="1" i="1" dirty="0" smtClean="0">
                <a:solidFill>
                  <a:srgbClr val="FF0066"/>
                </a:solidFill>
              </a:rPr>
            </a:b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5"/>
            <a:ext cx="7776864" cy="4968552"/>
          </a:xfrm>
        </p:spPr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Это один из Двунадесятых праздников христианской Церкви. </a:t>
            </a:r>
          </a:p>
          <a:p>
            <a:pPr marL="0" indent="530225" algn="just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В Русской </a:t>
            </a:r>
            <a:r>
              <a:rPr lang="ru-RU" sz="2500" b="1" dirty="0" err="1">
                <a:solidFill>
                  <a:srgbClr val="0033CC"/>
                </a:solidFill>
              </a:rPr>
              <a:t>Правславной</a:t>
            </a:r>
            <a:r>
              <a:rPr lang="ru-RU" sz="2500" b="1" dirty="0">
                <a:solidFill>
                  <a:srgbClr val="0033CC"/>
                </a:solidFill>
              </a:rPr>
              <a:t> Церкви он отмечается 15 февраля.</a:t>
            </a:r>
          </a:p>
          <a:p>
            <a:pPr marL="0" indent="530225" algn="just">
              <a:buNone/>
            </a:pPr>
            <a:r>
              <a:rPr lang="ru-RU" sz="2500" b="1" dirty="0">
                <a:solidFill>
                  <a:srgbClr val="0033CC"/>
                </a:solidFill>
              </a:rPr>
              <a:t>В переводе с церковнославянского «</a:t>
            </a:r>
            <a:r>
              <a:rPr lang="ru-RU" sz="2500" b="1" dirty="0" err="1">
                <a:solidFill>
                  <a:srgbClr val="0033CC"/>
                </a:solidFill>
              </a:rPr>
              <a:t>сърѣтение</a:t>
            </a:r>
            <a:r>
              <a:rPr lang="ru-RU" sz="2500" b="1" dirty="0">
                <a:solidFill>
                  <a:srgbClr val="0033CC"/>
                </a:solidFill>
              </a:rPr>
              <a:t>» — «встреча». </a:t>
            </a:r>
            <a:endParaRPr lang="ru-RU" sz="2500" b="1" dirty="0" smtClean="0">
              <a:solidFill>
                <a:srgbClr val="0033CC"/>
              </a:solidFill>
            </a:endParaRPr>
          </a:p>
          <a:p>
            <a:pPr marL="0" indent="530225" algn="just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День </a:t>
            </a:r>
            <a:r>
              <a:rPr lang="ru-RU" sz="2500" b="1" dirty="0">
                <a:solidFill>
                  <a:srgbClr val="0033CC"/>
                </a:solidFill>
              </a:rPr>
              <a:t>Сретения — точка во времени, где встретились Ветхий и Новый Заветы. Древний мир и христианство. </a:t>
            </a:r>
            <a:endParaRPr lang="ru-RU" sz="2500" b="1" dirty="0" smtClean="0">
              <a:solidFill>
                <a:srgbClr val="0033CC"/>
              </a:solidFill>
            </a:endParaRPr>
          </a:p>
          <a:p>
            <a:pPr marL="0" indent="530225" algn="just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Произошло </a:t>
            </a:r>
            <a:r>
              <a:rPr lang="ru-RU" sz="2500" b="1" dirty="0">
                <a:solidFill>
                  <a:srgbClr val="0033CC"/>
                </a:solidFill>
              </a:rPr>
              <a:t>это благодаря человеку, которому в Евангелии отведено совершенно особенное место. Но обо всем по порядку.</a:t>
            </a:r>
          </a:p>
          <a:p>
            <a:pPr marL="0" indent="0">
              <a:buNone/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230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922114"/>
          </a:xfrm>
        </p:spPr>
        <p:txBody>
          <a:bodyPr>
            <a:noAutofit/>
          </a:bodyPr>
          <a:lstStyle/>
          <a:p>
            <a:r>
              <a:rPr lang="ru-RU" sz="3000" b="1" i="1" dirty="0" smtClean="0">
                <a:solidFill>
                  <a:srgbClr val="FF0066"/>
                </a:solidFill>
              </a:rPr>
              <a:t>Очистительная жертва от Пречистой Девы</a:t>
            </a:r>
            <a:br>
              <a:rPr lang="ru-RU" sz="3000" b="1" i="1" dirty="0" smtClean="0">
                <a:solidFill>
                  <a:srgbClr val="FF0066"/>
                </a:solidFill>
              </a:rPr>
            </a:br>
            <a:endParaRPr lang="ru-RU" sz="3000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713" y="1141840"/>
            <a:ext cx="4464496" cy="539276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0033CC"/>
                </a:solidFill>
              </a:rPr>
              <a:t>Сретение произошло через 40 дней после Рождества Христова.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0033CC"/>
                </a:solidFill>
              </a:rPr>
              <a:t>Пресвятая Дева, Матерь Божия родила Источник чистоты и святости, но по глубокому смирению, она подчинилась предписанию закона.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4000" b="1" dirty="0" smtClean="0">
                <a:solidFill>
                  <a:srgbClr val="0033CC"/>
                </a:solidFill>
              </a:rPr>
              <a:t>У иудеев того времени было две традиции, связанных с рождением в семье ребенка.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b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1235993"/>
            <a:ext cx="3456384" cy="5123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3932945" cy="31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429000"/>
            <a:ext cx="3932945" cy="312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105" y="1052736"/>
            <a:ext cx="3528392" cy="149817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66"/>
                </a:solidFill>
              </a:rPr>
              <a:t>Традиции, связанные с рождением ребенка</a:t>
            </a:r>
            <a:r>
              <a:rPr lang="ru-RU" sz="2800" i="1" dirty="0" smtClean="0">
                <a:solidFill>
                  <a:srgbClr val="FF0066"/>
                </a:solidFill>
              </a:rPr>
              <a:t/>
            </a:r>
            <a:br>
              <a:rPr lang="ru-RU" sz="2800" i="1" dirty="0" smtClean="0">
                <a:solidFill>
                  <a:srgbClr val="FF0066"/>
                </a:solidFill>
              </a:rPr>
            </a:br>
            <a:r>
              <a:rPr lang="ru-RU" sz="2800" b="1" i="1" dirty="0" smtClean="0">
                <a:solidFill>
                  <a:srgbClr val="FF0066"/>
                </a:solidFill>
              </a:rPr>
              <a:t>в семье</a:t>
            </a:r>
            <a:endParaRPr lang="ru-RU" sz="2800" i="1" dirty="0">
              <a:solidFill>
                <a:srgbClr val="FF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076423" y="476672"/>
            <a:ext cx="4672041" cy="626469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>
                <a:solidFill>
                  <a:srgbClr val="0033CC"/>
                </a:solidFill>
              </a:rPr>
              <a:t>Во-первых, женщина после родов не могла появляться в Иерусалимском Храме сорок дней (а если родилась девочка — то и все восемьдесят). Как только срок истекал, мать должна была принести в Храм очистительную жертву. В нее входила жертва всесожжения — годовалый ягненок, и жертва во оставление грехов — голубка. Если семья была бедной, вместо ягненка тоже приносили голубку, получалось «две горлицы или два птенца голубиных».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голубь фон клип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26847"/>
            <a:ext cx="7992888" cy="642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5"/>
          <p:cNvSpPr txBox="1">
            <a:spLocks/>
          </p:cNvSpPr>
          <p:nvPr/>
        </p:nvSpPr>
        <p:spPr>
          <a:xfrm>
            <a:off x="611560" y="1196752"/>
            <a:ext cx="4402832" cy="504056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33CC"/>
                </a:solidFill>
              </a:rPr>
              <a:t>Во-вторых, если в семье первенцем был мальчик, родители на сороковой день приходили с новорожденным в Храм — для обряда посвящения Богу.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0033CC"/>
                </a:solidFill>
              </a:rPr>
              <a:t>Это была не просто традиция, а закон Моисеев: его иудеи установили в память исхода евреев из Египта — освобождения от </a:t>
            </a:r>
            <a:r>
              <a:rPr lang="ru-RU" b="1" dirty="0" err="1" smtClean="0">
                <a:solidFill>
                  <a:srgbClr val="0033CC"/>
                </a:solidFill>
              </a:rPr>
              <a:t>четырехвекового</a:t>
            </a:r>
            <a:r>
              <a:rPr lang="ru-RU" b="1" dirty="0" smtClean="0">
                <a:solidFill>
                  <a:srgbClr val="0033CC"/>
                </a:solidFill>
              </a:rPr>
              <a:t> рабства.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rgbClr val="FF0066"/>
                </a:solidFill>
              </a:rPr>
              <a:t>Традиции, связанные с рождением ребенка</a:t>
            </a:r>
            <a:r>
              <a:rPr lang="ru-RU" sz="2800" i="1" dirty="0" smtClean="0">
                <a:solidFill>
                  <a:srgbClr val="FF0066"/>
                </a:solidFill>
              </a:rPr>
              <a:t/>
            </a:r>
            <a:br>
              <a:rPr lang="ru-RU" sz="2800" i="1" dirty="0" smtClean="0">
                <a:solidFill>
                  <a:srgbClr val="FF0066"/>
                </a:solidFill>
              </a:rPr>
            </a:br>
            <a:r>
              <a:rPr lang="ru-RU" sz="2800" b="1" i="1" dirty="0" smtClean="0">
                <a:solidFill>
                  <a:srgbClr val="FF0066"/>
                </a:solidFill>
              </a:rPr>
              <a:t>в семье</a:t>
            </a:r>
            <a:endParaRPr lang="ru-RU" sz="28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ebplus.info/images/wpi.images/h_ru_den_sreteniy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13589"/>
          <a:stretch/>
        </p:blipFill>
        <p:spPr bwMode="auto">
          <a:xfrm>
            <a:off x="4788024" y="1340768"/>
            <a:ext cx="4052943" cy="450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692696"/>
            <a:ext cx="4680519" cy="5976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ru-RU" sz="2900" b="1" dirty="0" smtClean="0">
              <a:solidFill>
                <a:srgbClr val="0033C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0033CC"/>
                </a:solidFill>
              </a:rPr>
              <a:t>Мария и Иосиф прибыли из Вифлеема в столицу Израиля Иерусалим. С </a:t>
            </a:r>
            <a:r>
              <a:rPr lang="ru-RU" sz="2900" b="1" dirty="0" err="1" smtClean="0">
                <a:solidFill>
                  <a:srgbClr val="0033CC"/>
                </a:solidFill>
              </a:rPr>
              <a:t>Богомладенцем</a:t>
            </a:r>
            <a:r>
              <a:rPr lang="ru-RU" sz="2900" b="1" dirty="0" smtClean="0">
                <a:solidFill>
                  <a:srgbClr val="0033CC"/>
                </a:solidFill>
              </a:rPr>
              <a:t> на руках они ступили на порог Храма. Семья жила небогато, поэтому очистительной жертвой Богородицы стали два голубя.</a:t>
            </a:r>
            <a:r>
              <a:rPr lang="ru-RU" sz="2900" b="1" dirty="0">
                <a:solidFill>
                  <a:srgbClr val="0033CC"/>
                </a:solidFill>
              </a:rPr>
              <a:t> </a:t>
            </a:r>
            <a:endParaRPr lang="ru-RU" sz="2900" b="1" dirty="0" smtClean="0">
              <a:solidFill>
                <a:srgbClr val="0033C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2900" b="1" dirty="0">
              <a:solidFill>
                <a:srgbClr val="0033CC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2900" b="1" dirty="0" smtClean="0">
                <a:solidFill>
                  <a:srgbClr val="0033CC"/>
                </a:solidFill>
              </a:rPr>
              <a:t>После </a:t>
            </a:r>
            <a:r>
              <a:rPr lang="ru-RU" sz="2900" b="1" dirty="0">
                <a:solidFill>
                  <a:srgbClr val="0033CC"/>
                </a:solidFill>
              </a:rPr>
              <a:t>совершения обряда Святое Семейство уже направлялось к выходу из Храма, но тут к ним подошел древний старик, пожалуй, самый старый человек в Иерусалиме. Его звали </a:t>
            </a:r>
            <a:r>
              <a:rPr lang="ru-RU" sz="2900" b="1" dirty="0" err="1">
                <a:solidFill>
                  <a:srgbClr val="0033CC"/>
                </a:solidFill>
              </a:rPr>
              <a:t>Симеон</a:t>
            </a:r>
            <a:r>
              <a:rPr lang="ru-RU" sz="2900" b="1" dirty="0">
                <a:solidFill>
                  <a:srgbClr val="0033CC"/>
                </a:solidFill>
              </a:rPr>
              <a:t>.</a:t>
            </a:r>
            <a:r>
              <a:rPr lang="ru-RU" sz="2400" b="1" i="1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b="1" i="1" dirty="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66"/>
                </a:solidFill>
              </a:rPr>
              <a:t/>
            </a:r>
            <a:br>
              <a:rPr lang="ru-RU" sz="3100" b="1" i="1" dirty="0" smtClean="0">
                <a:solidFill>
                  <a:srgbClr val="FF0066"/>
                </a:solidFill>
              </a:rPr>
            </a:br>
            <a:r>
              <a:rPr lang="ru-RU" sz="3100" b="1" i="1" dirty="0">
                <a:solidFill>
                  <a:srgbClr val="FF0066"/>
                </a:solidFill>
              </a:rPr>
              <a:t/>
            </a:r>
            <a:br>
              <a:rPr lang="ru-RU" sz="3100" b="1" i="1" dirty="0">
                <a:solidFill>
                  <a:srgbClr val="FF0066"/>
                </a:solidFill>
              </a:rPr>
            </a:br>
            <a:r>
              <a:rPr lang="ru-RU" sz="3100" b="1" i="1" dirty="0" smtClean="0">
                <a:solidFill>
                  <a:srgbClr val="FF0066"/>
                </a:solidFill>
              </a:rPr>
              <a:t>Встреча в Иерусалимском Храме</a:t>
            </a:r>
            <a:r>
              <a:rPr lang="ru-RU" b="1" i="1" dirty="0" smtClean="0">
                <a:solidFill>
                  <a:srgbClr val="FF0066"/>
                </a:solidFill>
              </a:rPr>
              <a:t/>
            </a:r>
            <a:br>
              <a:rPr lang="ru-RU" b="1" i="1" dirty="0" smtClean="0">
                <a:solidFill>
                  <a:srgbClr val="FF0066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55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4320480" cy="583264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33CC"/>
                </a:solidFill>
              </a:rPr>
              <a:t>Много </a:t>
            </a:r>
            <a:r>
              <a:rPr lang="ru-RU" b="1" dirty="0">
                <a:solidFill>
                  <a:srgbClr val="0033CC"/>
                </a:solidFill>
              </a:rPr>
              <a:t>лет назад </a:t>
            </a:r>
            <a:r>
              <a:rPr lang="ru-RU" b="1" dirty="0" err="1">
                <a:solidFill>
                  <a:srgbClr val="0033CC"/>
                </a:solidFill>
              </a:rPr>
              <a:t>Симеон</a:t>
            </a:r>
            <a:r>
              <a:rPr lang="ru-RU" b="1" dirty="0">
                <a:solidFill>
                  <a:srgbClr val="0033CC"/>
                </a:solidFill>
              </a:rPr>
              <a:t> переводил книгу пророка </a:t>
            </a:r>
            <a:r>
              <a:rPr lang="ru-RU" b="1" dirty="0" err="1">
                <a:solidFill>
                  <a:srgbClr val="0033CC"/>
                </a:solidFill>
              </a:rPr>
              <a:t>Исаи</a:t>
            </a:r>
            <a:r>
              <a:rPr lang="ru-RU" b="1" dirty="0">
                <a:solidFill>
                  <a:srgbClr val="0033CC"/>
                </a:solidFill>
              </a:rPr>
              <a:t> и увидел загадочные слова: </a:t>
            </a:r>
            <a:r>
              <a:rPr lang="ru-RU" b="1" i="1" dirty="0">
                <a:solidFill>
                  <a:srgbClr val="0033CC"/>
                </a:solidFill>
              </a:rPr>
              <a:t>«Се Дева во чреве </a:t>
            </a:r>
            <a:r>
              <a:rPr lang="ru-RU" b="1" i="1" dirty="0" err="1">
                <a:solidFill>
                  <a:srgbClr val="0033CC"/>
                </a:solidFill>
              </a:rPr>
              <a:t>приимет</a:t>
            </a:r>
            <a:r>
              <a:rPr lang="ru-RU" b="1" i="1" dirty="0">
                <a:solidFill>
                  <a:srgbClr val="0033CC"/>
                </a:solidFill>
              </a:rPr>
              <a:t> и родит Сына». </a:t>
            </a:r>
            <a:r>
              <a:rPr lang="ru-RU" b="1" dirty="0" smtClean="0">
                <a:solidFill>
                  <a:srgbClr val="0033CC"/>
                </a:solidFill>
              </a:rPr>
              <a:t>Ученый </a:t>
            </a:r>
            <a:r>
              <a:rPr lang="ru-RU" b="1" dirty="0">
                <a:solidFill>
                  <a:srgbClr val="0033CC"/>
                </a:solidFill>
              </a:rPr>
              <a:t>усомнился и хотел исправить </a:t>
            </a:r>
            <a:r>
              <a:rPr lang="ru-RU" b="1" i="1" dirty="0">
                <a:solidFill>
                  <a:srgbClr val="0033CC"/>
                </a:solidFill>
              </a:rPr>
              <a:t>«Дева» </a:t>
            </a:r>
            <a:r>
              <a:rPr lang="ru-RU" b="1" dirty="0">
                <a:solidFill>
                  <a:srgbClr val="0033CC"/>
                </a:solidFill>
              </a:rPr>
              <a:t>на</a:t>
            </a:r>
            <a:r>
              <a:rPr lang="ru-RU" b="1" i="1" dirty="0">
                <a:solidFill>
                  <a:srgbClr val="0033CC"/>
                </a:solidFill>
              </a:rPr>
              <a:t> «Жена» (женщина</a:t>
            </a:r>
            <a:r>
              <a:rPr lang="ru-RU" b="1" i="1" dirty="0" smtClean="0">
                <a:solidFill>
                  <a:srgbClr val="0033CC"/>
                </a:solidFill>
              </a:rPr>
              <a:t>)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0033CC"/>
                </a:solidFill>
              </a:rPr>
              <a:t>Но </a:t>
            </a:r>
            <a:r>
              <a:rPr lang="ru-RU" b="1" dirty="0">
                <a:solidFill>
                  <a:srgbClr val="0033CC"/>
                </a:solidFill>
              </a:rPr>
              <a:t>ему явился Ангел и не просто запретил менять слово, но сказал, что </a:t>
            </a:r>
            <a:r>
              <a:rPr lang="ru-RU" b="1" dirty="0" err="1">
                <a:solidFill>
                  <a:srgbClr val="0033CC"/>
                </a:solidFill>
              </a:rPr>
              <a:t>Симеон</a:t>
            </a:r>
            <a:r>
              <a:rPr lang="ru-RU" b="1" dirty="0">
                <a:solidFill>
                  <a:srgbClr val="0033CC"/>
                </a:solidFill>
              </a:rPr>
              <a:t> не умрет, пока лично не убедится, что пророчество истинно. </a:t>
            </a:r>
            <a:endParaRPr lang="ru-RU" dirty="0"/>
          </a:p>
        </p:txBody>
      </p:sp>
      <p:pic>
        <p:nvPicPr>
          <p:cNvPr id="5" name="Picture 2" descr="Картинки по запросу праведный старец Симео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r="19522"/>
          <a:stretch/>
        </p:blipFill>
        <p:spPr bwMode="auto">
          <a:xfrm>
            <a:off x="4586788" y="1052736"/>
            <a:ext cx="3952569" cy="4665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5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404664"/>
            <a:ext cx="3960440" cy="59600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rgbClr val="0033CC"/>
                </a:solidFill>
              </a:rPr>
              <a:t>И вот, день пришел. Исполнилось то, что ученый ждал всю свою непосильно долгую жизнь. </a:t>
            </a:r>
            <a:r>
              <a:rPr lang="ru-RU" sz="2500" b="1" dirty="0" err="1">
                <a:solidFill>
                  <a:srgbClr val="0033CC"/>
                </a:solidFill>
              </a:rPr>
              <a:t>Симеон</a:t>
            </a:r>
            <a:r>
              <a:rPr lang="ru-RU" sz="2500" b="1" dirty="0">
                <a:solidFill>
                  <a:srgbClr val="0033CC"/>
                </a:solidFill>
              </a:rPr>
              <a:t> взял на руки Младенца, рожденного от Девы, </a:t>
            </a:r>
            <a:r>
              <a:rPr lang="ru-RU" sz="2500" b="1" dirty="0" smtClean="0">
                <a:solidFill>
                  <a:srgbClr val="0033CC"/>
                </a:solidFill>
              </a:rPr>
              <a:t>а </a:t>
            </a:r>
            <a:r>
              <a:rPr lang="ru-RU" sz="2500" b="1" dirty="0">
                <a:solidFill>
                  <a:srgbClr val="0033CC"/>
                </a:solidFill>
              </a:rPr>
              <a:t>значит, пророчество Ангела исполнилось. Старец мог спокойно </a:t>
            </a:r>
            <a:r>
              <a:rPr lang="ru-RU" sz="2500" b="1" dirty="0" smtClean="0">
                <a:solidFill>
                  <a:srgbClr val="0033CC"/>
                </a:solidFill>
              </a:rPr>
              <a:t>умереть</a:t>
            </a:r>
            <a:r>
              <a:rPr lang="ru-RU" sz="2500" b="1" i="1" dirty="0" smtClean="0">
                <a:solidFill>
                  <a:srgbClr val="0033CC"/>
                </a:solidFill>
              </a:rPr>
              <a:t>: «</a:t>
            </a:r>
            <a:r>
              <a:rPr lang="ru-RU" sz="2500" b="1" i="1" dirty="0">
                <a:solidFill>
                  <a:srgbClr val="0033CC"/>
                </a:solidFill>
              </a:rPr>
              <a:t>Ныне отпускаешь раба Твоего, Владыко…» </a:t>
            </a:r>
            <a:endParaRPr lang="ru-RU" sz="2500" b="1" i="1" dirty="0" smtClean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sz="2500" b="1" dirty="0" smtClean="0">
                <a:solidFill>
                  <a:srgbClr val="0033CC"/>
                </a:solidFill>
              </a:rPr>
              <a:t>Церковь </a:t>
            </a:r>
            <a:r>
              <a:rPr lang="ru-RU" sz="2500" b="1" dirty="0">
                <a:solidFill>
                  <a:srgbClr val="0033CC"/>
                </a:solidFill>
              </a:rPr>
              <a:t>назвала его </a:t>
            </a:r>
            <a:r>
              <a:rPr lang="ru-RU" sz="2500" b="1" i="1" dirty="0" err="1">
                <a:solidFill>
                  <a:srgbClr val="FF0066"/>
                </a:solidFill>
              </a:rPr>
              <a:t>Симеоном</a:t>
            </a:r>
            <a:r>
              <a:rPr lang="ru-RU" sz="2500" b="1" i="1" dirty="0">
                <a:solidFill>
                  <a:srgbClr val="FF0066"/>
                </a:solidFill>
              </a:rPr>
              <a:t> </a:t>
            </a:r>
            <a:r>
              <a:rPr lang="ru-RU" sz="2500" b="1" i="1" dirty="0" err="1">
                <a:solidFill>
                  <a:srgbClr val="FF0066"/>
                </a:solidFill>
              </a:rPr>
              <a:t>Богоприимцем</a:t>
            </a:r>
            <a:r>
              <a:rPr lang="ru-RU" sz="2500" b="1" i="1" dirty="0">
                <a:solidFill>
                  <a:srgbClr val="FF0066"/>
                </a:solidFill>
              </a:rPr>
              <a:t> </a:t>
            </a:r>
            <a:r>
              <a:rPr lang="ru-RU" sz="2500" b="1" dirty="0">
                <a:solidFill>
                  <a:srgbClr val="0033CC"/>
                </a:solidFill>
              </a:rPr>
              <a:t>и прославила как святого.</a:t>
            </a:r>
          </a:p>
          <a:p>
            <a:pPr marL="0" indent="0">
              <a:buNone/>
            </a:pPr>
            <a:endParaRPr lang="ru-RU" sz="2500" b="1" dirty="0">
              <a:solidFill>
                <a:srgbClr val="0033CC"/>
              </a:solidFill>
            </a:endParaRPr>
          </a:p>
        </p:txBody>
      </p:sp>
      <p:pic>
        <p:nvPicPr>
          <p:cNvPr id="5124" name="Picture 4" descr="http://img0.liveinternet.ru/images/attach/c/7/97/342/97342172_0_88bd4_243be21b_X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r="21553"/>
          <a:stretch/>
        </p:blipFill>
        <p:spPr bwMode="auto">
          <a:xfrm>
            <a:off x="683568" y="657579"/>
            <a:ext cx="3861648" cy="5816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7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941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СРЕТЕНИЕ ГОСПОДНЕ </vt:lpstr>
      <vt:lpstr>Презентация PowerPoint</vt:lpstr>
      <vt:lpstr>Сретение Господне  </vt:lpstr>
      <vt:lpstr>Очистительная жертва от Пречистой Девы </vt:lpstr>
      <vt:lpstr>Традиции, связанные с рождением ребенка в семье</vt:lpstr>
      <vt:lpstr>Презентация PowerPoint</vt:lpstr>
      <vt:lpstr>  Встреча в Иерусалимском Храме </vt:lpstr>
      <vt:lpstr>Презентация PowerPoint</vt:lpstr>
      <vt:lpstr>Презентация PowerPoint</vt:lpstr>
      <vt:lpstr>Презентация PowerPoint</vt:lpstr>
      <vt:lpstr>Приметы на Сретенье Господне</vt:lpstr>
      <vt:lpstr>На Сретение в дальнюю дорогу отправишься – домой можешь не скоро воротиться. </vt:lpstr>
      <vt:lpstr>На Сретение снежок пригонит на весну дождик.</vt:lpstr>
      <vt:lpstr>Солнышко на закате засияет – морозы больше не ударят.</vt:lpstr>
      <vt:lpstr>В этот день не кладите деньги на кухонный стол – удача может покинуть ваш дом. 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СРЕТЕНИЕ ГОСПОДНЕ</dc:title>
  <dc:creator>XTreme.ws</dc:creator>
  <cp:lastModifiedBy>XTreme.ws</cp:lastModifiedBy>
  <cp:revision>18</cp:revision>
  <cp:lastPrinted>2018-02-15T16:50:17Z</cp:lastPrinted>
  <dcterms:created xsi:type="dcterms:W3CDTF">2018-02-15T14:04:55Z</dcterms:created>
  <dcterms:modified xsi:type="dcterms:W3CDTF">2018-02-22T10:04:07Z</dcterms:modified>
</cp:coreProperties>
</file>