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57" r:id="rId3"/>
    <p:sldId id="258" r:id="rId4"/>
    <p:sldId id="259" r:id="rId5"/>
    <p:sldId id="260" r:id="rId6"/>
    <p:sldId id="261" r:id="rId7"/>
    <p:sldId id="262" r:id="rId8"/>
    <p:sldId id="263" r:id="rId9"/>
    <p:sldId id="270" r:id="rId10"/>
    <p:sldId id="264" r:id="rId11"/>
    <p:sldId id="265"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87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F830375-3D85-47A4-89E5-E842FA9ED36E}" type="datetimeFigureOut">
              <a:rPr lang="ru-RU" smtClean="0"/>
              <a:t>14.02.2022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C18ACCB-2A0F-464F-AEEF-CD51D417810E}" type="slidenum">
              <a:rPr lang="ru-RU" smtClean="0"/>
              <a:t>‹#›</a:t>
            </a:fld>
            <a:endParaRPr lang="ru-RU"/>
          </a:p>
        </p:txBody>
      </p:sp>
    </p:spTree>
    <p:extLst>
      <p:ext uri="{BB962C8B-B14F-4D97-AF65-F5344CB8AC3E}">
        <p14:creationId xmlns:p14="http://schemas.microsoft.com/office/powerpoint/2010/main" val="3133661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F830375-3D85-47A4-89E5-E842FA9ED36E}" type="datetimeFigureOut">
              <a:rPr lang="ru-RU" smtClean="0"/>
              <a:t>14.02.2022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C18ACCB-2A0F-464F-AEEF-CD51D417810E}" type="slidenum">
              <a:rPr lang="ru-RU" smtClean="0"/>
              <a:t>‹#›</a:t>
            </a:fld>
            <a:endParaRPr lang="ru-RU"/>
          </a:p>
        </p:txBody>
      </p:sp>
    </p:spTree>
    <p:extLst>
      <p:ext uri="{BB962C8B-B14F-4D97-AF65-F5344CB8AC3E}">
        <p14:creationId xmlns:p14="http://schemas.microsoft.com/office/powerpoint/2010/main" val="28010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F830375-3D85-47A4-89E5-E842FA9ED36E}" type="datetimeFigureOut">
              <a:rPr lang="ru-RU" smtClean="0"/>
              <a:t>14.02.2022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C18ACCB-2A0F-464F-AEEF-CD51D417810E}"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864134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F830375-3D85-47A4-89E5-E842FA9ED36E}" type="datetimeFigureOut">
              <a:rPr lang="ru-RU" smtClean="0"/>
              <a:t>14.02.2022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C18ACCB-2A0F-464F-AEEF-CD51D417810E}" type="slidenum">
              <a:rPr lang="ru-RU" smtClean="0"/>
              <a:t>‹#›</a:t>
            </a:fld>
            <a:endParaRPr lang="ru-RU"/>
          </a:p>
        </p:txBody>
      </p:sp>
    </p:spTree>
    <p:extLst>
      <p:ext uri="{BB962C8B-B14F-4D97-AF65-F5344CB8AC3E}">
        <p14:creationId xmlns:p14="http://schemas.microsoft.com/office/powerpoint/2010/main" val="659689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F830375-3D85-47A4-89E5-E842FA9ED36E}" type="datetimeFigureOut">
              <a:rPr lang="ru-RU" smtClean="0"/>
              <a:t>14.02.2022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C18ACCB-2A0F-464F-AEEF-CD51D417810E}"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97001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F830375-3D85-47A4-89E5-E842FA9ED36E}" type="datetimeFigureOut">
              <a:rPr lang="ru-RU" smtClean="0"/>
              <a:t>14.02.2022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C18ACCB-2A0F-464F-AEEF-CD51D417810E}" type="slidenum">
              <a:rPr lang="ru-RU" smtClean="0"/>
              <a:t>‹#›</a:t>
            </a:fld>
            <a:endParaRPr lang="ru-RU"/>
          </a:p>
        </p:txBody>
      </p:sp>
    </p:spTree>
    <p:extLst>
      <p:ext uri="{BB962C8B-B14F-4D97-AF65-F5344CB8AC3E}">
        <p14:creationId xmlns:p14="http://schemas.microsoft.com/office/powerpoint/2010/main" val="4258580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F830375-3D85-47A4-89E5-E842FA9ED36E}" type="datetimeFigureOut">
              <a:rPr lang="ru-RU" smtClean="0"/>
              <a:t>14.02.2022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C18ACCB-2A0F-464F-AEEF-CD51D417810E}" type="slidenum">
              <a:rPr lang="ru-RU" smtClean="0"/>
              <a:t>‹#›</a:t>
            </a:fld>
            <a:endParaRPr lang="ru-RU"/>
          </a:p>
        </p:txBody>
      </p:sp>
    </p:spTree>
    <p:extLst>
      <p:ext uri="{BB962C8B-B14F-4D97-AF65-F5344CB8AC3E}">
        <p14:creationId xmlns:p14="http://schemas.microsoft.com/office/powerpoint/2010/main" val="121451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F830375-3D85-47A4-89E5-E842FA9ED36E}" type="datetimeFigureOut">
              <a:rPr lang="ru-RU" smtClean="0"/>
              <a:t>14.02.2022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C18ACCB-2A0F-464F-AEEF-CD51D417810E}" type="slidenum">
              <a:rPr lang="ru-RU" smtClean="0"/>
              <a:t>‹#›</a:t>
            </a:fld>
            <a:endParaRPr lang="ru-RU"/>
          </a:p>
        </p:txBody>
      </p:sp>
    </p:spTree>
    <p:extLst>
      <p:ext uri="{BB962C8B-B14F-4D97-AF65-F5344CB8AC3E}">
        <p14:creationId xmlns:p14="http://schemas.microsoft.com/office/powerpoint/2010/main" val="1873424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F830375-3D85-47A4-89E5-E842FA9ED36E}" type="datetimeFigureOut">
              <a:rPr lang="ru-RU" smtClean="0"/>
              <a:t>14.02.2022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C18ACCB-2A0F-464F-AEEF-CD51D417810E}" type="slidenum">
              <a:rPr lang="ru-RU" smtClean="0"/>
              <a:t>‹#›</a:t>
            </a:fld>
            <a:endParaRPr lang="ru-RU"/>
          </a:p>
        </p:txBody>
      </p:sp>
    </p:spTree>
    <p:extLst>
      <p:ext uri="{BB962C8B-B14F-4D97-AF65-F5344CB8AC3E}">
        <p14:creationId xmlns:p14="http://schemas.microsoft.com/office/powerpoint/2010/main" val="1830460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F830375-3D85-47A4-89E5-E842FA9ED36E}" type="datetimeFigureOut">
              <a:rPr lang="ru-RU" smtClean="0"/>
              <a:t>14.02.2022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C18ACCB-2A0F-464F-AEEF-CD51D417810E}" type="slidenum">
              <a:rPr lang="ru-RU" smtClean="0"/>
              <a:t>‹#›</a:t>
            </a:fld>
            <a:endParaRPr lang="ru-RU"/>
          </a:p>
        </p:txBody>
      </p:sp>
    </p:spTree>
    <p:extLst>
      <p:ext uri="{BB962C8B-B14F-4D97-AF65-F5344CB8AC3E}">
        <p14:creationId xmlns:p14="http://schemas.microsoft.com/office/powerpoint/2010/main" val="766258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F830375-3D85-47A4-89E5-E842FA9ED36E}" type="datetimeFigureOut">
              <a:rPr lang="ru-RU" smtClean="0"/>
              <a:t>14.02.2022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C18ACCB-2A0F-464F-AEEF-CD51D417810E}" type="slidenum">
              <a:rPr lang="ru-RU" smtClean="0"/>
              <a:t>‹#›</a:t>
            </a:fld>
            <a:endParaRPr lang="ru-RU"/>
          </a:p>
        </p:txBody>
      </p:sp>
    </p:spTree>
    <p:extLst>
      <p:ext uri="{BB962C8B-B14F-4D97-AF65-F5344CB8AC3E}">
        <p14:creationId xmlns:p14="http://schemas.microsoft.com/office/powerpoint/2010/main" val="1850186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F830375-3D85-47A4-89E5-E842FA9ED36E}" type="datetimeFigureOut">
              <a:rPr lang="ru-RU" smtClean="0"/>
              <a:t>14.02.2022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C18ACCB-2A0F-464F-AEEF-CD51D417810E}" type="slidenum">
              <a:rPr lang="ru-RU" smtClean="0"/>
              <a:t>‹#›</a:t>
            </a:fld>
            <a:endParaRPr lang="ru-RU"/>
          </a:p>
        </p:txBody>
      </p:sp>
    </p:spTree>
    <p:extLst>
      <p:ext uri="{BB962C8B-B14F-4D97-AF65-F5344CB8AC3E}">
        <p14:creationId xmlns:p14="http://schemas.microsoft.com/office/powerpoint/2010/main" val="3548913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F830375-3D85-47A4-89E5-E842FA9ED36E}" type="datetimeFigureOut">
              <a:rPr lang="ru-RU" smtClean="0"/>
              <a:t>14.02.2022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C18ACCB-2A0F-464F-AEEF-CD51D417810E}" type="slidenum">
              <a:rPr lang="ru-RU" smtClean="0"/>
              <a:t>‹#›</a:t>
            </a:fld>
            <a:endParaRPr lang="ru-RU"/>
          </a:p>
        </p:txBody>
      </p:sp>
    </p:spTree>
    <p:extLst>
      <p:ext uri="{BB962C8B-B14F-4D97-AF65-F5344CB8AC3E}">
        <p14:creationId xmlns:p14="http://schemas.microsoft.com/office/powerpoint/2010/main" val="2417754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830375-3D85-47A4-89E5-E842FA9ED36E}" type="datetimeFigureOut">
              <a:rPr lang="ru-RU" smtClean="0"/>
              <a:t>14.02.2022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C18ACCB-2A0F-464F-AEEF-CD51D417810E}" type="slidenum">
              <a:rPr lang="ru-RU" smtClean="0"/>
              <a:t>‹#›</a:t>
            </a:fld>
            <a:endParaRPr lang="ru-RU"/>
          </a:p>
        </p:txBody>
      </p:sp>
    </p:spTree>
    <p:extLst>
      <p:ext uri="{BB962C8B-B14F-4D97-AF65-F5344CB8AC3E}">
        <p14:creationId xmlns:p14="http://schemas.microsoft.com/office/powerpoint/2010/main" val="1537533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F830375-3D85-47A4-89E5-E842FA9ED36E}" type="datetimeFigureOut">
              <a:rPr lang="ru-RU" smtClean="0"/>
              <a:t>14.02.2022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C18ACCB-2A0F-464F-AEEF-CD51D417810E}" type="slidenum">
              <a:rPr lang="ru-RU" smtClean="0"/>
              <a:t>‹#›</a:t>
            </a:fld>
            <a:endParaRPr lang="ru-RU"/>
          </a:p>
        </p:txBody>
      </p:sp>
    </p:spTree>
    <p:extLst>
      <p:ext uri="{BB962C8B-B14F-4D97-AF65-F5344CB8AC3E}">
        <p14:creationId xmlns:p14="http://schemas.microsoft.com/office/powerpoint/2010/main" val="777677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F830375-3D85-47A4-89E5-E842FA9ED36E}" type="datetimeFigureOut">
              <a:rPr lang="ru-RU" smtClean="0"/>
              <a:t>14.02.2022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C18ACCB-2A0F-464F-AEEF-CD51D417810E}" type="slidenum">
              <a:rPr lang="ru-RU" smtClean="0"/>
              <a:t>‹#›</a:t>
            </a:fld>
            <a:endParaRPr lang="ru-RU"/>
          </a:p>
        </p:txBody>
      </p:sp>
    </p:spTree>
    <p:extLst>
      <p:ext uri="{BB962C8B-B14F-4D97-AF65-F5344CB8AC3E}">
        <p14:creationId xmlns:p14="http://schemas.microsoft.com/office/powerpoint/2010/main" val="1943166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F830375-3D85-47A4-89E5-E842FA9ED36E}" type="datetimeFigureOut">
              <a:rPr lang="ru-RU" smtClean="0"/>
              <a:t>14.02.2022</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C18ACCB-2A0F-464F-AEEF-CD51D417810E}" type="slidenum">
              <a:rPr lang="ru-RU" smtClean="0"/>
              <a:t>‹#›</a:t>
            </a:fld>
            <a:endParaRPr lang="ru-RU"/>
          </a:p>
        </p:txBody>
      </p:sp>
    </p:spTree>
    <p:extLst>
      <p:ext uri="{BB962C8B-B14F-4D97-AF65-F5344CB8AC3E}">
        <p14:creationId xmlns:p14="http://schemas.microsoft.com/office/powerpoint/2010/main" val="376572717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0691" y="3125872"/>
            <a:ext cx="5763492" cy="3193282"/>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45" y="23548"/>
            <a:ext cx="4106378" cy="3026943"/>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98" y="3125870"/>
            <a:ext cx="5938211" cy="3193283"/>
          </a:xfrm>
          <a:prstGeom prst="rect">
            <a:avLst/>
          </a:prstGeom>
        </p:spPr>
      </p:pic>
      <p:pic>
        <p:nvPicPr>
          <p:cNvPr id="4" name="Picture 23" descr="How to Make Your Christmas Tree Pet-Safe - InfoBarr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1606" y="23548"/>
            <a:ext cx="3706091" cy="305049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795627" y="2404531"/>
            <a:ext cx="7766936" cy="1646302"/>
          </a:xfrm>
        </p:spPr>
        <p:txBody>
          <a:bodyPr/>
          <a:lstStyle/>
          <a:p>
            <a:r>
              <a:rPr lang="en-US" dirty="0" smtClean="0">
                <a:latin typeface="Berlin Sans FB" panose="020E0602020502020306" pitchFamily="34" charset="0"/>
              </a:rPr>
              <a:t>BRITISH HOLIDAYS</a:t>
            </a:r>
            <a:endParaRPr lang="ru-RU" dirty="0"/>
          </a:p>
        </p:txBody>
      </p:sp>
      <p:sp>
        <p:nvSpPr>
          <p:cNvPr id="3" name="Подзаголовок 2"/>
          <p:cNvSpPr>
            <a:spLocks noGrp="1"/>
          </p:cNvSpPr>
          <p:nvPr>
            <p:ph type="subTitle" idx="1"/>
          </p:nvPr>
        </p:nvSpPr>
        <p:spPr/>
        <p:txBody>
          <a:bodyPr/>
          <a:lstStyle/>
          <a:p>
            <a:endParaRPr lang="ru-RU" dirty="0"/>
          </a:p>
        </p:txBody>
      </p:sp>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69475" y="11773"/>
            <a:ext cx="4240979" cy="3050491"/>
          </a:xfrm>
          <a:prstGeom prst="rect">
            <a:avLst/>
          </a:prstGeom>
        </p:spPr>
      </p:pic>
    </p:spTree>
    <p:extLst>
      <p:ext uri="{BB962C8B-B14F-4D97-AF65-F5344CB8AC3E}">
        <p14:creationId xmlns:p14="http://schemas.microsoft.com/office/powerpoint/2010/main" val="3869453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91043" y="548062"/>
            <a:ext cx="8596668" cy="1320800"/>
          </a:xfrm>
        </p:spPr>
        <p:txBody>
          <a:bodyPr/>
          <a:lstStyle/>
          <a:p>
            <a:r>
              <a:rPr lang="en-US" dirty="0" smtClean="0">
                <a:latin typeface="Berlin Sans FB" panose="020E0602020502020306" pitchFamily="34" charset="0"/>
              </a:rPr>
              <a:t>May Day</a:t>
            </a:r>
            <a:endParaRPr lang="ru-RU" dirty="0"/>
          </a:p>
        </p:txBody>
      </p:sp>
      <p:sp>
        <p:nvSpPr>
          <p:cNvPr id="3" name="Объект 2"/>
          <p:cNvSpPr>
            <a:spLocks noGrp="1"/>
          </p:cNvSpPr>
          <p:nvPr>
            <p:ph idx="1"/>
          </p:nvPr>
        </p:nvSpPr>
        <p:spPr>
          <a:xfrm>
            <a:off x="580353" y="1868862"/>
            <a:ext cx="4351866" cy="3880773"/>
          </a:xfrm>
          <a:solidFill>
            <a:schemeClr val="accent1">
              <a:lumMod val="40000"/>
              <a:lumOff val="60000"/>
            </a:schemeClr>
          </a:solidFill>
        </p:spPr>
        <p:txBody>
          <a:bodyPr>
            <a:normAutofit/>
          </a:bodyPr>
          <a:lstStyle/>
          <a:p>
            <a:r>
              <a:rPr lang="en-US" sz="2000" b="1" dirty="0"/>
              <a:t>May Day</a:t>
            </a:r>
            <a:r>
              <a:rPr lang="en-US" sz="2000" dirty="0"/>
              <a:t> is a public holiday, in some regions, usually celebrated on </a:t>
            </a:r>
            <a:r>
              <a:rPr lang="en-US" sz="2000" dirty="0"/>
              <a:t>1</a:t>
            </a:r>
            <a:r>
              <a:rPr lang="en-US" sz="2000" dirty="0" smtClean="0"/>
              <a:t> </a:t>
            </a:r>
            <a:r>
              <a:rPr lang="en-US" sz="2000" dirty="0"/>
              <a:t>May or the first Monday of May. </a:t>
            </a:r>
            <a:endParaRPr lang="en-US" sz="2000" dirty="0" smtClean="0"/>
          </a:p>
          <a:p>
            <a:r>
              <a:rPr lang="en-US" sz="2000" dirty="0" smtClean="0"/>
              <a:t>It </a:t>
            </a:r>
            <a:r>
              <a:rPr lang="en-US" sz="2000" dirty="0"/>
              <a:t>is </a:t>
            </a:r>
            <a:r>
              <a:rPr lang="en-US" sz="2000" dirty="0" smtClean="0"/>
              <a:t>an ancient</a:t>
            </a:r>
            <a:r>
              <a:rPr lang="en-US" sz="2000" dirty="0"/>
              <a:t> </a:t>
            </a:r>
            <a:r>
              <a:rPr lang="en-US" sz="2000" dirty="0" smtClean="0"/>
              <a:t>festival</a:t>
            </a:r>
            <a:r>
              <a:rPr lang="en-US" sz="2000" dirty="0"/>
              <a:t> marking the first day of summer</a:t>
            </a:r>
            <a:r>
              <a:rPr lang="en-US" sz="2000" dirty="0" smtClean="0"/>
              <a:t>,</a:t>
            </a:r>
            <a:r>
              <a:rPr lang="en-US" sz="2000" dirty="0"/>
              <a:t> and a current traditional spring holiday in many European cultures. Dances, singing, and cake are usually part of the festivities</a:t>
            </a:r>
            <a:endParaRPr lang="ru-RU" sz="20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1" y="1868862"/>
            <a:ext cx="5999018" cy="3819235"/>
          </a:xfrm>
          <a:prstGeom prst="rect">
            <a:avLst/>
          </a:prstGeom>
        </p:spPr>
      </p:pic>
    </p:spTree>
    <p:extLst>
      <p:ext uri="{BB962C8B-B14F-4D97-AF65-F5344CB8AC3E}">
        <p14:creationId xmlns:p14="http://schemas.microsoft.com/office/powerpoint/2010/main" val="1192532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6862" y="193965"/>
            <a:ext cx="8596668" cy="1320800"/>
          </a:xfrm>
        </p:spPr>
        <p:txBody>
          <a:bodyPr/>
          <a:lstStyle/>
          <a:p>
            <a:r>
              <a:rPr lang="en-US" dirty="0" smtClean="0">
                <a:latin typeface="Berlin Sans FB" panose="020E0602020502020306" pitchFamily="34" charset="0"/>
              </a:rPr>
              <a:t>Guy </a:t>
            </a:r>
            <a:r>
              <a:rPr lang="en-US" dirty="0" smtClean="0">
                <a:latin typeface="Berlin Sans FB" panose="020E0602020502020306" pitchFamily="34" charset="0"/>
              </a:rPr>
              <a:t>Fawkes’ </a:t>
            </a:r>
            <a:r>
              <a:rPr lang="en-US" dirty="0" smtClean="0">
                <a:latin typeface="Berlin Sans FB" panose="020E0602020502020306" pitchFamily="34" charset="0"/>
              </a:rPr>
              <a:t>Day</a:t>
            </a:r>
            <a:endParaRPr lang="ru-RU" dirty="0"/>
          </a:p>
        </p:txBody>
      </p:sp>
      <p:sp>
        <p:nvSpPr>
          <p:cNvPr id="3" name="Объект 2"/>
          <p:cNvSpPr>
            <a:spLocks noGrp="1"/>
          </p:cNvSpPr>
          <p:nvPr>
            <p:ph idx="1"/>
          </p:nvPr>
        </p:nvSpPr>
        <p:spPr>
          <a:xfrm>
            <a:off x="594207" y="992910"/>
            <a:ext cx="4739792" cy="5227781"/>
          </a:xfrm>
          <a:solidFill>
            <a:schemeClr val="accent1">
              <a:lumMod val="40000"/>
              <a:lumOff val="60000"/>
            </a:schemeClr>
          </a:solidFill>
        </p:spPr>
        <p:txBody>
          <a:bodyPr>
            <a:normAutofit lnSpcReduction="10000"/>
          </a:bodyPr>
          <a:lstStyle/>
          <a:p>
            <a:r>
              <a:rPr lang="en-US" sz="2000" dirty="0">
                <a:solidFill>
                  <a:schemeClr val="tx1"/>
                </a:solidFill>
              </a:rPr>
              <a:t>Guy Fawkes Night or Bonfire Night is one of the most popular festivals in Britain. It commemorates the discovery of the so-called Gunpowder Plot, and is widely celebrated on November 5 all over the country.</a:t>
            </a:r>
            <a:endParaRPr lang="ru-RU" sz="2000" dirty="0">
              <a:solidFill>
                <a:schemeClr val="tx1"/>
              </a:solidFill>
            </a:endParaRPr>
          </a:p>
          <a:p>
            <a:r>
              <a:rPr lang="en-US" sz="2000" dirty="0" smtClean="0">
                <a:solidFill>
                  <a:schemeClr val="tx1"/>
                </a:solidFill>
              </a:rPr>
              <a:t>The </a:t>
            </a:r>
            <a:r>
              <a:rPr lang="en-US" sz="2000" dirty="0">
                <a:solidFill>
                  <a:schemeClr val="tx1"/>
                </a:solidFill>
              </a:rPr>
              <a:t>historical meaning of the event is no longer important, but this day is traditionally celebrated with fireworks and a bonfire, on which the figure of a dummy, made of straw and old clothes, called Guy is burnt. The occasion is usually accompanied by a supper or a barbecue in gardens.</a:t>
            </a:r>
            <a:endParaRPr lang="ru-RU" sz="2000" dirty="0">
              <a:solidFill>
                <a:schemeClr val="tx1"/>
              </a:solidFill>
            </a:endParaRPr>
          </a:p>
          <a:p>
            <a:r>
              <a:rPr lang="en-US" dirty="0">
                <a:solidFill>
                  <a:schemeClr val="tx1"/>
                </a:solidFill>
              </a:rPr>
              <a:t>      </a:t>
            </a:r>
            <a:endParaRPr lang="ru-RU" sz="18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513" y="992910"/>
            <a:ext cx="5244232" cy="5061526"/>
          </a:xfrm>
          <a:prstGeom prst="rect">
            <a:avLst/>
          </a:prstGeom>
        </p:spPr>
      </p:pic>
    </p:spTree>
    <p:extLst>
      <p:ext uri="{BB962C8B-B14F-4D97-AF65-F5344CB8AC3E}">
        <p14:creationId xmlns:p14="http://schemas.microsoft.com/office/powerpoint/2010/main" val="1911581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latin typeface="Berlin Sans FB" panose="020E0602020502020306" pitchFamily="34" charset="0"/>
              </a:rPr>
              <a:t>Read and translate the word-combination correctly:</a:t>
            </a:r>
            <a:endParaRPr lang="ru-RU" dirty="0"/>
          </a:p>
        </p:txBody>
      </p:sp>
      <p:sp>
        <p:nvSpPr>
          <p:cNvPr id="3" name="Объект 2"/>
          <p:cNvSpPr>
            <a:spLocks noGrp="1"/>
          </p:cNvSpPr>
          <p:nvPr>
            <p:ph idx="1"/>
          </p:nvPr>
        </p:nvSpPr>
        <p:spPr>
          <a:xfrm>
            <a:off x="677334" y="1941196"/>
            <a:ext cx="4933757" cy="4240211"/>
          </a:xfrm>
          <a:solidFill>
            <a:schemeClr val="accent1">
              <a:lumMod val="40000"/>
              <a:lumOff val="60000"/>
            </a:schemeClr>
          </a:solidFill>
        </p:spPr>
        <p:txBody>
          <a:bodyPr>
            <a:normAutofit lnSpcReduction="10000"/>
          </a:bodyPr>
          <a:lstStyle/>
          <a:p>
            <a:r>
              <a:rPr lang="ru-RU" dirty="0" smtClean="0"/>
              <a:t>Национальный праздник</a:t>
            </a:r>
          </a:p>
          <a:p>
            <a:r>
              <a:rPr lang="ru-RU" dirty="0" smtClean="0"/>
              <a:t>Получить статус официального праздника</a:t>
            </a:r>
          </a:p>
          <a:p>
            <a:r>
              <a:rPr lang="ru-RU" dirty="0" smtClean="0"/>
              <a:t>Праздноваться</a:t>
            </a:r>
          </a:p>
          <a:p>
            <a:r>
              <a:rPr lang="ru-RU" dirty="0" smtClean="0"/>
              <a:t>Быть религиозного происхождения</a:t>
            </a:r>
          </a:p>
          <a:p>
            <a:r>
              <a:rPr lang="ru-RU" dirty="0" smtClean="0"/>
              <a:t>Быть связанным с чем-либо</a:t>
            </a:r>
          </a:p>
          <a:p>
            <a:r>
              <a:rPr lang="ru-RU" dirty="0" smtClean="0"/>
              <a:t>День подарков</a:t>
            </a:r>
          </a:p>
          <a:p>
            <a:r>
              <a:rPr lang="ru-RU" dirty="0" smtClean="0"/>
              <a:t>Пятница перед Пасхой</a:t>
            </a:r>
          </a:p>
          <a:p>
            <a:r>
              <a:rPr lang="ru-RU" dirty="0" smtClean="0"/>
              <a:t>Годовщина</a:t>
            </a:r>
          </a:p>
          <a:p>
            <a:r>
              <a:rPr lang="ru-RU" dirty="0" smtClean="0"/>
              <a:t>Выбрать возлюбленного</a:t>
            </a:r>
          </a:p>
          <a:p>
            <a:r>
              <a:rPr lang="ru-RU" dirty="0" smtClean="0"/>
              <a:t>Обмениваться символами любви</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4447" y="1941196"/>
            <a:ext cx="5959064" cy="3974695"/>
          </a:xfrm>
          <a:prstGeom prst="rect">
            <a:avLst/>
          </a:prstGeom>
        </p:spPr>
      </p:pic>
    </p:spTree>
    <p:extLst>
      <p:ext uri="{BB962C8B-B14F-4D97-AF65-F5344CB8AC3E}">
        <p14:creationId xmlns:p14="http://schemas.microsoft.com/office/powerpoint/2010/main" val="1252273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4175" y="1930400"/>
            <a:ext cx="5350518" cy="4082474"/>
          </a:xfrm>
          <a:prstGeom prst="rect">
            <a:avLst/>
          </a:prstGeom>
        </p:spPr>
      </p:pic>
      <p:sp>
        <p:nvSpPr>
          <p:cNvPr id="2" name="Заголовок 1"/>
          <p:cNvSpPr>
            <a:spLocks noGrp="1"/>
          </p:cNvSpPr>
          <p:nvPr>
            <p:ph type="title"/>
          </p:nvPr>
        </p:nvSpPr>
        <p:spPr/>
        <p:txBody>
          <a:bodyPr/>
          <a:lstStyle/>
          <a:p>
            <a:r>
              <a:rPr lang="en-US" dirty="0" smtClean="0">
                <a:latin typeface="Berlin Sans FB" panose="020E0602020502020306" pitchFamily="34" charset="0"/>
              </a:rPr>
              <a:t>Read and translate the word-combination correctly:</a:t>
            </a:r>
            <a:endParaRPr lang="ru-RU" dirty="0"/>
          </a:p>
        </p:txBody>
      </p:sp>
      <p:sp>
        <p:nvSpPr>
          <p:cNvPr id="3" name="Объект 2"/>
          <p:cNvSpPr>
            <a:spLocks noGrp="1"/>
          </p:cNvSpPr>
          <p:nvPr>
            <p:ph idx="1"/>
          </p:nvPr>
        </p:nvSpPr>
        <p:spPr>
          <a:xfrm>
            <a:off x="677334" y="1930400"/>
            <a:ext cx="5238557" cy="4392611"/>
          </a:xfrm>
          <a:solidFill>
            <a:schemeClr val="accent1">
              <a:lumMod val="40000"/>
              <a:lumOff val="60000"/>
            </a:schemeClr>
          </a:solidFill>
        </p:spPr>
        <p:txBody>
          <a:bodyPr>
            <a:normAutofit/>
          </a:bodyPr>
          <a:lstStyle/>
          <a:p>
            <a:r>
              <a:rPr lang="ru-RU" dirty="0" smtClean="0"/>
              <a:t>Страстный вторник</a:t>
            </a:r>
          </a:p>
          <a:p>
            <a:r>
              <a:rPr lang="ru-RU" dirty="0" smtClean="0"/>
              <a:t>Маскарад</a:t>
            </a:r>
          </a:p>
          <a:p>
            <a:r>
              <a:rPr lang="ru-RU" dirty="0" smtClean="0"/>
              <a:t>Рождественский обед</a:t>
            </a:r>
          </a:p>
          <a:p>
            <a:r>
              <a:rPr lang="ru-RU" dirty="0" smtClean="0"/>
              <a:t>Жареная индейка</a:t>
            </a:r>
          </a:p>
          <a:p>
            <a:r>
              <a:rPr lang="ru-RU" dirty="0" smtClean="0"/>
              <a:t>Отмечаться</a:t>
            </a:r>
          </a:p>
          <a:p>
            <a:r>
              <a:rPr lang="ru-RU" dirty="0" smtClean="0"/>
              <a:t>Деньги в подарок</a:t>
            </a:r>
          </a:p>
          <a:p>
            <a:r>
              <a:rPr lang="ru-RU" dirty="0" smtClean="0"/>
              <a:t>Разносчики газет</a:t>
            </a:r>
          </a:p>
          <a:p>
            <a:r>
              <a:rPr lang="ru-RU" dirty="0" smtClean="0"/>
              <a:t>Смотреть рождественское выступление королевы по телевизору</a:t>
            </a:r>
          </a:p>
          <a:p>
            <a:r>
              <a:rPr lang="ru-RU" dirty="0" smtClean="0"/>
              <a:t>Зажечь свечу внутри</a:t>
            </a:r>
            <a:endParaRPr lang="ru-RU" dirty="0"/>
          </a:p>
        </p:txBody>
      </p:sp>
    </p:spTree>
    <p:extLst>
      <p:ext uri="{BB962C8B-B14F-4D97-AF65-F5344CB8AC3E}">
        <p14:creationId xmlns:p14="http://schemas.microsoft.com/office/powerpoint/2010/main" val="3891575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latin typeface="Berlin Sans FB" panose="020E0602020502020306" pitchFamily="34" charset="0"/>
              </a:rPr>
              <a:t>Find the right date for every holiday:</a:t>
            </a:r>
            <a:endParaRPr lang="ru-RU" dirty="0"/>
          </a:p>
        </p:txBody>
      </p:sp>
      <p:graphicFrame>
        <p:nvGraphicFramePr>
          <p:cNvPr id="8" name="Объект 7"/>
          <p:cNvGraphicFramePr>
            <a:graphicFrameLocks noGrp="1"/>
          </p:cNvGraphicFramePr>
          <p:nvPr>
            <p:ph idx="1"/>
            <p:extLst>
              <p:ext uri="{D42A27DB-BD31-4B8C-83A1-F6EECF244321}">
                <p14:modId xmlns:p14="http://schemas.microsoft.com/office/powerpoint/2010/main" val="2461329756"/>
              </p:ext>
            </p:extLst>
          </p:nvPr>
        </p:nvGraphicFramePr>
        <p:xfrm>
          <a:off x="774845" y="1744952"/>
          <a:ext cx="8596312" cy="4145280"/>
        </p:xfrm>
        <a:graphic>
          <a:graphicData uri="http://schemas.openxmlformats.org/drawingml/2006/table">
            <a:tbl>
              <a:tblPr firstRow="1" bandRow="1">
                <a:tableStyleId>{5C22544A-7EE6-4342-B048-85BDC9FD1C3A}</a:tableStyleId>
              </a:tblPr>
              <a:tblGrid>
                <a:gridCol w="4298156">
                  <a:extLst>
                    <a:ext uri="{9D8B030D-6E8A-4147-A177-3AD203B41FA5}">
                      <a16:colId xmlns:a16="http://schemas.microsoft.com/office/drawing/2014/main" val="2850754003"/>
                    </a:ext>
                  </a:extLst>
                </a:gridCol>
                <a:gridCol w="4298156">
                  <a:extLst>
                    <a:ext uri="{9D8B030D-6E8A-4147-A177-3AD203B41FA5}">
                      <a16:colId xmlns:a16="http://schemas.microsoft.com/office/drawing/2014/main" val="2099049324"/>
                    </a:ext>
                  </a:extLst>
                </a:gridCol>
              </a:tblGrid>
              <a:tr h="370840">
                <a:tc>
                  <a:txBody>
                    <a:bodyPr/>
                    <a:lstStyle/>
                    <a:p>
                      <a:r>
                        <a:rPr lang="en-US" sz="2800" dirty="0" smtClean="0"/>
                        <a:t>Date</a:t>
                      </a:r>
                      <a:endParaRPr lang="ru-RU" sz="2800" dirty="0"/>
                    </a:p>
                  </a:txBody>
                  <a:tcPr marL="74751" marR="74751"/>
                </a:tc>
                <a:tc>
                  <a:txBody>
                    <a:bodyPr/>
                    <a:lstStyle/>
                    <a:p>
                      <a:r>
                        <a:rPr lang="en-US" sz="2800" dirty="0" smtClean="0"/>
                        <a:t>Holiday</a:t>
                      </a:r>
                      <a:endParaRPr lang="ru-RU" sz="2800" dirty="0"/>
                    </a:p>
                  </a:txBody>
                  <a:tcPr marL="74751" marR="74751"/>
                </a:tc>
                <a:extLst>
                  <a:ext uri="{0D108BD9-81ED-4DB2-BD59-A6C34878D82A}">
                    <a16:rowId xmlns:a16="http://schemas.microsoft.com/office/drawing/2014/main" val="2513335872"/>
                  </a:ext>
                </a:extLst>
              </a:tr>
              <a:tr h="370840">
                <a:tc>
                  <a:txBody>
                    <a:bodyPr/>
                    <a:lstStyle/>
                    <a:p>
                      <a:r>
                        <a:rPr lang="en-US" sz="2800" dirty="0" smtClean="0"/>
                        <a:t>January, 1</a:t>
                      </a:r>
                      <a:endParaRPr lang="ru-RU" sz="2800" dirty="0"/>
                    </a:p>
                  </a:txBody>
                  <a:tcPr marL="74751" marR="74751"/>
                </a:tc>
                <a:tc>
                  <a:txBody>
                    <a:bodyPr/>
                    <a:lstStyle/>
                    <a:p>
                      <a:r>
                        <a:rPr lang="en-US" sz="2800" dirty="0" smtClean="0"/>
                        <a:t>Easter</a:t>
                      </a:r>
                      <a:endParaRPr lang="ru-RU" sz="2800" dirty="0"/>
                    </a:p>
                  </a:txBody>
                  <a:tcPr marL="74751" marR="74751"/>
                </a:tc>
                <a:extLst>
                  <a:ext uri="{0D108BD9-81ED-4DB2-BD59-A6C34878D82A}">
                    <a16:rowId xmlns:a16="http://schemas.microsoft.com/office/drawing/2014/main" val="3740848168"/>
                  </a:ext>
                </a:extLst>
              </a:tr>
              <a:tr h="370840">
                <a:tc>
                  <a:txBody>
                    <a:bodyPr/>
                    <a:lstStyle/>
                    <a:p>
                      <a:r>
                        <a:rPr lang="en-US" sz="2800" dirty="0" smtClean="0"/>
                        <a:t>April-May</a:t>
                      </a:r>
                      <a:endParaRPr lang="ru-RU" sz="2800" dirty="0"/>
                    </a:p>
                  </a:txBody>
                  <a:tcPr marL="74751" marR="74751"/>
                </a:tc>
                <a:tc>
                  <a:txBody>
                    <a:bodyPr/>
                    <a:lstStyle/>
                    <a:p>
                      <a:r>
                        <a:rPr lang="en-US" sz="2800" dirty="0" smtClean="0"/>
                        <a:t>New Year</a:t>
                      </a:r>
                      <a:endParaRPr lang="ru-RU" sz="2800" dirty="0"/>
                    </a:p>
                  </a:txBody>
                  <a:tcPr marL="74751" marR="74751"/>
                </a:tc>
                <a:extLst>
                  <a:ext uri="{0D108BD9-81ED-4DB2-BD59-A6C34878D82A}">
                    <a16:rowId xmlns:a16="http://schemas.microsoft.com/office/drawing/2014/main" val="1953734273"/>
                  </a:ext>
                </a:extLst>
              </a:tr>
              <a:tr h="370840">
                <a:tc>
                  <a:txBody>
                    <a:bodyPr/>
                    <a:lstStyle/>
                    <a:p>
                      <a:r>
                        <a:rPr lang="en-US" sz="2800" dirty="0" smtClean="0"/>
                        <a:t>February,14</a:t>
                      </a:r>
                      <a:endParaRPr lang="ru-RU" sz="2800" dirty="0"/>
                    </a:p>
                  </a:txBody>
                  <a:tcPr marL="74751" marR="74751"/>
                </a:tc>
                <a:tc>
                  <a:txBody>
                    <a:bodyPr/>
                    <a:lstStyle/>
                    <a:p>
                      <a:r>
                        <a:rPr lang="en-US" sz="2800" dirty="0" smtClean="0"/>
                        <a:t>Halloween</a:t>
                      </a:r>
                      <a:endParaRPr lang="ru-RU" sz="2800" dirty="0"/>
                    </a:p>
                  </a:txBody>
                  <a:tcPr marL="74751" marR="74751"/>
                </a:tc>
                <a:extLst>
                  <a:ext uri="{0D108BD9-81ED-4DB2-BD59-A6C34878D82A}">
                    <a16:rowId xmlns:a16="http://schemas.microsoft.com/office/drawing/2014/main" val="2373980073"/>
                  </a:ext>
                </a:extLst>
              </a:tr>
              <a:tr h="370840">
                <a:tc>
                  <a:txBody>
                    <a:bodyPr/>
                    <a:lstStyle/>
                    <a:p>
                      <a:r>
                        <a:rPr lang="en-US" sz="2800" dirty="0" smtClean="0"/>
                        <a:t>December,25</a:t>
                      </a:r>
                      <a:endParaRPr lang="ru-RU" sz="2800" dirty="0"/>
                    </a:p>
                  </a:txBody>
                  <a:tcPr marL="74751" marR="74751"/>
                </a:tc>
                <a:tc>
                  <a:txBody>
                    <a:bodyPr/>
                    <a:lstStyle/>
                    <a:p>
                      <a:r>
                        <a:rPr lang="en-US" sz="2800" dirty="0" smtClean="0"/>
                        <a:t>St. Valentine’s Day</a:t>
                      </a:r>
                      <a:endParaRPr lang="ru-RU" sz="2800" dirty="0"/>
                    </a:p>
                  </a:txBody>
                  <a:tcPr marL="74751" marR="74751"/>
                </a:tc>
                <a:extLst>
                  <a:ext uri="{0D108BD9-81ED-4DB2-BD59-A6C34878D82A}">
                    <a16:rowId xmlns:a16="http://schemas.microsoft.com/office/drawing/2014/main" val="2766904125"/>
                  </a:ext>
                </a:extLst>
              </a:tr>
              <a:tr h="370840">
                <a:tc>
                  <a:txBody>
                    <a:bodyPr/>
                    <a:lstStyle/>
                    <a:p>
                      <a:r>
                        <a:rPr lang="en-US" sz="2800" dirty="0" smtClean="0"/>
                        <a:t>October,31</a:t>
                      </a:r>
                      <a:endParaRPr lang="ru-RU" sz="2800" dirty="0"/>
                    </a:p>
                  </a:txBody>
                  <a:tcPr marL="74751" marR="74751"/>
                </a:tc>
                <a:tc>
                  <a:txBody>
                    <a:bodyPr/>
                    <a:lstStyle/>
                    <a:p>
                      <a:r>
                        <a:rPr lang="en-US" sz="2800" dirty="0" smtClean="0"/>
                        <a:t>Christmas</a:t>
                      </a:r>
                      <a:endParaRPr lang="ru-RU" sz="2800" dirty="0"/>
                    </a:p>
                  </a:txBody>
                  <a:tcPr marL="74751" marR="74751"/>
                </a:tc>
                <a:extLst>
                  <a:ext uri="{0D108BD9-81ED-4DB2-BD59-A6C34878D82A}">
                    <a16:rowId xmlns:a16="http://schemas.microsoft.com/office/drawing/2014/main" val="3312270157"/>
                  </a:ext>
                </a:extLst>
              </a:tr>
              <a:tr h="370840">
                <a:tc>
                  <a:txBody>
                    <a:bodyPr/>
                    <a:lstStyle/>
                    <a:p>
                      <a:r>
                        <a:rPr lang="en-US" sz="2800" dirty="0" smtClean="0"/>
                        <a:t>The</a:t>
                      </a:r>
                      <a:r>
                        <a:rPr lang="en-US" sz="2800" baseline="0" dirty="0" smtClean="0"/>
                        <a:t> 1</a:t>
                      </a:r>
                      <a:r>
                        <a:rPr lang="en-US" sz="2800" baseline="30000" dirty="0" smtClean="0"/>
                        <a:t>st</a:t>
                      </a:r>
                      <a:r>
                        <a:rPr lang="en-US" sz="2800" baseline="0" dirty="0" smtClean="0"/>
                        <a:t> of April</a:t>
                      </a:r>
                      <a:endParaRPr lang="ru-RU" sz="2800" dirty="0"/>
                    </a:p>
                  </a:txBody>
                  <a:tcPr marL="74751" marR="74751"/>
                </a:tc>
                <a:tc>
                  <a:txBody>
                    <a:bodyPr/>
                    <a:lstStyle/>
                    <a:p>
                      <a:r>
                        <a:rPr lang="en-US" sz="2800" dirty="0" smtClean="0"/>
                        <a:t>May Day</a:t>
                      </a:r>
                      <a:endParaRPr lang="ru-RU" sz="2800" dirty="0"/>
                    </a:p>
                  </a:txBody>
                  <a:tcPr marL="74751" marR="74751"/>
                </a:tc>
                <a:extLst>
                  <a:ext uri="{0D108BD9-81ED-4DB2-BD59-A6C34878D82A}">
                    <a16:rowId xmlns:a16="http://schemas.microsoft.com/office/drawing/2014/main" val="4284213187"/>
                  </a:ext>
                </a:extLst>
              </a:tr>
              <a:tr h="370840">
                <a:tc>
                  <a:txBody>
                    <a:bodyPr/>
                    <a:lstStyle/>
                    <a:p>
                      <a:r>
                        <a:rPr lang="en-US" sz="2800" dirty="0" smtClean="0"/>
                        <a:t>The 1</a:t>
                      </a:r>
                      <a:r>
                        <a:rPr lang="en-US" sz="2800" baseline="30000" dirty="0" smtClean="0"/>
                        <a:t>st</a:t>
                      </a:r>
                      <a:r>
                        <a:rPr lang="en-US" sz="2800" dirty="0" smtClean="0"/>
                        <a:t> Monday after May</a:t>
                      </a:r>
                      <a:endParaRPr lang="ru-RU" sz="2800" dirty="0"/>
                    </a:p>
                  </a:txBody>
                  <a:tcPr marL="74751" marR="74751"/>
                </a:tc>
                <a:tc>
                  <a:txBody>
                    <a:bodyPr/>
                    <a:lstStyle/>
                    <a:p>
                      <a:r>
                        <a:rPr lang="en-US" sz="2800" dirty="0" smtClean="0"/>
                        <a:t>April Fool’s Day</a:t>
                      </a:r>
                      <a:endParaRPr lang="ru-RU" sz="2800" dirty="0"/>
                    </a:p>
                  </a:txBody>
                  <a:tcPr marL="74751" marR="74751"/>
                </a:tc>
                <a:extLst>
                  <a:ext uri="{0D108BD9-81ED-4DB2-BD59-A6C34878D82A}">
                    <a16:rowId xmlns:a16="http://schemas.microsoft.com/office/drawing/2014/main" val="2068634178"/>
                  </a:ext>
                </a:extLst>
              </a:tr>
            </a:tbl>
          </a:graphicData>
        </a:graphic>
      </p:graphicFrame>
    </p:spTree>
    <p:extLst>
      <p:ext uri="{BB962C8B-B14F-4D97-AF65-F5344CB8AC3E}">
        <p14:creationId xmlns:p14="http://schemas.microsoft.com/office/powerpoint/2010/main" val="30841192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3672" y="1259681"/>
            <a:ext cx="7204363" cy="4843129"/>
          </a:xfrm>
          <a:prstGeom prst="rect">
            <a:avLst/>
          </a:prstGeom>
        </p:spPr>
      </p:pic>
      <p:sp>
        <p:nvSpPr>
          <p:cNvPr id="2" name="Заголовок 1"/>
          <p:cNvSpPr>
            <a:spLocks noGrp="1"/>
          </p:cNvSpPr>
          <p:nvPr>
            <p:ph type="title"/>
          </p:nvPr>
        </p:nvSpPr>
        <p:spPr>
          <a:xfrm>
            <a:off x="677334" y="429491"/>
            <a:ext cx="8596668" cy="870671"/>
          </a:xfrm>
        </p:spPr>
        <p:txBody>
          <a:bodyPr/>
          <a:lstStyle/>
          <a:p>
            <a:pPr algn="ctr"/>
            <a:r>
              <a:rPr lang="en-US" dirty="0" smtClean="0">
                <a:latin typeface="Berlin Sans FB" panose="020E0602020502020306" pitchFamily="34" charset="0"/>
              </a:rPr>
              <a:t>Halloween</a:t>
            </a:r>
            <a:endParaRPr lang="ru-RU" dirty="0"/>
          </a:p>
        </p:txBody>
      </p:sp>
      <p:sp>
        <p:nvSpPr>
          <p:cNvPr id="3" name="Объект 2"/>
          <p:cNvSpPr>
            <a:spLocks noGrp="1"/>
          </p:cNvSpPr>
          <p:nvPr>
            <p:ph idx="1"/>
          </p:nvPr>
        </p:nvSpPr>
        <p:spPr>
          <a:xfrm>
            <a:off x="568037" y="1118420"/>
            <a:ext cx="3920836" cy="5323944"/>
          </a:xfrm>
          <a:solidFill>
            <a:schemeClr val="accent1">
              <a:lumMod val="40000"/>
              <a:lumOff val="60000"/>
            </a:schemeClr>
          </a:solidFill>
        </p:spPr>
        <p:txBody>
          <a:bodyPr>
            <a:noAutofit/>
          </a:bodyPr>
          <a:lstStyle/>
          <a:p>
            <a:r>
              <a:rPr lang="en-US" dirty="0">
                <a:solidFill>
                  <a:schemeClr val="tx1"/>
                </a:solidFill>
              </a:rPr>
              <a:t>Halloween is a festival that takes place on October 31.. It is very funny and interesting holiday. They do funny pumpkins and like telling strange and horrible stories about ghosts and witches. People once believed that there were many ghosts and witches on the Earth and that they met on October31 to worship the devil. The main Halloween activity for Children is trick-or-treating. Children dress in costumes and masks and go from door to door saying "trick or treat". The neighbors give children such treats as candy, fruit and pennies. </a:t>
            </a:r>
            <a:endParaRPr lang="ru-RU" dirty="0">
              <a:solidFill>
                <a:schemeClr val="tx1"/>
              </a:solidFill>
            </a:endParaRPr>
          </a:p>
        </p:txBody>
      </p:sp>
    </p:spTree>
    <p:extLst>
      <p:ext uri="{BB962C8B-B14F-4D97-AF65-F5344CB8AC3E}">
        <p14:creationId xmlns:p14="http://schemas.microsoft.com/office/powerpoint/2010/main" val="5741503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4284" y="1297709"/>
            <a:ext cx="6147499" cy="4978400"/>
          </a:xfrm>
          <a:prstGeom prst="rect">
            <a:avLst/>
          </a:prstGeom>
        </p:spPr>
      </p:pic>
      <p:sp>
        <p:nvSpPr>
          <p:cNvPr id="2" name="Заголовок 1"/>
          <p:cNvSpPr>
            <a:spLocks noGrp="1"/>
          </p:cNvSpPr>
          <p:nvPr>
            <p:ph type="title"/>
          </p:nvPr>
        </p:nvSpPr>
        <p:spPr>
          <a:xfrm>
            <a:off x="2783225" y="429491"/>
            <a:ext cx="8596668" cy="1320800"/>
          </a:xfrm>
        </p:spPr>
        <p:txBody>
          <a:bodyPr/>
          <a:lstStyle/>
          <a:p>
            <a:r>
              <a:rPr lang="en-US" dirty="0" smtClean="0">
                <a:latin typeface="Berlin Sans FB" panose="020E0602020502020306" pitchFamily="34" charset="0"/>
              </a:rPr>
              <a:t>Christmas Day</a:t>
            </a:r>
            <a:endParaRPr lang="ru-RU" dirty="0"/>
          </a:p>
        </p:txBody>
      </p:sp>
      <p:sp>
        <p:nvSpPr>
          <p:cNvPr id="3" name="Объект 2"/>
          <p:cNvSpPr>
            <a:spLocks noGrp="1"/>
          </p:cNvSpPr>
          <p:nvPr>
            <p:ph idx="1"/>
          </p:nvPr>
        </p:nvSpPr>
        <p:spPr>
          <a:xfrm>
            <a:off x="303262" y="1297709"/>
            <a:ext cx="5280121" cy="5130800"/>
          </a:xfrm>
          <a:solidFill>
            <a:schemeClr val="accent1">
              <a:lumMod val="40000"/>
              <a:lumOff val="60000"/>
            </a:schemeClr>
          </a:solidFill>
        </p:spPr>
        <p:txBody>
          <a:bodyPr>
            <a:normAutofit/>
          </a:bodyPr>
          <a:lstStyle/>
          <a:p>
            <a:r>
              <a:rPr lang="en-US" b="1" dirty="0">
                <a:solidFill>
                  <a:schemeClr val="tx1"/>
                </a:solidFill>
              </a:rPr>
              <a:t>Christmas Day</a:t>
            </a:r>
            <a:r>
              <a:rPr lang="en-US" dirty="0">
                <a:solidFill>
                  <a:schemeClr val="tx1"/>
                </a:solidFill>
              </a:rPr>
              <a:t> is celebrated on December 25. For most British families this is the most important festival of the year. Christmas is a time for eating. There are a lot of traditions connected with Xmas, but the most important on is the giving of present. The traditional food is turkey, Christmas cake, Christmas pudding made of fruits. Over the end of the bed people hang stockings</a:t>
            </a:r>
            <a:r>
              <a:rPr lang="en-US" dirty="0" smtClean="0">
                <a:solidFill>
                  <a:schemeClr val="tx1"/>
                </a:solidFill>
              </a:rPr>
              <a:t>.</a:t>
            </a:r>
            <a:endParaRPr lang="ru-RU" dirty="0" smtClean="0">
              <a:solidFill>
                <a:schemeClr val="tx1"/>
              </a:solidFill>
            </a:endParaRPr>
          </a:p>
          <a:p>
            <a:r>
              <a:rPr lang="en-US" dirty="0" smtClean="0">
                <a:solidFill>
                  <a:schemeClr val="tx1"/>
                </a:solidFill>
              </a:rPr>
              <a:t> </a:t>
            </a:r>
            <a:r>
              <a:rPr lang="en-US" dirty="0">
                <a:solidFill>
                  <a:schemeClr val="tx1"/>
                </a:solidFill>
              </a:rPr>
              <a:t>Children believe that Santa Claus will come down the chimney and fill the stockings with presents. A carrot for the reindeer is usually left on fireplace. On the Sunday before Xmas many churches hold a service. </a:t>
            </a:r>
            <a:r>
              <a:rPr lang="ru-RU" dirty="0" err="1">
                <a:solidFill>
                  <a:schemeClr val="tx1"/>
                </a:solidFill>
              </a:rPr>
              <a:t>Every</a:t>
            </a:r>
            <a:r>
              <a:rPr lang="ru-RU" dirty="0">
                <a:solidFill>
                  <a:schemeClr val="tx1"/>
                </a:solidFill>
              </a:rPr>
              <a:t> </a:t>
            </a:r>
            <a:r>
              <a:rPr lang="ru-RU" dirty="0" err="1">
                <a:solidFill>
                  <a:schemeClr val="tx1"/>
                </a:solidFill>
              </a:rPr>
              <a:t>family</a:t>
            </a:r>
            <a:r>
              <a:rPr lang="ru-RU" dirty="0">
                <a:solidFill>
                  <a:schemeClr val="tx1"/>
                </a:solidFill>
              </a:rPr>
              <a:t> </a:t>
            </a:r>
            <a:r>
              <a:rPr lang="ru-RU" dirty="0" err="1">
                <a:solidFill>
                  <a:schemeClr val="tx1"/>
                </a:solidFill>
              </a:rPr>
              <a:t>has</a:t>
            </a:r>
            <a:r>
              <a:rPr lang="ru-RU" dirty="0">
                <a:solidFill>
                  <a:schemeClr val="tx1"/>
                </a:solidFill>
              </a:rPr>
              <a:t> </a:t>
            </a:r>
            <a:r>
              <a:rPr lang="ru-RU" dirty="0" err="1">
                <a:solidFill>
                  <a:schemeClr val="tx1"/>
                </a:solidFill>
              </a:rPr>
              <a:t>its</a:t>
            </a:r>
            <a:r>
              <a:rPr lang="ru-RU" dirty="0">
                <a:solidFill>
                  <a:schemeClr val="tx1"/>
                </a:solidFill>
              </a:rPr>
              <a:t> </a:t>
            </a:r>
            <a:r>
              <a:rPr lang="ru-RU" dirty="0" err="1">
                <a:solidFill>
                  <a:schemeClr val="tx1"/>
                </a:solidFill>
              </a:rPr>
              <a:t>own</a:t>
            </a:r>
            <a:r>
              <a:rPr lang="ru-RU" dirty="0">
                <a:solidFill>
                  <a:schemeClr val="tx1"/>
                </a:solidFill>
              </a:rPr>
              <a:t> X-</a:t>
            </a:r>
            <a:r>
              <a:rPr lang="ru-RU" dirty="0" err="1">
                <a:solidFill>
                  <a:schemeClr val="tx1"/>
                </a:solidFill>
              </a:rPr>
              <a:t>mas</a:t>
            </a:r>
            <a:r>
              <a:rPr lang="ru-RU" dirty="0">
                <a:solidFill>
                  <a:schemeClr val="tx1"/>
                </a:solidFill>
              </a:rPr>
              <a:t> </a:t>
            </a:r>
            <a:r>
              <a:rPr lang="ru-RU" dirty="0" err="1">
                <a:solidFill>
                  <a:schemeClr val="tx1"/>
                </a:solidFill>
              </a:rPr>
              <a:t>fir-tree</a:t>
            </a:r>
            <a:r>
              <a:rPr lang="ru-RU" dirty="0">
                <a:solidFill>
                  <a:schemeClr val="tx1"/>
                </a:solidFill>
              </a:rPr>
              <a:t>.</a:t>
            </a:r>
          </a:p>
        </p:txBody>
      </p:sp>
    </p:spTree>
    <p:extLst>
      <p:ext uri="{BB962C8B-B14F-4D97-AF65-F5344CB8AC3E}">
        <p14:creationId xmlns:p14="http://schemas.microsoft.com/office/powerpoint/2010/main" val="2383954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6288" y="955964"/>
            <a:ext cx="6040582" cy="5117476"/>
          </a:xfrm>
          <a:prstGeom prst="rect">
            <a:avLst/>
          </a:prstGeom>
        </p:spPr>
      </p:pic>
      <p:sp>
        <p:nvSpPr>
          <p:cNvPr id="2" name="Заголовок 1"/>
          <p:cNvSpPr>
            <a:spLocks noGrp="1"/>
          </p:cNvSpPr>
          <p:nvPr>
            <p:ph type="title"/>
          </p:nvPr>
        </p:nvSpPr>
        <p:spPr>
          <a:xfrm>
            <a:off x="1379749" y="295564"/>
            <a:ext cx="8596668" cy="1320800"/>
          </a:xfrm>
        </p:spPr>
        <p:txBody>
          <a:bodyPr/>
          <a:lstStyle/>
          <a:p>
            <a:r>
              <a:rPr lang="en-US" dirty="0" smtClean="0">
                <a:latin typeface="Berlin Sans FB" panose="020E0602020502020306" pitchFamily="34" charset="0"/>
              </a:rPr>
              <a:t>St. Valentine’s Day</a:t>
            </a:r>
            <a:endParaRPr lang="ru-RU" dirty="0"/>
          </a:p>
        </p:txBody>
      </p:sp>
      <p:sp>
        <p:nvSpPr>
          <p:cNvPr id="3" name="Объект 2"/>
          <p:cNvSpPr>
            <a:spLocks noGrp="1"/>
          </p:cNvSpPr>
          <p:nvPr>
            <p:ph idx="1"/>
          </p:nvPr>
        </p:nvSpPr>
        <p:spPr>
          <a:xfrm>
            <a:off x="524934" y="1422514"/>
            <a:ext cx="3769975" cy="4650926"/>
          </a:xfrm>
          <a:solidFill>
            <a:schemeClr val="accent1">
              <a:lumMod val="40000"/>
              <a:lumOff val="60000"/>
            </a:schemeClr>
          </a:solidFill>
        </p:spPr>
        <p:txBody>
          <a:bodyPr/>
          <a:lstStyle/>
          <a:p>
            <a:r>
              <a:rPr lang="en-US" sz="2000" dirty="0">
                <a:solidFill>
                  <a:schemeClr val="tx1"/>
                </a:solidFill>
              </a:rPr>
              <a:t>St Valentine’s is the saint of people in love. On that day , people send valentine cards and presents to their husbands, wives, boyfriends and girlfriends. You can also send a card to a person you don’t know. But traditionally you must never write your name on it. Some British newspapers have a page for Valentine’s Day messages on February 14</a:t>
            </a:r>
            <a:r>
              <a:rPr lang="en-US" sz="2000" baseline="30000" dirty="0">
                <a:solidFill>
                  <a:schemeClr val="tx1"/>
                </a:solidFill>
              </a:rPr>
              <a:t>th</a:t>
            </a:r>
            <a:r>
              <a:rPr lang="en-US" sz="2000" dirty="0">
                <a:solidFill>
                  <a:schemeClr val="tx1"/>
                </a:solidFill>
              </a:rPr>
              <a:t>.</a:t>
            </a:r>
            <a:endParaRPr lang="ru-RU" sz="2000" dirty="0">
              <a:solidFill>
                <a:schemeClr val="tx1"/>
              </a:solidFill>
            </a:endParaRPr>
          </a:p>
          <a:p>
            <a:pPr marL="0" indent="0">
              <a:buNone/>
            </a:pPr>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9462" y="1422514"/>
            <a:ext cx="4194897" cy="3143717"/>
          </a:xfrm>
          <a:prstGeom prst="rect">
            <a:avLst/>
          </a:prstGeom>
        </p:spPr>
      </p:pic>
    </p:spTree>
    <p:extLst>
      <p:ext uri="{BB962C8B-B14F-4D97-AF65-F5344CB8AC3E}">
        <p14:creationId xmlns:p14="http://schemas.microsoft.com/office/powerpoint/2010/main" val="2553221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1619" y="1056176"/>
            <a:ext cx="7057000" cy="4897183"/>
          </a:xfrm>
          <a:prstGeom prst="rect">
            <a:avLst/>
          </a:prstGeom>
        </p:spPr>
      </p:pic>
      <p:sp>
        <p:nvSpPr>
          <p:cNvPr id="2" name="Заголовок 1"/>
          <p:cNvSpPr>
            <a:spLocks noGrp="1"/>
          </p:cNvSpPr>
          <p:nvPr>
            <p:ph type="title"/>
          </p:nvPr>
        </p:nvSpPr>
        <p:spPr>
          <a:xfrm>
            <a:off x="3475951" y="167612"/>
            <a:ext cx="8596668" cy="1320800"/>
          </a:xfrm>
        </p:spPr>
        <p:txBody>
          <a:bodyPr/>
          <a:lstStyle/>
          <a:p>
            <a:r>
              <a:rPr lang="en-US" dirty="0" smtClean="0">
                <a:latin typeface="Berlin Sans FB" panose="020E0602020502020306" pitchFamily="34" charset="0"/>
              </a:rPr>
              <a:t>Easter</a:t>
            </a:r>
            <a:endParaRPr lang="ru-RU" dirty="0"/>
          </a:p>
        </p:txBody>
      </p:sp>
      <p:sp>
        <p:nvSpPr>
          <p:cNvPr id="3" name="Объект 2"/>
          <p:cNvSpPr>
            <a:spLocks noGrp="1"/>
          </p:cNvSpPr>
          <p:nvPr>
            <p:ph idx="1"/>
          </p:nvPr>
        </p:nvSpPr>
        <p:spPr>
          <a:xfrm>
            <a:off x="288367" y="1056176"/>
            <a:ext cx="4283633" cy="4998260"/>
          </a:xfrm>
          <a:solidFill>
            <a:schemeClr val="accent1">
              <a:lumMod val="40000"/>
              <a:lumOff val="60000"/>
            </a:schemeClr>
          </a:solidFill>
        </p:spPr>
        <p:txBody>
          <a:bodyPr>
            <a:normAutofit lnSpcReduction="10000"/>
          </a:bodyPr>
          <a:lstStyle/>
          <a:p>
            <a:r>
              <a:rPr lang="en-US" dirty="0">
                <a:solidFill>
                  <a:schemeClr val="tx1"/>
                </a:solidFill>
              </a:rPr>
              <a:t>Easter is a Christmas holiday in March, April or May. At Easter people usually exchange dyed eggs and go to the church. Many modern Easter symbols came from pagan times: the egg was a fertility symbol, the Easter Bunny also is a symbol of a new life.</a:t>
            </a:r>
            <a:endParaRPr lang="ru-RU" dirty="0">
              <a:solidFill>
                <a:schemeClr val="tx1"/>
              </a:solidFill>
            </a:endParaRPr>
          </a:p>
          <a:p>
            <a:r>
              <a:rPr lang="en-US" dirty="0">
                <a:solidFill>
                  <a:schemeClr val="tx1"/>
                </a:solidFill>
              </a:rPr>
              <a:t>The Easter Bunny has usually a basket of eggs. The Easter Bunny colors eggs for young children to find on Easter morning. Easter is a spring holiday and it has a religious background. On Easter we celebrate the Resurrection of Jesus Christ. Today children in Britain like eating candy bunnies and listening to the stories about the Easter bunny.</a:t>
            </a:r>
            <a:endParaRPr lang="ru-RU" dirty="0">
              <a:solidFill>
                <a:schemeClr val="tx1"/>
              </a:solidFill>
            </a:endParaRPr>
          </a:p>
          <a:p>
            <a:endParaRPr lang="ru-RU" dirty="0"/>
          </a:p>
        </p:txBody>
      </p:sp>
    </p:spTree>
    <p:extLst>
      <p:ext uri="{BB962C8B-B14F-4D97-AF65-F5344CB8AC3E}">
        <p14:creationId xmlns:p14="http://schemas.microsoft.com/office/powerpoint/2010/main" val="9442534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95843" y="568036"/>
            <a:ext cx="8596668" cy="1320800"/>
          </a:xfrm>
        </p:spPr>
        <p:txBody>
          <a:bodyPr/>
          <a:lstStyle/>
          <a:p>
            <a:r>
              <a:rPr lang="en-US" dirty="0" smtClean="0">
                <a:latin typeface="Berlin Sans FB" panose="020E0602020502020306" pitchFamily="34" charset="0"/>
              </a:rPr>
              <a:t>Pancake Day</a:t>
            </a:r>
            <a:endParaRPr lang="ru-RU" dirty="0"/>
          </a:p>
        </p:txBody>
      </p:sp>
      <p:sp>
        <p:nvSpPr>
          <p:cNvPr id="3" name="Объект 2"/>
          <p:cNvSpPr>
            <a:spLocks noGrp="1"/>
          </p:cNvSpPr>
          <p:nvPr>
            <p:ph idx="1"/>
          </p:nvPr>
        </p:nvSpPr>
        <p:spPr>
          <a:xfrm>
            <a:off x="677334" y="1744953"/>
            <a:ext cx="4074775" cy="3880773"/>
          </a:xfrm>
          <a:solidFill>
            <a:schemeClr val="accent1">
              <a:lumMod val="40000"/>
              <a:lumOff val="60000"/>
            </a:schemeClr>
          </a:solidFill>
        </p:spPr>
        <p:txBody>
          <a:bodyPr/>
          <a:lstStyle/>
          <a:p>
            <a:r>
              <a:rPr lang="en-US" dirty="0" smtClean="0"/>
              <a:t>It is a popular name for Shrove Tuesday- the last day of enjoyment before the fasting of Lent. On this day Christians confessed their sins to a priest. Many people still traditionally eat pancakes. One of the main events of this day is the pancake race at Olney. The competitors in the race are local housewives who make their pancakes and run from the village square to the church</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7236" y="1636195"/>
            <a:ext cx="5624946" cy="4044229"/>
          </a:xfrm>
          <a:prstGeom prst="rect">
            <a:avLst/>
          </a:prstGeom>
        </p:spPr>
      </p:pic>
    </p:spTree>
    <p:extLst>
      <p:ext uri="{BB962C8B-B14F-4D97-AF65-F5344CB8AC3E}">
        <p14:creationId xmlns:p14="http://schemas.microsoft.com/office/powerpoint/2010/main" val="2776975421"/>
      </p:ext>
    </p:extLst>
  </p:cSld>
  <p:clrMapOvr>
    <a:masterClrMapping/>
  </p:clrMapOvr>
  <p:timing>
    <p:tnLst>
      <p:par>
        <p:cTn id="1" dur="indefinite" restart="never" nodeType="tmRoot"/>
      </p:par>
    </p:tnLst>
  </p:timing>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208</TotalTime>
  <Words>697</Words>
  <Application>Microsoft Office PowerPoint</Application>
  <PresentationFormat>Широкоэкранный</PresentationFormat>
  <Paragraphs>58</Paragraphs>
  <Slides>11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Berlin Sans FB</vt:lpstr>
      <vt:lpstr>Trebuchet MS</vt:lpstr>
      <vt:lpstr>Wingdings 3</vt:lpstr>
      <vt:lpstr>Аспект</vt:lpstr>
      <vt:lpstr>BRITISH HOLIDAYS</vt:lpstr>
      <vt:lpstr>Read and translate the word-combination correctly:</vt:lpstr>
      <vt:lpstr>Read and translate the word-combination correctly:</vt:lpstr>
      <vt:lpstr>Find the right date for every holiday:</vt:lpstr>
      <vt:lpstr>Halloween</vt:lpstr>
      <vt:lpstr>Christmas Day</vt:lpstr>
      <vt:lpstr>St. Valentine’s Day</vt:lpstr>
      <vt:lpstr>Easter</vt:lpstr>
      <vt:lpstr>Pancake Day</vt:lpstr>
      <vt:lpstr>May Day</vt:lpstr>
      <vt:lpstr>Guy Fawkes’ 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BRITISH HOLIDAYS</dc:title>
  <dc:creator>Пользователь Asus</dc:creator>
  <cp:lastModifiedBy>Пользователь Asus</cp:lastModifiedBy>
  <cp:revision>21</cp:revision>
  <dcterms:created xsi:type="dcterms:W3CDTF">2022-02-13T21:06:24Z</dcterms:created>
  <dcterms:modified xsi:type="dcterms:W3CDTF">2022-02-14T07:16:59Z</dcterms:modified>
</cp:coreProperties>
</file>