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E02915A-9F80-4100-B443-16FBCA4B266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F789436-60C8-4524-AB43-EFC5C2F332D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1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915A-9F80-4100-B443-16FBCA4B266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436-60C8-4524-AB43-EFC5C2F3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8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915A-9F80-4100-B443-16FBCA4B266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436-60C8-4524-AB43-EFC5C2F332D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397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915A-9F80-4100-B443-16FBCA4B266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436-60C8-4524-AB43-EFC5C2F332D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579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915A-9F80-4100-B443-16FBCA4B266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436-60C8-4524-AB43-EFC5C2F3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72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915A-9F80-4100-B443-16FBCA4B266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436-60C8-4524-AB43-EFC5C2F332D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682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915A-9F80-4100-B443-16FBCA4B266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436-60C8-4524-AB43-EFC5C2F332D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268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915A-9F80-4100-B443-16FBCA4B266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436-60C8-4524-AB43-EFC5C2F332D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30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915A-9F80-4100-B443-16FBCA4B266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436-60C8-4524-AB43-EFC5C2F332D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63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915A-9F80-4100-B443-16FBCA4B266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436-60C8-4524-AB43-EFC5C2F3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2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915A-9F80-4100-B443-16FBCA4B266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436-60C8-4524-AB43-EFC5C2F332D6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03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915A-9F80-4100-B443-16FBCA4B266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436-60C8-4524-AB43-EFC5C2F3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7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915A-9F80-4100-B443-16FBCA4B266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436-60C8-4524-AB43-EFC5C2F332D6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72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915A-9F80-4100-B443-16FBCA4B266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436-60C8-4524-AB43-EFC5C2F332D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61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915A-9F80-4100-B443-16FBCA4B266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436-60C8-4524-AB43-EFC5C2F3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9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915A-9F80-4100-B443-16FBCA4B266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436-60C8-4524-AB43-EFC5C2F332D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82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915A-9F80-4100-B443-16FBCA4B266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436-60C8-4524-AB43-EFC5C2F3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8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02915A-9F80-4100-B443-16FBCA4B266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789436-60C8-4524-AB43-EFC5C2F3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08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5%D0%BB%D0%B5%D0%B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1%83%D0%BA%D0%B0" TargetMode="External"/><Relationship Id="rId5" Type="http://schemas.openxmlformats.org/officeDocument/2006/relationships/hyperlink" Target="http://ru.wikipedia.org/wiki/%D0%A2%D0%B5%D1%81%D1%82%D0%BE" TargetMode="External"/><Relationship Id="rId4" Type="http://schemas.openxmlformats.org/officeDocument/2006/relationships/hyperlink" Target="http://ru.wikipedia.org/wiki/%D0%A5%D0%BB%D0%B5%D0%B1%D0%BD%D0%B0%D1%8F_%D0%B7%D0%B0%D0%BA%D0%B2%D0%B0%D1%81%D0%BA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24" y="1196752"/>
            <a:ext cx="8786842" cy="2714644"/>
          </a:xfrm>
        </p:spPr>
        <p:txBody>
          <a:bodyPr>
            <a:normAutofit/>
          </a:bodyPr>
          <a:lstStyle/>
          <a:p>
            <a:r>
              <a:rPr lang="ru-RU" dirty="0" smtClean="0"/>
              <a:t>Тема: Технология </a:t>
            </a:r>
            <a:r>
              <a:rPr lang="ru-RU" dirty="0"/>
              <a:t>производства ржаного хлеба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064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ОГАПОУ «</a:t>
            </a:r>
            <a:r>
              <a:rPr lang="ru-RU" dirty="0" err="1">
                <a:latin typeface="Arial" charset="0"/>
                <a:cs typeface="Arial" charset="0"/>
              </a:rPr>
              <a:t>Борисовский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агромеханический</a:t>
            </a:r>
            <a:r>
              <a:rPr lang="ru-RU" dirty="0">
                <a:latin typeface="Arial" charset="0"/>
                <a:cs typeface="Arial" charset="0"/>
              </a:rPr>
              <a:t> техникум»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032" y="414908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kern="0" dirty="0" smtClean="0">
                <a:latin typeface="Century Gothic" panose="020B0502020202020204"/>
              </a:rPr>
              <a:t>МДК 05 Приготовление, оформление и подготовка к реализации хлебобулочных, мучных кондитерских изделий разнообразного ассортимента.</a:t>
            </a:r>
            <a:endParaRPr lang="ru-RU" kern="0" dirty="0">
              <a:latin typeface="Century Gothic" panose="020B05020202020202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5338" y="5517232"/>
            <a:ext cx="7524328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sz="2600" dirty="0">
                <a:latin typeface="Constantia"/>
                <a:ea typeface="+mj-ea"/>
                <a:cs typeface="+mj-cs"/>
              </a:rPr>
              <a:t>Выполнила: Студентка 4 курса </a:t>
            </a:r>
            <a:r>
              <a:rPr lang="ru-RU" sz="2600" dirty="0" err="1">
                <a:latin typeface="Constantia"/>
                <a:ea typeface="+mj-ea"/>
                <a:cs typeface="+mj-cs"/>
              </a:rPr>
              <a:t>Чикурова</a:t>
            </a:r>
            <a:r>
              <a:rPr lang="ru-RU" sz="2600" dirty="0">
                <a:latin typeface="Constantia"/>
                <a:ea typeface="+mj-ea"/>
                <a:cs typeface="+mj-cs"/>
              </a:rPr>
              <a:t> Ю.А.</a:t>
            </a:r>
          </a:p>
          <a:p>
            <a:pPr lvl="0" algn="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sz="2600" dirty="0">
                <a:latin typeface="Constantia"/>
                <a:ea typeface="+mj-ea"/>
                <a:cs typeface="+mj-cs"/>
              </a:rPr>
              <a:t>Преподаватель: </a:t>
            </a:r>
            <a:r>
              <a:rPr lang="ru-RU" sz="2600" dirty="0" err="1">
                <a:latin typeface="Constantia"/>
                <a:ea typeface="+mj-ea"/>
                <a:cs typeface="+mj-cs"/>
              </a:rPr>
              <a:t>Краснокутская</a:t>
            </a:r>
            <a:r>
              <a:rPr lang="ru-RU" sz="2600" dirty="0">
                <a:latin typeface="Constantia"/>
                <a:ea typeface="+mj-ea"/>
                <a:cs typeface="+mj-cs"/>
              </a:rPr>
              <a:t> И.А. </a:t>
            </a:r>
            <a:endParaRPr lang="ru-RU" sz="2600" dirty="0">
              <a:latin typeface="Constantia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len\Desktop\курсовая\smes_dlya_rzhano-pshenichnogo_hle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0856" y="3404313"/>
            <a:ext cx="4472609" cy="3429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49320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/>
              <a:t>Ржано́й</a:t>
            </a:r>
            <a:r>
              <a:rPr lang="ru-RU" sz="2000" b="1" i="1" dirty="0"/>
              <a:t> хлеб — вид </a:t>
            </a:r>
            <a:r>
              <a:rPr lang="ru-RU" sz="2000" b="1" i="1" dirty="0">
                <a:hlinkClick r:id="rId3" tooltip="Хлеб"/>
              </a:rPr>
              <a:t>хлеба</a:t>
            </a:r>
            <a:r>
              <a:rPr lang="ru-RU" sz="2000" b="1" i="1" dirty="0"/>
              <a:t>: пищевой продукт, получаемый выпечкой разрыхлённого посредством </a:t>
            </a:r>
            <a:r>
              <a:rPr lang="ru-RU" sz="2000" b="1" i="1" dirty="0">
                <a:hlinkClick r:id="rId4" tooltip="Хлебная закваска"/>
              </a:rPr>
              <a:t>закваски</a:t>
            </a:r>
            <a:r>
              <a:rPr lang="ru-RU" sz="2000" b="1" i="1" dirty="0"/>
              <a:t> </a:t>
            </a:r>
            <a:r>
              <a:rPr lang="ru-RU" sz="2000" b="1" i="1" dirty="0">
                <a:hlinkClick r:id="rId5" tooltip="Тесто"/>
              </a:rPr>
              <a:t>теста</a:t>
            </a:r>
            <a:r>
              <a:rPr lang="ru-RU" sz="2000" b="1" i="1" dirty="0"/>
              <a:t>, приготовленного из ржаной </a:t>
            </a:r>
            <a:r>
              <a:rPr lang="ru-RU" sz="2000" b="1" i="1" dirty="0">
                <a:hlinkClick r:id="rId6" tooltip="Мука"/>
              </a:rPr>
              <a:t>муки</a:t>
            </a:r>
            <a:r>
              <a:rPr lang="ru-RU" sz="2000" b="1" i="1" dirty="0"/>
              <a:t>, воды и соли. Ржаной хлеб называют также «чёрным». Ржаной хлеб является обычным продуктом для всей Северной Европы, а для многих народов России — это исторически важнейший из национальных пищевых продуктов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\Desktop\курсовая\c362475fdabf13432987eb7d080e54ed_13433964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2000256"/>
            <a:ext cx="6156176" cy="4857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6305"/>
            <a:ext cx="6798734" cy="1303867"/>
          </a:xfrm>
        </p:spPr>
        <p:txBody>
          <a:bodyPr>
            <a:normAutofit/>
          </a:bodyPr>
          <a:lstStyle/>
          <a:p>
            <a:r>
              <a:rPr lang="ru-RU" dirty="0" smtClean="0"/>
              <a:t>Ассортимент ржаного хлеба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25754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Украинский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Бородинский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Российский</a:t>
            </a:r>
          </a:p>
          <a:p>
            <a:r>
              <a:rPr lang="ru-RU" b="1" i="1" dirty="0" err="1" smtClean="0">
                <a:solidFill>
                  <a:schemeClr val="tx1"/>
                </a:solidFill>
              </a:rPr>
              <a:t>Дарницкий</a:t>
            </a:r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Столичный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Любительский</a:t>
            </a:r>
          </a:p>
          <a:p>
            <a:r>
              <a:rPr lang="ru-RU" b="1" i="1" dirty="0" err="1" smtClean="0">
                <a:solidFill>
                  <a:schemeClr val="tx1"/>
                </a:solidFill>
              </a:rPr>
              <a:t>Минскийй</a:t>
            </a:r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Рижский</a:t>
            </a:r>
          </a:p>
          <a:p>
            <a:r>
              <a:rPr lang="ru-RU" b="1" i="1" dirty="0" err="1" smtClean="0">
                <a:solidFill>
                  <a:schemeClr val="tx1"/>
                </a:solidFill>
              </a:rPr>
              <a:t>Тимирзевский</a:t>
            </a:r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Деликатесный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Орловский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84" y="260648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.Схема линии производства хлеба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351" y="1564515"/>
            <a:ext cx="6996126" cy="450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теста:</a:t>
            </a:r>
            <a:endParaRPr lang="ru-RU" dirty="0"/>
          </a:p>
        </p:txBody>
      </p:sp>
      <p:sp>
        <p:nvSpPr>
          <p:cNvPr id="31" name="Содержимое 3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600" b="1" i="1" dirty="0" smtClean="0">
                <a:solidFill>
                  <a:schemeClr val="tx1"/>
                </a:solidFill>
              </a:rPr>
              <a:t>Приемка сырья (мука ржаная, закваска, соль, сахар)</a:t>
            </a:r>
          </a:p>
          <a:p>
            <a:r>
              <a:rPr lang="ru-RU" sz="2600" b="1" i="1" dirty="0" smtClean="0">
                <a:solidFill>
                  <a:schemeClr val="tx1"/>
                </a:solidFill>
              </a:rPr>
              <a:t>Дозирование муки</a:t>
            </a:r>
          </a:p>
          <a:p>
            <a:r>
              <a:rPr lang="ru-RU" sz="2600" b="1" i="1" dirty="0" smtClean="0">
                <a:solidFill>
                  <a:schemeClr val="tx1"/>
                </a:solidFill>
              </a:rPr>
              <a:t>Дозирование закваски (  =48-50%, кислотность 13-16 Т)</a:t>
            </a:r>
          </a:p>
          <a:p>
            <a:r>
              <a:rPr lang="ru-RU" sz="2600" b="1" i="1" dirty="0" smtClean="0">
                <a:solidFill>
                  <a:schemeClr val="tx1"/>
                </a:solidFill>
              </a:rPr>
              <a:t>Брожение теста (75-120 мин.)</a:t>
            </a:r>
          </a:p>
          <a:p>
            <a:r>
              <a:rPr lang="ru-RU" sz="2600" b="1" i="1" dirty="0" smtClean="0">
                <a:solidFill>
                  <a:schemeClr val="tx1"/>
                </a:solidFill>
              </a:rPr>
              <a:t>Замес теста</a:t>
            </a:r>
          </a:p>
          <a:p>
            <a:r>
              <a:rPr lang="ru-RU" sz="2600" b="1" i="1" dirty="0" smtClean="0">
                <a:solidFill>
                  <a:schemeClr val="tx1"/>
                </a:solidFill>
              </a:rPr>
              <a:t>Дозревание теста</a:t>
            </a:r>
          </a:p>
          <a:p>
            <a:r>
              <a:rPr lang="ru-RU" sz="2600" b="1" i="1" dirty="0" smtClean="0">
                <a:solidFill>
                  <a:schemeClr val="tx1"/>
                </a:solidFill>
              </a:rPr>
              <a:t>Формирование тестовых заготовок</a:t>
            </a:r>
          </a:p>
          <a:p>
            <a:r>
              <a:rPr lang="ru-RU" sz="2600" b="1" i="1" dirty="0" smtClean="0">
                <a:solidFill>
                  <a:schemeClr val="tx1"/>
                </a:solidFill>
              </a:rPr>
              <a:t>Выпечка (</a:t>
            </a:r>
            <a:r>
              <a:rPr lang="en-US" sz="2600" b="1" i="1" dirty="0" smtClean="0">
                <a:solidFill>
                  <a:schemeClr val="tx1"/>
                </a:solidFill>
              </a:rPr>
              <a:t>t</a:t>
            </a:r>
            <a:r>
              <a:rPr lang="ru-RU" sz="2600" b="1" i="1" dirty="0" smtClean="0">
                <a:solidFill>
                  <a:schemeClr val="tx1"/>
                </a:solidFill>
              </a:rPr>
              <a:t>= 180-220 °С)</a:t>
            </a:r>
          </a:p>
          <a:p>
            <a:r>
              <a:rPr lang="ru-RU" sz="2600" b="1" i="1" dirty="0" smtClean="0">
                <a:solidFill>
                  <a:schemeClr val="tx1"/>
                </a:solidFill>
              </a:rPr>
              <a:t>Охлаждение готовой продукции (</a:t>
            </a:r>
            <a:r>
              <a:rPr lang="en-US" sz="2600" b="1" i="1" dirty="0" smtClean="0">
                <a:solidFill>
                  <a:schemeClr val="tx1"/>
                </a:solidFill>
              </a:rPr>
              <a:t>t</a:t>
            </a:r>
            <a:r>
              <a:rPr lang="ru-RU" sz="2600" b="1" i="1" dirty="0" smtClean="0">
                <a:solidFill>
                  <a:schemeClr val="tx1"/>
                </a:solidFill>
              </a:rPr>
              <a:t>= 18-25 °С)</a:t>
            </a:r>
          </a:p>
          <a:p>
            <a:r>
              <a:rPr lang="ru-RU" sz="2600" b="1" i="1" dirty="0" smtClean="0">
                <a:solidFill>
                  <a:schemeClr val="tx1"/>
                </a:solidFill>
              </a:rPr>
              <a:t>Хранение готовой продукции Т=36 ч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126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Constantia</vt:lpstr>
      <vt:lpstr>Garamond</vt:lpstr>
      <vt:lpstr>Натуральные материалы</vt:lpstr>
      <vt:lpstr>Тема: Технология производства ржаного хлеба</vt:lpstr>
      <vt:lpstr>Презентация PowerPoint</vt:lpstr>
      <vt:lpstr>Ассортимент ржаного хлеба</vt:lpstr>
      <vt:lpstr>.Схема линии производства хлеба</vt:lpstr>
      <vt:lpstr>Приготовление теста: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производства ржаного хлеба</dc:title>
  <dc:creator>Helen</dc:creator>
  <cp:lastModifiedBy>User</cp:lastModifiedBy>
  <cp:revision>13</cp:revision>
  <dcterms:created xsi:type="dcterms:W3CDTF">2014-05-26T18:49:36Z</dcterms:created>
  <dcterms:modified xsi:type="dcterms:W3CDTF">2021-12-30T11:27:16Z</dcterms:modified>
</cp:coreProperties>
</file>