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63" r:id="rId4"/>
    <p:sldId id="258" r:id="rId5"/>
    <p:sldId id="261" r:id="rId6"/>
    <p:sldId id="262" r:id="rId7"/>
    <p:sldId id="265" r:id="rId8"/>
    <p:sldId id="259"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5B106E36-FD25-4E2D-B0AA-010F637433A0}" type="datetimeFigureOut">
              <a:rPr lang="ru-RU" smtClean="0"/>
              <a:pPr/>
              <a:t>30.12.2021</a:t>
            </a:fld>
            <a:endParaRPr lang="ru-RU"/>
          </a:p>
        </p:txBody>
      </p:sp>
      <p:sp>
        <p:nvSpPr>
          <p:cNvPr id="5" name="Footer Placeholder 4"/>
          <p:cNvSpPr>
            <a:spLocks noGrp="1"/>
          </p:cNvSpPr>
          <p:nvPr>
            <p:ph type="ftr" sz="quarter" idx="11"/>
          </p:nvPr>
        </p:nvSpPr>
        <p:spPr>
          <a:xfrm>
            <a:off x="533401" y="5936189"/>
            <a:ext cx="4021666" cy="365125"/>
          </a:xfrm>
        </p:spPr>
        <p:txBody>
          <a:bodyPr/>
          <a:lstStyle/>
          <a:p>
            <a:endParaRPr lang="ru-RU"/>
          </a:p>
        </p:txBody>
      </p:sp>
      <p:sp>
        <p:nvSpPr>
          <p:cNvPr id="6" name="Slide Number Placeholder 5"/>
          <p:cNvSpPr>
            <a:spLocks noGrp="1"/>
          </p:cNvSpPr>
          <p:nvPr>
            <p:ph type="sldNum" sz="quarter" idx="12"/>
          </p:nvPr>
        </p:nvSpPr>
        <p:spPr>
          <a:xfrm>
            <a:off x="7010399" y="2750337"/>
            <a:ext cx="1370293" cy="1356442"/>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19362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7856438" y="4711310"/>
            <a:ext cx="1149836" cy="1090789"/>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891406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7856438" y="4711616"/>
            <a:ext cx="1149836" cy="1090789"/>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58390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7856438" y="4709926"/>
            <a:ext cx="1149836" cy="1090789"/>
          </a:xfrm>
        </p:spPr>
        <p:txBody>
          <a:bodyPr/>
          <a:lstStyle/>
          <a:p>
            <a:fld id="{725C68B6-61C2-468F-89AB-4B9F7531AA68}" type="slidenum">
              <a:rPr lang="ru-RU" smtClean="0"/>
              <a:pPr/>
              <a:t>‹#›</a:t>
            </a:fld>
            <a:endParaRPr lang="ru-RU"/>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30093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7856438" y="4709926"/>
            <a:ext cx="1149836" cy="1090789"/>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794420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047749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846054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65777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5B106E36-FD25-4E2D-B0AA-010F637433A0}" type="datetimeFigureOut">
              <a:rPr lang="ru-RU" smtClean="0"/>
              <a:pPr/>
              <a:t>30.12.2021</a:t>
            </a:fld>
            <a:endParaRPr lang="ru-RU"/>
          </a:p>
        </p:txBody>
      </p:sp>
      <p:sp>
        <p:nvSpPr>
          <p:cNvPr id="5" name="Footer Placeholder 4"/>
          <p:cNvSpPr>
            <a:spLocks noGrp="1"/>
          </p:cNvSpPr>
          <p:nvPr>
            <p:ph type="ftr" sz="quarter" idx="11"/>
          </p:nvPr>
        </p:nvSpPr>
        <p:spPr>
          <a:xfrm>
            <a:off x="510241" y="5936189"/>
            <a:ext cx="4518959" cy="365125"/>
          </a:xfrm>
        </p:spPr>
        <p:txBody>
          <a:bodyPr/>
          <a:lstStyle/>
          <a:p>
            <a:endParaRPr lang="ru-RU"/>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418098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2179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65810" y="5936188"/>
            <a:ext cx="2057400" cy="365125"/>
          </a:xfrm>
        </p:spPr>
        <p:txBody>
          <a:bodyPr/>
          <a:lstStyle/>
          <a:p>
            <a:fld id="{5B106E36-FD25-4E2D-B0AA-010F637433A0}" type="datetimeFigureOut">
              <a:rPr lang="ru-RU" smtClean="0"/>
              <a:pPr/>
              <a:t>30.12.2021</a:t>
            </a:fld>
            <a:endParaRPr lang="ru-RU"/>
          </a:p>
        </p:txBody>
      </p:sp>
      <p:sp>
        <p:nvSpPr>
          <p:cNvPr id="5" name="Footer Placeholder 4"/>
          <p:cNvSpPr>
            <a:spLocks noGrp="1"/>
          </p:cNvSpPr>
          <p:nvPr>
            <p:ph type="ftr" sz="quarter" idx="11"/>
          </p:nvPr>
        </p:nvSpPr>
        <p:spPr>
          <a:xfrm>
            <a:off x="533400" y="5936189"/>
            <a:ext cx="4834673" cy="365125"/>
          </a:xfrm>
        </p:spPr>
        <p:txBody>
          <a:bodyPr/>
          <a:lstStyle/>
          <a:p>
            <a:endParaRPr lang="ru-RU"/>
          </a:p>
        </p:txBody>
      </p:sp>
      <p:sp>
        <p:nvSpPr>
          <p:cNvPr id="6" name="Slide Number Placeholder 5"/>
          <p:cNvSpPr>
            <a:spLocks noGrp="1"/>
          </p:cNvSpPr>
          <p:nvPr>
            <p:ph type="sldNum" sz="quarter" idx="12"/>
          </p:nvPr>
        </p:nvSpPr>
        <p:spPr>
          <a:xfrm>
            <a:off x="7856438" y="2869896"/>
            <a:ext cx="1149836" cy="1090789"/>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9377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13207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1638" y="3030009"/>
            <a:ext cx="3367045"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061129" y="3030009"/>
            <a:ext cx="3367044"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242003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397785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82393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20500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30.12.2021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644515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B106E36-FD25-4E2D-B0AA-010F637433A0}" type="datetimeFigureOut">
              <a:rPr lang="ru-RU" smtClean="0"/>
              <a:pPr/>
              <a:t>30.12.2021</a:t>
            </a:fld>
            <a:endParaRPr lang="ru-RU"/>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233352700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988840"/>
            <a:ext cx="6896534" cy="1080938"/>
          </a:xfrm>
        </p:spPr>
        <p:txBody>
          <a:bodyPr>
            <a:normAutofit/>
          </a:bodyPr>
          <a:lstStyle/>
          <a:p>
            <a:pPr algn="ctr"/>
            <a:r>
              <a:rPr lang="ru-RU" dirty="0" smtClean="0">
                <a:effectLst>
                  <a:outerShdw blurRad="38100" dist="38100" dir="2700000" algn="tl">
                    <a:srgbClr val="000000">
                      <a:alpha val="43137"/>
                    </a:srgbClr>
                  </a:outerShdw>
                </a:effectLst>
              </a:rPr>
              <a:t>Тема: «Виды глазури, технология приготовления</a:t>
            </a:r>
            <a:r>
              <a:rPr lang="ru-RU" dirty="0" smtClean="0"/>
              <a:t>»</a:t>
            </a:r>
            <a:endParaRPr lang="ru-RU" dirty="0"/>
          </a:p>
        </p:txBody>
      </p:sp>
      <p:sp>
        <p:nvSpPr>
          <p:cNvPr id="4" name="Прямоугольник 3"/>
          <p:cNvSpPr/>
          <p:nvPr/>
        </p:nvSpPr>
        <p:spPr>
          <a:xfrm>
            <a:off x="899592" y="836712"/>
            <a:ext cx="6480720" cy="369332"/>
          </a:xfrm>
          <a:prstGeom prst="rect">
            <a:avLst/>
          </a:prstGeom>
        </p:spPr>
        <p:txBody>
          <a:bodyPr wrap="square">
            <a:spAutoFit/>
          </a:bodyPr>
          <a:lstStyle/>
          <a:p>
            <a:pPr lvl="0" fontAlgn="base">
              <a:spcBef>
                <a:spcPct val="0"/>
              </a:spcBef>
              <a:spcAft>
                <a:spcPct val="0"/>
              </a:spcAft>
            </a:pPr>
            <a:r>
              <a:rPr lang="ru-RU" dirty="0">
                <a:solidFill>
                  <a:prstClr val="white"/>
                </a:solidFill>
                <a:latin typeface="Arial" charset="0"/>
                <a:cs typeface="Arial" charset="0"/>
              </a:rPr>
              <a:t>ОГАПОУ «</a:t>
            </a:r>
            <a:r>
              <a:rPr lang="ru-RU" dirty="0" err="1">
                <a:solidFill>
                  <a:prstClr val="white"/>
                </a:solidFill>
                <a:latin typeface="Arial" charset="0"/>
                <a:cs typeface="Arial" charset="0"/>
              </a:rPr>
              <a:t>Борисовский</a:t>
            </a:r>
            <a:r>
              <a:rPr lang="ru-RU" dirty="0">
                <a:solidFill>
                  <a:prstClr val="white"/>
                </a:solidFill>
                <a:latin typeface="Arial" charset="0"/>
                <a:cs typeface="Arial" charset="0"/>
              </a:rPr>
              <a:t> </a:t>
            </a:r>
            <a:r>
              <a:rPr lang="ru-RU" dirty="0" err="1">
                <a:solidFill>
                  <a:prstClr val="white"/>
                </a:solidFill>
                <a:latin typeface="Arial" charset="0"/>
                <a:cs typeface="Arial" charset="0"/>
              </a:rPr>
              <a:t>агромеханический</a:t>
            </a:r>
            <a:r>
              <a:rPr lang="ru-RU" dirty="0">
                <a:solidFill>
                  <a:prstClr val="white"/>
                </a:solidFill>
                <a:latin typeface="Arial" charset="0"/>
                <a:cs typeface="Arial" charset="0"/>
              </a:rPr>
              <a:t> техникум»</a:t>
            </a:r>
            <a:endParaRPr lang="ru-RU" dirty="0">
              <a:solidFill>
                <a:prstClr val="white"/>
              </a:solidFill>
              <a:latin typeface="Arial" charset="0"/>
              <a:cs typeface="Arial" charset="0"/>
            </a:endParaRPr>
          </a:p>
        </p:txBody>
      </p:sp>
      <p:sp>
        <p:nvSpPr>
          <p:cNvPr id="5" name="Прямоугольник 4"/>
          <p:cNvSpPr/>
          <p:nvPr/>
        </p:nvSpPr>
        <p:spPr>
          <a:xfrm>
            <a:off x="179512" y="3356992"/>
            <a:ext cx="8856984" cy="923330"/>
          </a:xfrm>
          <a:prstGeom prst="rect">
            <a:avLst/>
          </a:prstGeom>
        </p:spPr>
        <p:txBody>
          <a:bodyPr wrap="square">
            <a:spAutoFit/>
          </a:bodyPr>
          <a:lstStyle/>
          <a:p>
            <a:pPr lvl="0"/>
            <a:r>
              <a:rPr lang="ru-RU" dirty="0">
                <a:solidFill>
                  <a:prstClr val="white"/>
                </a:solidFill>
                <a:latin typeface="Century Gothic" panose="020B0502020202020204"/>
              </a:rPr>
              <a:t>МДК 05 Приготовление, оформление и подготовка к реализации хлебобулочных, мучных кондитерских изделий разнообразного ассортимента.</a:t>
            </a:r>
            <a:endParaRPr lang="ru-RU" dirty="0">
              <a:solidFill>
                <a:prstClr val="white"/>
              </a:solidFill>
              <a:latin typeface="Century Gothic" panose="020B0502020202020204"/>
            </a:endParaRPr>
          </a:p>
        </p:txBody>
      </p:sp>
      <p:sp>
        <p:nvSpPr>
          <p:cNvPr id="6" name="Прямоугольник 5"/>
          <p:cNvSpPr/>
          <p:nvPr/>
        </p:nvSpPr>
        <p:spPr>
          <a:xfrm>
            <a:off x="1835696" y="5013176"/>
            <a:ext cx="7056784" cy="972574"/>
          </a:xfrm>
          <a:prstGeom prst="rect">
            <a:avLst/>
          </a:prstGeom>
        </p:spPr>
        <p:txBody>
          <a:bodyPr wrap="square">
            <a:spAutoFit/>
          </a:bodyPr>
          <a:lstStyle/>
          <a:p>
            <a:pPr lvl="0" algn="r" fontAlgn="base">
              <a:spcBef>
                <a:spcPct val="20000"/>
              </a:spcBef>
              <a:spcAft>
                <a:spcPct val="0"/>
              </a:spcAft>
              <a:buClr>
                <a:srgbClr val="0BD0D9"/>
              </a:buClr>
              <a:buSzPct val="95000"/>
            </a:pPr>
            <a:r>
              <a:rPr lang="ru-RU" sz="2600" dirty="0">
                <a:solidFill>
                  <a:prstClr val="white"/>
                </a:solidFill>
                <a:latin typeface="Constantia"/>
              </a:rPr>
              <a:t>Выполнила: Студентка 4 курса </a:t>
            </a:r>
            <a:r>
              <a:rPr lang="ru-RU" sz="2600" dirty="0" smtClean="0">
                <a:solidFill>
                  <a:prstClr val="white"/>
                </a:solidFill>
                <a:latin typeface="Constantia"/>
              </a:rPr>
              <a:t>Петренко Д.С.</a:t>
            </a:r>
            <a:endParaRPr lang="ru-RU" sz="2600" dirty="0">
              <a:solidFill>
                <a:prstClr val="white"/>
              </a:solidFill>
              <a:latin typeface="Constantia"/>
            </a:endParaRPr>
          </a:p>
          <a:p>
            <a:pPr lvl="0" algn="r" fontAlgn="base">
              <a:spcBef>
                <a:spcPct val="20000"/>
              </a:spcBef>
              <a:spcAft>
                <a:spcPct val="0"/>
              </a:spcAft>
              <a:buClr>
                <a:srgbClr val="0BD0D9"/>
              </a:buClr>
              <a:buSzPct val="95000"/>
            </a:pPr>
            <a:r>
              <a:rPr lang="ru-RU" sz="2600" dirty="0">
                <a:solidFill>
                  <a:prstClr val="white"/>
                </a:solidFill>
                <a:latin typeface="Constantia"/>
              </a:rPr>
              <a:t>Преподаватель: </a:t>
            </a:r>
            <a:r>
              <a:rPr lang="ru-RU" sz="2600" dirty="0" err="1">
                <a:solidFill>
                  <a:prstClr val="white"/>
                </a:solidFill>
                <a:latin typeface="Constantia"/>
              </a:rPr>
              <a:t>Краснокутская</a:t>
            </a:r>
            <a:r>
              <a:rPr lang="ru-RU" sz="2600" dirty="0">
                <a:solidFill>
                  <a:prstClr val="white"/>
                </a:solidFill>
                <a:latin typeface="Constantia"/>
              </a:rPr>
              <a:t> И.А. </a:t>
            </a:r>
            <a:endParaRPr lang="ru-RU" sz="2600" dirty="0">
              <a:solidFill>
                <a:prstClr val="white"/>
              </a:solidFill>
              <a:latin typeface="Constant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585806"/>
          </a:xfrm>
        </p:spPr>
        <p:txBody>
          <a:bodyPr>
            <a:normAutofit/>
          </a:bodyPr>
          <a:lstStyle/>
          <a:p>
            <a:r>
              <a:rPr lang="ru-RU" dirty="0" smtClean="0"/>
              <a:t>Глазури делятся на:</a:t>
            </a:r>
            <a:endParaRPr lang="ru-RU" dirty="0"/>
          </a:p>
        </p:txBody>
      </p:sp>
      <p:sp>
        <p:nvSpPr>
          <p:cNvPr id="3" name="Прямоугольник 2"/>
          <p:cNvSpPr/>
          <p:nvPr/>
        </p:nvSpPr>
        <p:spPr>
          <a:xfrm>
            <a:off x="392877" y="2276872"/>
            <a:ext cx="8358246" cy="3970318"/>
          </a:xfrm>
          <a:prstGeom prst="rect">
            <a:avLst/>
          </a:prstGeom>
        </p:spPr>
        <p:txBody>
          <a:bodyPr wrap="square">
            <a:spAutoFit/>
          </a:bodyPr>
          <a:lstStyle/>
          <a:p>
            <a:r>
              <a:rPr lang="ru-RU" dirty="0" smtClean="0"/>
              <a:t>-</a:t>
            </a:r>
            <a:r>
              <a:rPr lang="ru-RU" b="1" i="1" dirty="0" smtClean="0">
                <a:solidFill>
                  <a:schemeClr val="bg1"/>
                </a:solidFill>
              </a:rPr>
              <a:t>холодные глазури на основе пектина: готовят сироп из воды, фруктового пюре и сахаров, добавляют пектин, который придает устойчивость и прочность.</a:t>
            </a:r>
          </a:p>
          <a:p>
            <a:r>
              <a:rPr lang="ru-RU" b="1" i="1" dirty="0" smtClean="0">
                <a:solidFill>
                  <a:schemeClr val="bg1"/>
                </a:solidFill>
              </a:rPr>
              <a:t>-глазури на основе шоколада – состоят из жидкой части (молоко, сливки, вода, сахарный сироп), различных видов шоколада и сахаров (глюкозного сиропа, декстрозы, </a:t>
            </a:r>
            <a:r>
              <a:rPr lang="ru-RU" b="1" i="1" dirty="0" err="1" smtClean="0">
                <a:solidFill>
                  <a:schemeClr val="bg1"/>
                </a:solidFill>
              </a:rPr>
              <a:t>интвертного</a:t>
            </a:r>
            <a:r>
              <a:rPr lang="ru-RU" b="1" i="1" dirty="0" smtClean="0">
                <a:solidFill>
                  <a:schemeClr val="bg1"/>
                </a:solidFill>
              </a:rPr>
              <a:t> сахара, сахара, меда). Иногда используют загустители – желатин или пектин.</a:t>
            </a:r>
          </a:p>
          <a:p>
            <a:r>
              <a:rPr lang="ru-RU" b="1" i="1" dirty="0" smtClean="0">
                <a:solidFill>
                  <a:schemeClr val="bg1"/>
                </a:solidFill>
              </a:rPr>
              <a:t>-глазурь на какао порошке должна быть приготовлена при температуре &gt;100С, в этом случае избавляемся от зернистости на вкус. Ингредиенты те же (жидкость, сахар), но приготовление другое.</a:t>
            </a:r>
          </a:p>
          <a:p>
            <a:r>
              <a:rPr lang="ru-RU" b="1" i="1" dirty="0" smtClean="0">
                <a:solidFill>
                  <a:schemeClr val="bg1"/>
                </a:solidFill>
              </a:rPr>
              <a:t>-карамельная глазурь готовится сначала карамель, добавляется жидкость (сливки, молоко, вода) и в конце добавляются загустители (крахмал, желатин, пектин).</a:t>
            </a:r>
            <a:endParaRPr lang="ru-RU" b="1" i="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28"/>
            <a:ext cx="8229600" cy="585806"/>
          </a:xfrm>
        </p:spPr>
        <p:txBody>
          <a:bodyPr>
            <a:normAutofit/>
          </a:bodyPr>
          <a:lstStyle/>
          <a:p>
            <a:pPr algn="ctr"/>
            <a:r>
              <a:rPr lang="ru-RU" dirty="0" smtClean="0"/>
              <a:t>Кондитерская глазурь</a:t>
            </a:r>
            <a:endParaRPr lang="ru-RU" dirty="0"/>
          </a:p>
        </p:txBody>
      </p:sp>
      <p:sp>
        <p:nvSpPr>
          <p:cNvPr id="3" name="Прямоугольник 2"/>
          <p:cNvSpPr/>
          <p:nvPr/>
        </p:nvSpPr>
        <p:spPr>
          <a:xfrm>
            <a:off x="721463" y="1196752"/>
            <a:ext cx="8072494" cy="2862322"/>
          </a:xfrm>
          <a:prstGeom prst="rect">
            <a:avLst/>
          </a:prstGeom>
        </p:spPr>
        <p:txBody>
          <a:bodyPr wrap="square">
            <a:spAutoFit/>
          </a:bodyPr>
          <a:lstStyle/>
          <a:p>
            <a:r>
              <a:rPr lang="ru-RU" b="1" i="1" dirty="0" smtClean="0">
                <a:solidFill>
                  <a:schemeClr val="bg1"/>
                </a:solidFill>
              </a:rPr>
              <a:t>Кондитерская глазурь – это готовый полуфабрикат, содержащий в своем составе помимо какао порошка воду, молочные продукты, сахарную пудру, а так же иные компоненты: яичные желтки, жиры, </a:t>
            </a:r>
            <a:r>
              <a:rPr lang="ru-RU" b="1" i="1" dirty="0" err="1" smtClean="0">
                <a:solidFill>
                  <a:schemeClr val="bg1"/>
                </a:solidFill>
              </a:rPr>
              <a:t>ароматизаторы</a:t>
            </a:r>
            <a:r>
              <a:rPr lang="ru-RU" b="1" i="1" dirty="0" smtClean="0">
                <a:solidFill>
                  <a:schemeClr val="bg1"/>
                </a:solidFill>
              </a:rPr>
              <a:t> и пищевые добавки. Из статьи вы узнаете о их разновидностях, как использовать при приготовлении и сможете удивить всех. Виды глазури бывают:</a:t>
            </a:r>
          </a:p>
          <a:p>
            <a:r>
              <a:rPr lang="ru-RU" b="1" i="1" dirty="0" smtClean="0">
                <a:solidFill>
                  <a:schemeClr val="bg1"/>
                </a:solidFill>
              </a:rPr>
              <a:t>шоколадными;</a:t>
            </a:r>
          </a:p>
          <a:p>
            <a:r>
              <a:rPr lang="ru-RU" b="1" i="1" dirty="0" smtClean="0">
                <a:solidFill>
                  <a:schemeClr val="bg1"/>
                </a:solidFill>
              </a:rPr>
              <a:t>молочными;</a:t>
            </a:r>
          </a:p>
          <a:p>
            <a:r>
              <a:rPr lang="ru-RU" b="1" i="1" dirty="0" smtClean="0">
                <a:solidFill>
                  <a:schemeClr val="bg1"/>
                </a:solidFill>
              </a:rPr>
              <a:t>белыми;</a:t>
            </a:r>
          </a:p>
          <a:p>
            <a:r>
              <a:rPr lang="ru-RU" b="1" i="1" dirty="0" smtClean="0">
                <a:solidFill>
                  <a:schemeClr val="bg1"/>
                </a:solidFill>
              </a:rPr>
              <a:t>сахарными.</a:t>
            </a:r>
            <a:endParaRPr lang="ru-RU" b="1" i="1" dirty="0">
              <a:solidFill>
                <a:schemeClr val="bg1"/>
              </a:solidFill>
            </a:endParaRPr>
          </a:p>
        </p:txBody>
      </p:sp>
      <p:sp>
        <p:nvSpPr>
          <p:cNvPr id="4" name="Прямоугольник 3"/>
          <p:cNvSpPr/>
          <p:nvPr/>
        </p:nvSpPr>
        <p:spPr>
          <a:xfrm>
            <a:off x="714348" y="3929066"/>
            <a:ext cx="8001056" cy="2585323"/>
          </a:xfrm>
          <a:prstGeom prst="rect">
            <a:avLst/>
          </a:prstGeom>
        </p:spPr>
        <p:txBody>
          <a:bodyPr wrap="square">
            <a:spAutoFit/>
          </a:bodyPr>
          <a:lstStyle/>
          <a:p>
            <a:r>
              <a:rPr lang="ru-RU" i="1" dirty="0" smtClean="0">
                <a:solidFill>
                  <a:schemeClr val="bg1"/>
                </a:solidFill>
              </a:rPr>
              <a:t>Профессиональная шоколадная глазурь</a:t>
            </a:r>
          </a:p>
          <a:p>
            <a:r>
              <a:rPr lang="ru-RU" i="1" dirty="0" smtClean="0">
                <a:solidFill>
                  <a:schemeClr val="bg1"/>
                </a:solidFill>
              </a:rPr>
              <a:t>Знатоками кондитерского дела используется кондитерская глазурь с большим содержанием шоколада. Соблюдая правильную рецептуру при изготовлении и используя точные пропорции, можно получить блестящее и вкусное украшение для сладкого лакомства.</a:t>
            </a:r>
          </a:p>
          <a:p>
            <a:r>
              <a:rPr lang="ru-RU" i="1" dirty="0" smtClean="0">
                <a:solidFill>
                  <a:schemeClr val="bg1"/>
                </a:solidFill>
              </a:rPr>
              <a:t>Состав такой “помазки” включает:</a:t>
            </a:r>
          </a:p>
          <a:p>
            <a:r>
              <a:rPr lang="ru-RU" i="1" dirty="0" smtClean="0">
                <a:solidFill>
                  <a:schemeClr val="bg1"/>
                </a:solidFill>
              </a:rPr>
              <a:t>сливочное масло;</a:t>
            </a:r>
          </a:p>
          <a:p>
            <a:r>
              <a:rPr lang="ru-RU" i="1" dirty="0" smtClean="0">
                <a:solidFill>
                  <a:schemeClr val="bg1"/>
                </a:solidFill>
              </a:rPr>
              <a:t>сгущенное молоко;</a:t>
            </a:r>
          </a:p>
          <a:p>
            <a:r>
              <a:rPr lang="ru-RU" i="1" dirty="0" smtClean="0">
                <a:solidFill>
                  <a:schemeClr val="bg1"/>
                </a:solidFill>
              </a:rPr>
              <a:t>порошок какао.</a:t>
            </a:r>
            <a:endParaRPr lang="ru-RU" i="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1085872"/>
          </a:xfrm>
        </p:spPr>
        <p:txBody>
          <a:bodyPr>
            <a:normAutofit/>
          </a:bodyPr>
          <a:lstStyle/>
          <a:p>
            <a:pPr algn="ctr"/>
            <a:r>
              <a:rPr lang="ru-RU" dirty="0" smtClean="0"/>
              <a:t>Технология приготовления сырцовой глазури</a:t>
            </a:r>
            <a:endParaRPr lang="ru-RU" dirty="0"/>
          </a:p>
        </p:txBody>
      </p:sp>
      <p:sp>
        <p:nvSpPr>
          <p:cNvPr id="3" name="Прямоугольник 2"/>
          <p:cNvSpPr/>
          <p:nvPr/>
        </p:nvSpPr>
        <p:spPr>
          <a:xfrm>
            <a:off x="216886" y="974410"/>
            <a:ext cx="5579249" cy="5632311"/>
          </a:xfrm>
          <a:prstGeom prst="rect">
            <a:avLst/>
          </a:prstGeom>
        </p:spPr>
        <p:txBody>
          <a:bodyPr wrap="square">
            <a:spAutoFit/>
          </a:bodyPr>
          <a:lstStyle/>
          <a:p>
            <a:r>
              <a:rPr lang="ru-RU" b="1" i="1" dirty="0" smtClean="0">
                <a:solidFill>
                  <a:schemeClr val="bg1"/>
                </a:solidFill>
              </a:rPr>
              <a:t>Сырцовую глазурь для глазирования поверхности готовят следующим образом. Во </a:t>
            </a:r>
            <a:r>
              <a:rPr lang="ru-RU" b="1" i="1" dirty="0" err="1" smtClean="0">
                <a:solidFill>
                  <a:schemeClr val="bg1"/>
                </a:solidFill>
              </a:rPr>
              <a:t>взбивальную</a:t>
            </a:r>
            <a:r>
              <a:rPr lang="ru-RU" b="1" i="1" dirty="0" smtClean="0">
                <a:solidFill>
                  <a:schemeClr val="bg1"/>
                </a:solidFill>
              </a:rPr>
              <a:t> машину наливают яичные белки, воду температурой 35-40С, добавляют 1 /3 сахарной пудры и, взбивая на медленном ходу машины, добавляют еще 1 /3 сахарной пудры по рецептуре.</a:t>
            </a:r>
          </a:p>
          <a:p>
            <a:r>
              <a:rPr lang="ru-RU" b="1" i="1" dirty="0" smtClean="0">
                <a:solidFill>
                  <a:schemeClr val="bg1"/>
                </a:solidFill>
              </a:rPr>
              <a:t>Смесь подогревают до температуры 40-45С. Вновь взбивают на тихом ходу машины, постепенно добавляя остальную сахарную пудру. По консистенции глазурь напоминает густую сметану. Этой глазурью покрывают поверхность изделий. После застывания на поверхности изделия образуется гладкая блестящая тонкая сахарная корочка. Ее так же, как и помаду, можно подкрашивать в разные цвета.</a:t>
            </a:r>
          </a:p>
          <a:p>
            <a:r>
              <a:rPr lang="ru-RU" b="1" i="1" dirty="0" smtClean="0">
                <a:solidFill>
                  <a:schemeClr val="bg1"/>
                </a:solidFill>
              </a:rPr>
              <a:t>Для приготовления 1кг сырцовой глазури для глазирования поверхности </a:t>
            </a:r>
            <a:r>
              <a:rPr lang="ru-RU" b="1" i="1" dirty="0" err="1" smtClean="0">
                <a:solidFill>
                  <a:schemeClr val="bg1"/>
                </a:solidFill>
              </a:rPr>
              <a:t>берут,г</a:t>
            </a:r>
            <a:r>
              <a:rPr lang="ru-RU" b="1" i="1" dirty="0" smtClean="0">
                <a:solidFill>
                  <a:schemeClr val="bg1"/>
                </a:solidFill>
              </a:rPr>
              <a:t>: Сахарной пудры-907, ячных белков-28, воды-136.</a:t>
            </a:r>
            <a:endParaRPr lang="ru-RU" b="1" i="1" dirty="0">
              <a:solidFill>
                <a:schemeClr val="bg1"/>
              </a:solidFill>
            </a:endParaRPr>
          </a:p>
        </p:txBody>
      </p:sp>
      <p:pic>
        <p:nvPicPr>
          <p:cNvPr id="5122" name="Picture 2" descr="«Технологическая схема глазури сырцовой»"/>
          <p:cNvPicPr>
            <a:picLocks noChangeAspect="1" noChangeArrowheads="1"/>
          </p:cNvPicPr>
          <p:nvPr/>
        </p:nvPicPr>
        <p:blipFill>
          <a:blip r:embed="rId2"/>
          <a:srcRect/>
          <a:stretch>
            <a:fillRect/>
          </a:stretch>
        </p:blipFill>
        <p:spPr bwMode="auto">
          <a:xfrm>
            <a:off x="5799079" y="1700808"/>
            <a:ext cx="3362325" cy="428628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322"/>
            <a:ext cx="6896534" cy="1080938"/>
          </a:xfrm>
        </p:spPr>
        <p:txBody>
          <a:bodyPr>
            <a:normAutofit/>
          </a:bodyPr>
          <a:lstStyle/>
          <a:p>
            <a:pPr algn="ctr"/>
            <a:r>
              <a:rPr lang="ru-RU" i="1" dirty="0" smtClean="0"/>
              <a:t>Глазурь заварная для украшения изделий.</a:t>
            </a:r>
            <a:endParaRPr lang="ru-RU" dirty="0"/>
          </a:p>
        </p:txBody>
      </p:sp>
      <p:sp>
        <p:nvSpPr>
          <p:cNvPr id="3" name="Прямоугольник 2"/>
          <p:cNvSpPr/>
          <p:nvPr/>
        </p:nvSpPr>
        <p:spPr>
          <a:xfrm>
            <a:off x="357158" y="1357298"/>
            <a:ext cx="5006930" cy="5632311"/>
          </a:xfrm>
          <a:prstGeom prst="rect">
            <a:avLst/>
          </a:prstGeom>
        </p:spPr>
        <p:txBody>
          <a:bodyPr wrap="square">
            <a:spAutoFit/>
          </a:bodyPr>
          <a:lstStyle/>
          <a:p>
            <a:r>
              <a:rPr lang="ru-RU" b="1" i="1" dirty="0" smtClean="0">
                <a:solidFill>
                  <a:schemeClr val="bg1"/>
                </a:solidFill>
              </a:rPr>
              <a:t>Сахар-песок 547, сахарная пудра 315, яичные белки 170, лимонная кислота 0,1, вода 248. Выход 1000.</a:t>
            </a:r>
          </a:p>
          <a:p>
            <a:r>
              <a:rPr lang="ru-RU" b="1" i="1" dirty="0" smtClean="0">
                <a:solidFill>
                  <a:schemeClr val="bg1"/>
                </a:solidFill>
              </a:rPr>
              <a:t>Сахар с водой доводят до кипения, снимают пену и уваривают до 114--115°С (проба на «шарик слабый»). Одновременно взбивают яич­ные белки до устойчивой пены и до увеличения объема в 5-6 раз. Не прекращая взбивания, постепенно вливают горячий сахарный си­роп тонкой струей, частями добавляют сахарную пудру и разведенную лимонную кислоту. Общая продолжительность взбивания 35 мин. Готовность глазури определяют по рисунку на поверхности: рисунок не должен заплывать.</a:t>
            </a:r>
          </a:p>
          <a:p>
            <a:r>
              <a:rPr lang="ru-RU" b="1" i="1" dirty="0" smtClean="0">
                <a:solidFill>
                  <a:schemeClr val="bg1"/>
                </a:solidFill>
              </a:rPr>
              <a:t>Украшения из заварной глазури менее блестящие, чем из сырцовой, но более устойчивы при хранении изделий.</a:t>
            </a:r>
            <a:endParaRPr lang="ru-RU" b="1" i="1" dirty="0">
              <a:solidFill>
                <a:schemeClr val="bg1"/>
              </a:solidFill>
            </a:endParaRPr>
          </a:p>
        </p:txBody>
      </p:sp>
      <p:pic>
        <p:nvPicPr>
          <p:cNvPr id="2050" name="Picture 2" descr="«Технологическая схема глазури заварной»"/>
          <p:cNvPicPr>
            <a:picLocks noChangeAspect="1" noChangeArrowheads="1"/>
          </p:cNvPicPr>
          <p:nvPr/>
        </p:nvPicPr>
        <p:blipFill>
          <a:blip r:embed="rId2"/>
          <a:srcRect/>
          <a:stretch>
            <a:fillRect/>
          </a:stretch>
        </p:blipFill>
        <p:spPr bwMode="auto">
          <a:xfrm>
            <a:off x="5796136" y="1557988"/>
            <a:ext cx="3457555" cy="4319283"/>
          </a:xfrm>
          <a:prstGeom prst="rect">
            <a:avLst/>
          </a:prstGeom>
          <a:noFill/>
        </p:spPr>
      </p:pic>
      <p:sp>
        <p:nvSpPr>
          <p:cNvPr id="5" name="TextBox 4"/>
          <p:cNvSpPr txBox="1"/>
          <p:nvPr/>
        </p:nvSpPr>
        <p:spPr>
          <a:xfrm>
            <a:off x="5576171" y="5963354"/>
            <a:ext cx="4287990" cy="646331"/>
          </a:xfrm>
          <a:prstGeom prst="rect">
            <a:avLst/>
          </a:prstGeom>
          <a:noFill/>
        </p:spPr>
        <p:txBody>
          <a:bodyPr wrap="square" rtlCol="0">
            <a:spAutoFit/>
          </a:bodyPr>
          <a:lstStyle/>
          <a:p>
            <a:r>
              <a:rPr lang="ru-RU" dirty="0" smtClean="0">
                <a:solidFill>
                  <a:schemeClr val="bg1"/>
                </a:solidFill>
              </a:rPr>
              <a:t>Схема приготовления заварной глазури</a:t>
            </a:r>
            <a:endParaRPr lang="ru-RU"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647696"/>
          </a:xfrm>
        </p:spPr>
        <p:txBody>
          <a:bodyPr>
            <a:normAutofit/>
          </a:bodyPr>
          <a:lstStyle/>
          <a:p>
            <a:r>
              <a:rPr lang="ru-RU" dirty="0" smtClean="0"/>
              <a:t>Шоколадная глазурь (</a:t>
            </a:r>
            <a:r>
              <a:rPr lang="ru-RU" dirty="0" err="1" smtClean="0"/>
              <a:t>кувертюр</a:t>
            </a:r>
            <a:r>
              <a:rPr lang="ru-RU" dirty="0" smtClean="0"/>
              <a:t>).</a:t>
            </a:r>
            <a:endParaRPr lang="ru-RU" dirty="0"/>
          </a:p>
        </p:txBody>
      </p:sp>
      <p:sp>
        <p:nvSpPr>
          <p:cNvPr id="3" name="Прямоугольник 2"/>
          <p:cNvSpPr/>
          <p:nvPr/>
        </p:nvSpPr>
        <p:spPr>
          <a:xfrm>
            <a:off x="357158" y="1142984"/>
            <a:ext cx="8286808" cy="1200329"/>
          </a:xfrm>
          <a:prstGeom prst="rect">
            <a:avLst/>
          </a:prstGeom>
        </p:spPr>
        <p:txBody>
          <a:bodyPr wrap="square">
            <a:spAutoFit/>
          </a:bodyPr>
          <a:lstStyle/>
          <a:p>
            <a:r>
              <a:rPr lang="ru-RU" b="1" i="1" dirty="0" smtClean="0">
                <a:solidFill>
                  <a:schemeClr val="bg1"/>
                </a:solidFill>
              </a:rPr>
              <a:t>Шоколадную глазурь используют для глазирования поверхности тортов. Для этого шоколад измельчают, соединяют с какао-маслом в соотношении 4:1, разогревают на водяной бане до 33-34°С и глазируют поверхность изделий. </a:t>
            </a:r>
            <a:endParaRPr lang="ru-RU" b="1" i="1" dirty="0">
              <a:solidFill>
                <a:schemeClr val="bg1"/>
              </a:solidFill>
            </a:endParaRPr>
          </a:p>
        </p:txBody>
      </p:sp>
      <p:sp>
        <p:nvSpPr>
          <p:cNvPr id="4" name="Прямоугольник 3"/>
          <p:cNvSpPr/>
          <p:nvPr/>
        </p:nvSpPr>
        <p:spPr>
          <a:xfrm>
            <a:off x="2795045" y="2852936"/>
            <a:ext cx="3312368" cy="369332"/>
          </a:xfrm>
          <a:prstGeom prst="rect">
            <a:avLst/>
          </a:prstGeom>
        </p:spPr>
        <p:txBody>
          <a:bodyPr wrap="square">
            <a:spAutoFit/>
          </a:bodyPr>
          <a:lstStyle/>
          <a:p>
            <a:r>
              <a:rPr lang="ru-RU" b="1" i="1" dirty="0" smtClean="0">
                <a:solidFill>
                  <a:schemeClr val="bg1"/>
                </a:solidFill>
              </a:rPr>
              <a:t>Технологическая схема.</a:t>
            </a:r>
            <a:endParaRPr lang="ru-RU" b="1" i="1" dirty="0">
              <a:solidFill>
                <a:schemeClr val="bg1"/>
              </a:solidFill>
            </a:endParaRPr>
          </a:p>
        </p:txBody>
      </p:sp>
      <p:pic>
        <p:nvPicPr>
          <p:cNvPr id="1026" name="Picture 2" descr="«Технологическая схема глазури шоколадной»"/>
          <p:cNvPicPr>
            <a:picLocks noChangeAspect="1" noChangeArrowheads="1"/>
          </p:cNvPicPr>
          <p:nvPr/>
        </p:nvPicPr>
        <p:blipFill>
          <a:blip r:embed="rId2"/>
          <a:srcRect/>
          <a:stretch>
            <a:fillRect/>
          </a:stretch>
        </p:blipFill>
        <p:spPr bwMode="auto">
          <a:xfrm>
            <a:off x="2575385" y="3356992"/>
            <a:ext cx="3514725" cy="33813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657244"/>
          </a:xfrm>
        </p:spPr>
        <p:txBody>
          <a:bodyPr>
            <a:normAutofit/>
          </a:bodyPr>
          <a:lstStyle/>
          <a:p>
            <a:pPr algn="ctr"/>
            <a:r>
              <a:rPr lang="ru-RU" b="1" dirty="0" smtClean="0"/>
              <a:t>Шоколадно ореховая глазурь</a:t>
            </a:r>
            <a:endParaRPr lang="ru-RU" dirty="0"/>
          </a:p>
        </p:txBody>
      </p:sp>
      <p:sp>
        <p:nvSpPr>
          <p:cNvPr id="3" name="Прямоугольник 2"/>
          <p:cNvSpPr/>
          <p:nvPr/>
        </p:nvSpPr>
        <p:spPr>
          <a:xfrm>
            <a:off x="683568" y="2564904"/>
            <a:ext cx="7572428" cy="3693319"/>
          </a:xfrm>
          <a:prstGeom prst="rect">
            <a:avLst/>
          </a:prstGeom>
        </p:spPr>
        <p:txBody>
          <a:bodyPr wrap="square">
            <a:spAutoFit/>
          </a:bodyPr>
          <a:lstStyle/>
          <a:p>
            <a:r>
              <a:rPr lang="ru-RU" b="1" i="1" dirty="0" smtClean="0">
                <a:solidFill>
                  <a:schemeClr val="bg1"/>
                </a:solidFill>
              </a:rPr>
              <a:t>Ингредиенты:</a:t>
            </a:r>
          </a:p>
          <a:p>
            <a:r>
              <a:rPr lang="ru-RU" b="1" i="1" dirty="0" smtClean="0">
                <a:solidFill>
                  <a:schemeClr val="bg1"/>
                </a:solidFill>
              </a:rPr>
              <a:t>сливочное масло (⅓ пачки);</a:t>
            </a:r>
          </a:p>
          <a:p>
            <a:r>
              <a:rPr lang="ru-RU" b="1" i="1" dirty="0" smtClean="0">
                <a:solidFill>
                  <a:schemeClr val="bg1"/>
                </a:solidFill>
              </a:rPr>
              <a:t>сахарная пудра (½ стакана);</a:t>
            </a:r>
          </a:p>
          <a:p>
            <a:r>
              <a:rPr lang="ru-RU" b="1" i="1" dirty="0" smtClean="0">
                <a:solidFill>
                  <a:schemeClr val="bg1"/>
                </a:solidFill>
              </a:rPr>
              <a:t>белый шоколад (1 плитка);</a:t>
            </a:r>
          </a:p>
          <a:p>
            <a:r>
              <a:rPr lang="ru-RU" b="1" i="1" dirty="0" smtClean="0">
                <a:solidFill>
                  <a:schemeClr val="bg1"/>
                </a:solidFill>
              </a:rPr>
              <a:t>одна чайная ложка молока;</a:t>
            </a:r>
          </a:p>
          <a:p>
            <a:r>
              <a:rPr lang="ru-RU" b="1" i="1" dirty="0" smtClean="0">
                <a:solidFill>
                  <a:schemeClr val="bg1"/>
                </a:solidFill>
              </a:rPr>
              <a:t>орехи (на ваш выбор);</a:t>
            </a:r>
          </a:p>
          <a:p>
            <a:r>
              <a:rPr lang="ru-RU" b="1" i="1" dirty="0" smtClean="0">
                <a:solidFill>
                  <a:schemeClr val="bg1"/>
                </a:solidFill>
              </a:rPr>
              <a:t>ваниль.</a:t>
            </a:r>
          </a:p>
          <a:p>
            <a:r>
              <a:rPr lang="ru-RU" b="1" i="1" dirty="0" smtClean="0">
                <a:solidFill>
                  <a:schemeClr val="bg1"/>
                </a:solidFill>
              </a:rPr>
              <a:t>Способ приготовления:</a:t>
            </a:r>
          </a:p>
          <a:p>
            <a:r>
              <a:rPr lang="ru-RU" b="1" i="1" dirty="0" smtClean="0">
                <a:solidFill>
                  <a:schemeClr val="bg1"/>
                </a:solidFill>
              </a:rPr>
              <a:t>Мягкое масло вперемешку с плиткой шоколада растопите доступным способом. Влейте туда молоко и добавляйте небольшими порциями сахарную пудру, орехи и ваниль. Помешайте и погасите огонь. Все готово, можно покрывать угощения.</a:t>
            </a:r>
            <a:endParaRPr lang="ru-RU" b="1" i="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785818"/>
          </a:xfrm>
        </p:spPr>
        <p:txBody>
          <a:bodyPr>
            <a:normAutofit/>
          </a:bodyPr>
          <a:lstStyle/>
          <a:p>
            <a:r>
              <a:rPr lang="ru-RU" sz="4400" dirty="0" smtClean="0"/>
              <a:t>ПРОБЛЕМЫ И ИХ ПРИЧИНЫ:</a:t>
            </a:r>
            <a:endParaRPr lang="ru-RU" dirty="0"/>
          </a:p>
        </p:txBody>
      </p:sp>
      <p:sp>
        <p:nvSpPr>
          <p:cNvPr id="3" name="Прямоугольник 2"/>
          <p:cNvSpPr/>
          <p:nvPr/>
        </p:nvSpPr>
        <p:spPr>
          <a:xfrm>
            <a:off x="428596" y="1500174"/>
            <a:ext cx="8358246" cy="5262979"/>
          </a:xfrm>
          <a:prstGeom prst="rect">
            <a:avLst/>
          </a:prstGeom>
        </p:spPr>
        <p:txBody>
          <a:bodyPr wrap="square">
            <a:spAutoFit/>
          </a:bodyPr>
          <a:lstStyle/>
          <a:p>
            <a:r>
              <a:rPr lang="ru-RU" sz="1600" b="1" i="1" dirty="0" smtClean="0">
                <a:solidFill>
                  <a:schemeClr val="bg1"/>
                </a:solidFill>
              </a:rPr>
              <a:t>Глазурь на пектине:</a:t>
            </a:r>
          </a:p>
          <a:p>
            <a:r>
              <a:rPr lang="ru-RU" sz="1600" b="1" i="1" dirty="0" smtClean="0">
                <a:solidFill>
                  <a:schemeClr val="bg1"/>
                </a:solidFill>
              </a:rPr>
              <a:t>- Комочки пектина: пектин не смешался с сахаром и плохо растворился.</a:t>
            </a:r>
          </a:p>
          <a:p>
            <a:r>
              <a:rPr lang="ru-RU" sz="1600" b="1" i="1" dirty="0" smtClean="0">
                <a:solidFill>
                  <a:schemeClr val="bg1"/>
                </a:solidFill>
              </a:rPr>
              <a:t>- Очень мягкая и нестабильная глазурь: неподходящий пектин, недостаточное </a:t>
            </a:r>
            <a:r>
              <a:rPr lang="ru-RU" sz="1600" b="1" i="1" dirty="0" err="1" smtClean="0">
                <a:solidFill>
                  <a:schemeClr val="bg1"/>
                </a:solidFill>
              </a:rPr>
              <a:t>проваривание</a:t>
            </a:r>
            <a:r>
              <a:rPr lang="ru-RU" sz="1600" b="1" i="1" dirty="0" smtClean="0">
                <a:solidFill>
                  <a:schemeClr val="bg1"/>
                </a:solidFill>
              </a:rPr>
              <a:t>, </a:t>
            </a:r>
            <a:r>
              <a:rPr lang="ru-RU" sz="1600" b="1" i="1" dirty="0" err="1" smtClean="0">
                <a:solidFill>
                  <a:schemeClr val="bg1"/>
                </a:solidFill>
              </a:rPr>
              <a:t>недостаточное</a:t>
            </a:r>
            <a:r>
              <a:rPr lang="ru-RU" sz="1600" b="1" i="1" dirty="0" smtClean="0">
                <a:solidFill>
                  <a:schemeClr val="bg1"/>
                </a:solidFill>
              </a:rPr>
              <a:t> количество, внимательно читать </a:t>
            </a:r>
            <a:r>
              <a:rPr lang="ru-RU" sz="1600" b="1" i="1" dirty="0" err="1" smtClean="0">
                <a:solidFill>
                  <a:schemeClr val="bg1"/>
                </a:solidFill>
              </a:rPr>
              <a:t>pH</a:t>
            </a:r>
            <a:r>
              <a:rPr lang="ru-RU" sz="1600" b="1" i="1" dirty="0" smtClean="0">
                <a:solidFill>
                  <a:schemeClr val="bg1"/>
                </a:solidFill>
              </a:rPr>
              <a:t> и значение </a:t>
            </a:r>
            <a:r>
              <a:rPr lang="ru-RU" sz="1600" b="1" i="1" dirty="0" err="1" smtClean="0">
                <a:solidFill>
                  <a:schemeClr val="bg1"/>
                </a:solidFill>
              </a:rPr>
              <a:t>Brix</a:t>
            </a:r>
            <a:r>
              <a:rPr lang="ru-RU" sz="1600" b="1" i="1" dirty="0" smtClean="0">
                <a:solidFill>
                  <a:schemeClr val="bg1"/>
                </a:solidFill>
              </a:rPr>
              <a:t>, чтобы пектин лучше работал.</a:t>
            </a:r>
          </a:p>
          <a:p>
            <a:r>
              <a:rPr lang="ru-RU" sz="1600" b="1" i="1" dirty="0" smtClean="0">
                <a:solidFill>
                  <a:schemeClr val="bg1"/>
                </a:solidFill>
              </a:rPr>
              <a:t>- Очень густая глазурь: много пектина, неподходящий вид пектина, излишнее приготовления.</a:t>
            </a:r>
          </a:p>
          <a:p>
            <a:endParaRPr lang="ru-RU" sz="1600" b="1" i="1" dirty="0" smtClean="0">
              <a:solidFill>
                <a:schemeClr val="bg1"/>
              </a:solidFill>
            </a:endParaRPr>
          </a:p>
          <a:p>
            <a:r>
              <a:rPr lang="ru-RU" sz="1600" b="1" i="1" dirty="0" smtClean="0">
                <a:solidFill>
                  <a:schemeClr val="bg1"/>
                </a:solidFill>
              </a:rPr>
              <a:t>Глазурь на основе какао:</a:t>
            </a:r>
          </a:p>
          <a:p>
            <a:r>
              <a:rPr lang="ru-RU" sz="1600" b="1" i="1" dirty="0" smtClean="0">
                <a:solidFill>
                  <a:schemeClr val="bg1"/>
                </a:solidFill>
              </a:rPr>
              <a:t>- Очень мягкая: неподходящий пектин, недостаточное </a:t>
            </a:r>
            <a:r>
              <a:rPr lang="ru-RU" sz="1600" b="1" i="1" dirty="0" err="1" smtClean="0">
                <a:solidFill>
                  <a:schemeClr val="bg1"/>
                </a:solidFill>
              </a:rPr>
              <a:t>проваривание</a:t>
            </a:r>
            <a:r>
              <a:rPr lang="ru-RU" sz="1600" b="1" i="1" dirty="0" smtClean="0">
                <a:solidFill>
                  <a:schemeClr val="bg1"/>
                </a:solidFill>
              </a:rPr>
              <a:t>, </a:t>
            </a:r>
            <a:r>
              <a:rPr lang="ru-RU" sz="1600" b="1" i="1" dirty="0" err="1" smtClean="0">
                <a:solidFill>
                  <a:schemeClr val="bg1"/>
                </a:solidFill>
              </a:rPr>
              <a:t>недостаночное</a:t>
            </a:r>
            <a:r>
              <a:rPr lang="ru-RU" sz="1600" b="1" i="1" dirty="0" smtClean="0">
                <a:solidFill>
                  <a:schemeClr val="bg1"/>
                </a:solidFill>
              </a:rPr>
              <a:t> количество желатина/пектина.</a:t>
            </a:r>
          </a:p>
          <a:p>
            <a:r>
              <a:rPr lang="ru-RU" sz="1600" b="1" i="1" dirty="0" smtClean="0">
                <a:solidFill>
                  <a:schemeClr val="bg1"/>
                </a:solidFill>
              </a:rPr>
              <a:t>- Очень плотная: уменьшить конечную температуру приготовления, уменьшить количество желатина, увеличить количество жидкости.</a:t>
            </a:r>
          </a:p>
          <a:p>
            <a:r>
              <a:rPr lang="ru-RU" sz="1600" b="1" i="1" dirty="0" smtClean="0">
                <a:solidFill>
                  <a:schemeClr val="bg1"/>
                </a:solidFill>
              </a:rPr>
              <a:t>- Конечный вкус сгоревшего какао: недостаточное перемешивание при готовке</a:t>
            </a:r>
          </a:p>
          <a:p>
            <a:r>
              <a:rPr lang="ru-RU" sz="1600" b="1" i="1" dirty="0" smtClean="0">
                <a:solidFill>
                  <a:schemeClr val="bg1"/>
                </a:solidFill>
              </a:rPr>
              <a:t>- Выделяет воду при хранении в холодильнике: неподходящий холодильник, увеличить количество связывающих сахаров (декстроза, глюкозный сироп), готовить по крайней мере до 65Brix.</a:t>
            </a:r>
          </a:p>
          <a:p>
            <a:r>
              <a:rPr lang="ru-RU" sz="1600" b="1" i="1" dirty="0" smtClean="0">
                <a:solidFill>
                  <a:schemeClr val="bg1"/>
                </a:solidFill>
              </a:rPr>
              <a:t>- При замораживании становится матовой: образование на поверхности конденсата при открывании морозилки, недостаточно сахаров, финальное значение меньше 60Brix, загуститель не подходит для заморозки, образование пузырей в глазури и на поверхности. </a:t>
            </a:r>
            <a:endParaRPr lang="ru-RU" sz="1600" b="1" i="1" dirty="0">
              <a:solidFill>
                <a:schemeClr val="bg1"/>
              </a:solidFill>
            </a:endParaRPr>
          </a:p>
        </p:txBody>
      </p:sp>
    </p:spTree>
  </p:cSld>
  <p:clrMapOvr>
    <a:masterClrMapping/>
  </p:clrMapOvr>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114</TotalTime>
  <Words>840</Words>
  <Application>Microsoft Office PowerPoint</Application>
  <PresentationFormat>Экран (4:3)</PresentationFormat>
  <Paragraphs>56</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Century Gothic</vt:lpstr>
      <vt:lpstr>Constantia</vt:lpstr>
      <vt:lpstr>Trebuchet MS</vt:lpstr>
      <vt:lpstr>Берлин</vt:lpstr>
      <vt:lpstr>Тема: «Виды глазури, технология приготовления»</vt:lpstr>
      <vt:lpstr>Глазури делятся на:</vt:lpstr>
      <vt:lpstr>Кондитерская глазурь</vt:lpstr>
      <vt:lpstr>Технология приготовления сырцовой глазури</vt:lpstr>
      <vt:lpstr>Глазурь заварная для украшения изделий.</vt:lpstr>
      <vt:lpstr>Шоколадная глазурь (кувертюр).</vt:lpstr>
      <vt:lpstr>Шоколадно ореховая глазурь</vt:lpstr>
      <vt:lpstr>ПРОБЛЕМЫ И ИХ ПРИЧИНЫ: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Виды глазури, технология приготовления </dc:title>
  <dc:creator>Ксюндель</dc:creator>
  <cp:lastModifiedBy>User</cp:lastModifiedBy>
  <cp:revision>22</cp:revision>
  <dcterms:created xsi:type="dcterms:W3CDTF">2021-09-26T06:46:20Z</dcterms:created>
  <dcterms:modified xsi:type="dcterms:W3CDTF">2021-12-30T10:51:37Z</dcterms:modified>
</cp:coreProperties>
</file>