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0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1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958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07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93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6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1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4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4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9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1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8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3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3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8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D1D5-AEE4-4871-8E07-C8C09ED1A37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2895DC-4A0C-43DA-B981-0E971240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9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911" y="997329"/>
            <a:ext cx="11840255" cy="1446550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Электрические </a:t>
            </a:r>
            <a:r>
              <a:rPr kumimoji="0" 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машины    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переменного </a:t>
            </a:r>
            <a:r>
              <a:rPr kumimoji="0" 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тока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1002" y="2649876"/>
            <a:ext cx="5403058" cy="523220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ДВИГАТЕЛЬ ПЕРЕМЕННОГО ТОКА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297" y="2629065"/>
            <a:ext cx="5400675" cy="523220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ГЕНЕРАТОР ПЕРЕМЕННОГО ТОКА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00" y="3343331"/>
            <a:ext cx="3779805" cy="31968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622" y="3343331"/>
            <a:ext cx="3779255" cy="2105025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42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4849" y="1429142"/>
            <a:ext cx="11745532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Недостатком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асинхронного двигателя с короткозамкнутым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ротором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является большой пусковой ток, который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превышает 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номинальный ток в 5-7 раз.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37568" y="263966"/>
            <a:ext cx="7140096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Запуск асинхронного двигателя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короткозамкнутым ротором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6929009" y="2840540"/>
            <a:ext cx="4056670" cy="3785795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101778" y="3581694"/>
            <a:ext cx="5724025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  <a:ea typeface="Calibri" panose="020F0502020204030204" pitchFamily="34" charset="0"/>
              </a:rPr>
              <a:t>   Для </a:t>
            </a:r>
            <a:r>
              <a:rPr lang="ru-RU" sz="2400" b="1" dirty="0">
                <a:latin typeface="Georgia" panose="02040502050405020303" pitchFamily="18" charset="0"/>
                <a:ea typeface="Calibri" panose="020F0502020204030204" pitchFamily="34" charset="0"/>
              </a:rPr>
              <a:t>уменьшения пускового тока последовательно с обмоткой статора включают последовательно трёхфазное индуктивное сопротивление. 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35" y="1577393"/>
            <a:ext cx="5762644" cy="425673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526" y="2327452"/>
            <a:ext cx="5624422" cy="2540762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67394" y="234504"/>
            <a:ext cx="11011437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Устройство </a:t>
            </a:r>
            <a:r>
              <a:rPr lang="ru-RU" sz="2800" dirty="0" smtClean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трехфазного асинхронного электродвигателя с фазным ротором. </a:t>
            </a:r>
            <a:endParaRPr lang="ru-RU" sz="2800" dirty="0">
              <a:solidFill>
                <a:srgbClr val="5B9BD5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29" y="1390918"/>
            <a:ext cx="9920269" cy="3969845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37568" y="263966"/>
            <a:ext cx="7140096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Запуск асинхронного двигателя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 фазным ротором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0439" y="5697971"/>
            <a:ext cx="9597359" cy="94179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Пусковой ток двигателя с фазным ротором превышает номинальный ток всего на 1,5-2%.</a:t>
            </a:r>
            <a:endParaRPr lang="ru-RU" sz="2400" b="1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8444" y="236946"/>
            <a:ext cx="8311167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Рабочие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характеристики асинхронного двигателя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15155" y="1326515"/>
                <a:ext cx="11243255" cy="1477328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Georgia" panose="02040502050405020303" pitchFamily="18" charset="0"/>
                  </a:rPr>
                  <a:t>     </a:t>
                </a:r>
                <a:r>
                  <a:rPr lang="ru-RU" sz="2200" b="1" dirty="0" smtClean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Рабочими </a:t>
                </a:r>
                <a:r>
                  <a:rPr lang="ru-RU" sz="2200" b="1" dirty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характеристиками называют зависимости </a:t>
                </a:r>
                <a:r>
                  <a:rPr lang="ru-RU" sz="2200" b="1" dirty="0" smtClean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мощности</a:t>
                </a:r>
                <a:r>
                  <a:rPr lang="ru-RU" sz="2200" b="1" dirty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, потребляемой двигателем </a:t>
                </a:r>
                <a:r>
                  <a:rPr lang="ru-RU" sz="2200" b="1" dirty="0" smtClean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Р</a:t>
                </a: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1</a:t>
                </a:r>
                <a:r>
                  <a:rPr lang="ru-RU" sz="2200" b="1" dirty="0" smtClean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, </a:t>
                </a:r>
                <a:r>
                  <a:rPr lang="ru-RU" sz="2200" b="1" dirty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потребляемого тока </a:t>
                </a:r>
                <a:r>
                  <a:rPr lang="ru-RU" sz="2200" b="1" dirty="0" smtClean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I, коэффициента </a:t>
                </a:r>
                <a:r>
                  <a:rPr lang="ru-RU" sz="2200" b="1" dirty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мощности </a:t>
                </a:r>
                <a:r>
                  <a:rPr lang="ru-RU" sz="2200" b="1" dirty="0" smtClean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cos </a:t>
                </a:r>
                <a14:m>
                  <m:oMath xmlns:m="http://schemas.openxmlformats.org/officeDocument/2006/math">
                    <m:r>
                      <a:rPr lang="ru-RU" sz="2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ru-RU" sz="2200" b="1" dirty="0" smtClean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, </a:t>
                </a:r>
                <a:r>
                  <a:rPr lang="ru-RU" sz="2200" b="1" dirty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скорости вращения </a:t>
                </a:r>
                <a:r>
                  <a:rPr lang="ru-RU" sz="2200" b="1" dirty="0" smtClean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двигателя </a:t>
                </a: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n2</a:t>
                </a:r>
                <a:r>
                  <a:rPr lang="ru-RU" sz="2200" b="1" dirty="0" smtClean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, к.п.д. и вращающего момента М от полезной </a:t>
                </a:r>
                <a:r>
                  <a:rPr lang="ru-RU" sz="2200" b="1" dirty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мощности двигателя, отдаваемой на валу </a:t>
                </a:r>
                <a:r>
                  <a:rPr lang="ru-RU" sz="2200" b="1" dirty="0" smtClean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Р</a:t>
                </a: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5" y="1326515"/>
                <a:ext cx="11243255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377" b="-4314"/>
                </a:stretch>
              </a:blipFill>
              <a:ln w="7620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928057" y="3093861"/>
            <a:ext cx="4224270" cy="353366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21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4982" t="2083" r="9120" b="5679"/>
          <a:stretch/>
        </p:blipFill>
        <p:spPr>
          <a:xfrm>
            <a:off x="1056068" y="1442434"/>
            <a:ext cx="6233374" cy="526726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24248" y="263966"/>
            <a:ext cx="10496282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Способы соединения обмоток двигателя перемычками в клеммной колодке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568" y="2575774"/>
            <a:ext cx="3889876" cy="2627291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11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3757" y="212291"/>
            <a:ext cx="6542467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Включение трехфазных двигателей в однофазную сеть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183" y="1204273"/>
            <a:ext cx="5761148" cy="489364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При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подключении трехфазного двигателя к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трехфазной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сети по его обмоткам в разный момент времени по очереди начинает идти ток, создающий 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вращающееся магнитное поле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которое взаимодействует с ротором, заставляя его 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вращаться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endParaRPr lang="ru-RU" sz="2400" b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включении двигателя в однофазную сеть, вращающий момент, способный сдвинуть ротор, не создается.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233374" y="1262326"/>
            <a:ext cx="5455570" cy="374876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53564" y="5011094"/>
            <a:ext cx="5615189" cy="163121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Запуск при помощи фазосдвигающего конденсатора.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Трехфазный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двигатель в однофазной сети теряет около 30-50% своей мощности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 Расчет емкости: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Примерно 20мкФ на 100Вт мощности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041" y="227038"/>
            <a:ext cx="10980891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Классификация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электрических машин переменного тока</a:t>
            </a:r>
            <a:endParaRPr lang="ru-RU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1644" y="1632436"/>
            <a:ext cx="3802566" cy="9900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3200" dirty="0" smtClean="0">
                <a:latin typeface="Arial Black" panose="020B0A04020102020204" pitchFamily="34" charset="0"/>
              </a:rPr>
              <a:t>Электрические машины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825" y="1667294"/>
            <a:ext cx="274211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Генераторы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289604" y="1667294"/>
            <a:ext cx="880946" cy="623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33964" y="1632436"/>
            <a:ext cx="902286" cy="658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33571" y="1632436"/>
            <a:ext cx="2386361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Двигатели</a:t>
            </a:r>
            <a:endParaRPr lang="ru-RU" sz="2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134782">
            <a:off x="1655729" y="2827465"/>
            <a:ext cx="3136265" cy="278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9882246">
            <a:off x="7881892" y="2661552"/>
            <a:ext cx="2886512" cy="271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17825" y="2775822"/>
            <a:ext cx="2885726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Однофазные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Трехфазные</a:t>
            </a:r>
            <a:endParaRPr lang="ru-RU" sz="2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1664" y="4159421"/>
            <a:ext cx="282125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Синхронные</a:t>
            </a:r>
            <a:endParaRPr lang="ru-RU" sz="2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45645" y="4060965"/>
            <a:ext cx="3007555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Асинхронные</a:t>
            </a:r>
            <a:endParaRPr lang="ru-RU" sz="2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476067">
            <a:off x="6461358" y="4116915"/>
            <a:ext cx="1488695" cy="303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9545640">
            <a:off x="4034880" y="4097678"/>
            <a:ext cx="1646089" cy="301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3222941">
            <a:off x="9748295" y="4759890"/>
            <a:ext cx="817192" cy="826033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7911857">
            <a:off x="7790879" y="4782240"/>
            <a:ext cx="1046773" cy="813507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14721" y="5700998"/>
            <a:ext cx="4491935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 короткозамкнутым</a:t>
            </a: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ротором</a:t>
            </a:r>
            <a:endParaRPr lang="ru-RU" sz="2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028882" y="5671666"/>
            <a:ext cx="2318263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 фазным</a:t>
            </a: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ротором</a:t>
            </a:r>
            <a:endParaRPr lang="ru-RU" sz="2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4118" y="227038"/>
            <a:ext cx="8550739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Классификация электрических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машин переменного тока (продолжение)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123" y="1328344"/>
            <a:ext cx="11346287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Генераторы-преобразуют  механическую энергию </a:t>
            </a:r>
            <a:r>
              <a:rPr lang="ru-RU" sz="2400" b="1" dirty="0">
                <a:latin typeface="Georgia" panose="02040502050405020303" pitchFamily="18" charset="0"/>
              </a:rPr>
              <a:t>в </a:t>
            </a:r>
            <a:r>
              <a:rPr lang="ru-RU" sz="2400" b="1" dirty="0" smtClean="0">
                <a:latin typeface="Georgia" panose="02040502050405020303" pitchFamily="18" charset="0"/>
              </a:rPr>
              <a:t>электрическую</a:t>
            </a:r>
            <a:endParaRPr lang="ru-RU" sz="2400" b="1" dirty="0">
              <a:latin typeface="Georgia" panose="02040502050405020303" pitchFamily="18" charset="0"/>
            </a:endParaRPr>
          </a:p>
          <a:p>
            <a:r>
              <a:rPr lang="ru-RU" sz="2400" b="1" dirty="0" smtClean="0">
                <a:latin typeface="Georgia" panose="02040502050405020303" pitchFamily="18" charset="0"/>
              </a:rPr>
              <a:t>Двигатели-преобразуют </a:t>
            </a:r>
            <a:r>
              <a:rPr lang="ru-RU" sz="2400" b="1" dirty="0">
                <a:latin typeface="Georgia" panose="02040502050405020303" pitchFamily="18" charset="0"/>
              </a:rPr>
              <a:t>электрическую энергию в механическую.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2123" y="2306540"/>
            <a:ext cx="5911404" cy="44012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Статор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асинхронной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машины создает   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вращающееся магнитное   </a:t>
            </a:r>
          </a:p>
          <a:p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поле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, а ротор вращается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меньшей  скоростью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т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 е.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асинхронно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Увеличение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нагрузки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двигателя вызывает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уменьшение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скорости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вращения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ротора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97014" y="2822917"/>
            <a:ext cx="5061396" cy="31085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 синхронной машине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скорость вращения ротора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совпадает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со скоростью вращения магнитного поля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статора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не 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зависит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от нагрузки двигателя. </a:t>
            </a:r>
          </a:p>
        </p:txBody>
      </p:sp>
    </p:spTree>
    <p:extLst>
      <p:ext uri="{BB962C8B-B14F-4D97-AF65-F5344CB8AC3E}">
        <p14:creationId xmlns:p14="http://schemas.microsoft.com/office/powerpoint/2010/main" val="10835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0794" y="1740468"/>
            <a:ext cx="6387922" cy="397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Асинхронные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машины  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используются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главным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образом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как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двигатели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Синхронные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—и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как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двигатели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и как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генераторы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Практически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все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генераторы переменного тока — синхронные.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414" y="206062"/>
            <a:ext cx="11200329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Обратимость и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применение электрических машин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6414" y="2386799"/>
            <a:ext cx="4477557" cy="2677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Все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электрические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машины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обратимы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               т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е.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могут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служить 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как </a:t>
            </a: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двигателям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так 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генераторами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20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037" y="1481684"/>
            <a:ext cx="5615189" cy="35522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6670" y="154546"/>
            <a:ext cx="11011437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Простейшая модель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получения вращающегося магнитного поля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425" y="1494515"/>
            <a:ext cx="5666703" cy="35394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179070" indent="89535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Алюминиевый     </a:t>
            </a:r>
          </a:p>
          <a:p>
            <a:pPr marR="179070" indent="89535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цилиндрик, помещенный  </a:t>
            </a:r>
          </a:p>
          <a:p>
            <a:pPr marR="179070" indent="89535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магнитное поле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070" indent="89535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постоянного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магнита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179070" indent="89535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вращается в ту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070" indent="89535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и полюсы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070" indent="89535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магнита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 вращении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179070" indent="89535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рукоятки. 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3447" y="5419807"/>
            <a:ext cx="5654112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Почему он вращается?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397" y="1174504"/>
            <a:ext cx="11037731" cy="267765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При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вращении магнитного поля его силовые линии пересекают цилиндрик и индуктируют в нем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ток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электромагнитной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индукции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(вихревой ток).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Взаимодействие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индуктированного тока с магнитным полем вращающегося магнита и заставляет цилиндрик вращаться.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6174" y="319773"/>
            <a:ext cx="5654112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Почему он вращается?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4364" y="4817575"/>
            <a:ext cx="10547796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Скорость вращения </a:t>
            </a: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ц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илиндра никогда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не может возрасти до скорости вращения магнитного поля. 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293754" y="3994453"/>
            <a:ext cx="1918952" cy="708338"/>
          </a:xfrm>
          <a:prstGeom prst="downArrow">
            <a:avLst/>
          </a:prstGeom>
          <a:solidFill>
            <a:srgbClr val="FF00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7631" y="148027"/>
            <a:ext cx="6155635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Скорость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вращения магнитного поля.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Скольжение.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330" y="1558242"/>
            <a:ext cx="1168841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Georgia" panose="02040502050405020303" pitchFamily="18" charset="0"/>
              </a:rPr>
              <a:t>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Скорость вращения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магнитного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поля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n1)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определяется частотой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en-US" sz="2400" b="1" dirty="0" smtClean="0">
                <a:latin typeface="Georgia" panose="02040502050405020303" pitchFamily="18" charset="0"/>
              </a:rPr>
              <a:t>          </a:t>
            </a:r>
          </a:p>
          <a:p>
            <a:pPr lvl="0"/>
            <a:r>
              <a:rPr lang="en-US" sz="2400" b="1" i="1" dirty="0" smtClean="0">
                <a:latin typeface="Georgia" panose="02040502050405020303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f (</a:t>
            </a: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ГЦ)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количеством пар полюсов </a:t>
            </a: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</a:t>
            </a:r>
            <a:r>
              <a:rPr lang="ru-RU" sz="2400" b="1" i="1" dirty="0" smtClean="0">
                <a:latin typeface="Georgia" panose="02040502050405020303" pitchFamily="18" charset="0"/>
              </a:rPr>
              <a:t>.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Число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пар полюсов может быть только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целым.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400" b="1" dirty="0" smtClean="0">
                <a:latin typeface="Georgia" panose="02040502050405020303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Скорость вращения магнитного поля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309" y="2230099"/>
            <a:ext cx="3190728" cy="1026901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35" y="3145151"/>
            <a:ext cx="5327424" cy="103588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738064" y="4081871"/>
            <a:ext cx="27318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Скольжение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9434" y="4649506"/>
            <a:ext cx="3299603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скорость вращения ротора</a:t>
            </a:r>
            <a:r>
              <a:rPr lang="en-US" sz="2400" b="1" i="1" dirty="0" smtClean="0">
                <a:latin typeface="Georgia" panose="02040502050405020303" pitchFamily="18" charset="0"/>
              </a:rPr>
              <a:t>  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051" y="4675497"/>
            <a:ext cx="3192026" cy="989672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1307908" y="5720063"/>
            <a:ext cx="10381129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Скольжение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- степень отставания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ротора от магнитного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поля</a:t>
            </a:r>
            <a:r>
              <a:rPr lang="ru-RU" sz="2400" b="1" dirty="0" smtClean="0">
                <a:latin typeface="Georgia" panose="02040502050405020303" pitchFamily="18" charset="0"/>
              </a:rPr>
              <a:t>.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8908" y="221262"/>
            <a:ext cx="7141914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Устройство электродвигателя. </a:t>
            </a:r>
            <a:endParaRPr lang="ru-RU" sz="2800" dirty="0">
              <a:solidFill>
                <a:srgbClr val="5B9BD5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82" y="960450"/>
            <a:ext cx="5448921" cy="4963832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64968" y="980742"/>
            <a:ext cx="4077149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latin typeface="Georgia" panose="02040502050405020303" pitchFamily="18" charset="0"/>
              </a:rPr>
              <a:t>1. Статор с    </a:t>
            </a:r>
          </a:p>
          <a:p>
            <a:r>
              <a:rPr lang="ru-RU" sz="3200" b="1" dirty="0">
                <a:solidFill>
                  <a:srgbClr val="5B9BD5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latin typeface="Georgia" panose="02040502050405020303" pitchFamily="18" charset="0"/>
              </a:rPr>
              <a:t> обмотками</a:t>
            </a:r>
          </a:p>
          <a:p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latin typeface="Georgia" panose="02040502050405020303" pitchFamily="18" charset="0"/>
              </a:rPr>
              <a:t>  2.Ротор</a:t>
            </a:r>
          </a:p>
          <a:p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latin typeface="Georgia" panose="02040502050405020303" pitchFamily="18" charset="0"/>
              </a:rPr>
              <a:t>  3. Лопасти  </a:t>
            </a:r>
          </a:p>
          <a:p>
            <a:r>
              <a:rPr lang="ru-RU" sz="3200" b="1" dirty="0">
                <a:solidFill>
                  <a:srgbClr val="5B9BD5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latin typeface="Georgia" panose="02040502050405020303" pitchFamily="18" charset="0"/>
              </a:rPr>
              <a:t> вентилятора</a:t>
            </a:r>
          </a:p>
          <a:p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latin typeface="Georgia" panose="02040502050405020303" pitchFamily="18" charset="0"/>
              </a:rPr>
              <a:t>  4. Щиты с  </a:t>
            </a:r>
          </a:p>
          <a:p>
            <a:r>
              <a:rPr lang="ru-RU" sz="3200" b="1" dirty="0">
                <a:solidFill>
                  <a:srgbClr val="5B9BD5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latin typeface="Georgia" panose="02040502050405020303" pitchFamily="18" charset="0"/>
              </a:rPr>
              <a:t> подшипниками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24055" y="4736140"/>
            <a:ext cx="5615139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Асинхронный двигатель,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благодаря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простоте своей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конструкции, распространен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настолько широко, что является 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основой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электропривода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43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394" y="234504"/>
            <a:ext cx="11011437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Устройство </a:t>
            </a:r>
            <a:r>
              <a:rPr lang="ru-RU" sz="2800" dirty="0" smtClean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трехфазного асинхронного электродвигателя с короткозамкнутым ротором. </a:t>
            </a:r>
            <a:endParaRPr lang="ru-RU" sz="2800" dirty="0">
              <a:solidFill>
                <a:srgbClr val="5B9BD5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70" y="1471947"/>
            <a:ext cx="5096710" cy="512203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97" y="1895510"/>
            <a:ext cx="4688024" cy="385654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77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1601</TotalTime>
  <Words>574</Words>
  <Application>Microsoft Office PowerPoint</Application>
  <PresentationFormat>Широкоэкранный</PresentationFormat>
  <Paragraphs>101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Cambria Math</vt:lpstr>
      <vt:lpstr>Georgia</vt:lpstr>
      <vt:lpstr>Times New Roman</vt:lpstr>
      <vt:lpstr>Trebuchet MS</vt:lpstr>
      <vt:lpstr>Verdana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Скворцов</dc:creator>
  <cp:lastModifiedBy>muhinleha31@mail.ru</cp:lastModifiedBy>
  <cp:revision>46</cp:revision>
  <dcterms:created xsi:type="dcterms:W3CDTF">2020-02-15T09:28:49Z</dcterms:created>
  <dcterms:modified xsi:type="dcterms:W3CDTF">2020-10-16T14:25:05Z</dcterms:modified>
</cp:coreProperties>
</file>