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7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6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2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0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7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6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6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C784-414F-4E48-B8FA-EA483437405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1300-2E15-4A93-95A9-61D697A3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1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opedia.ru/10_162321_golosemyannie.html" TargetMode="External"/><Relationship Id="rId2" Type="http://schemas.openxmlformats.org/officeDocument/2006/relationships/hyperlink" Target="https://studopedia.ru/6_100855_avtotrofi-i-geterotrofi-fotosintez-i-hemosintez-dihanie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Микробиотехнология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473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одные растения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5" y="1825625"/>
            <a:ext cx="4380541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83" y="1889633"/>
            <a:ext cx="7165383" cy="4017391"/>
          </a:xfrm>
        </p:spPr>
      </p:pic>
    </p:spTree>
    <p:extLst>
      <p:ext uri="{BB962C8B-B14F-4D97-AF65-F5344CB8AC3E}">
        <p14:creationId xmlns:p14="http://schemas.microsoft.com/office/powerpoint/2010/main" val="7899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Клетки </a:t>
            </a:r>
            <a:r>
              <a:rPr lang="ru-RU" dirty="0"/>
              <a:t>растений и животных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54" y="2020824"/>
            <a:ext cx="9186750" cy="3732117"/>
          </a:xfrm>
        </p:spPr>
      </p:pic>
    </p:spTree>
    <p:extLst>
      <p:ext uri="{BB962C8B-B14F-4D97-AF65-F5344CB8AC3E}">
        <p14:creationId xmlns:p14="http://schemas.microsoft.com/office/powerpoint/2010/main" val="16112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Низшие растения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группу низших растений входят и микроскопически малые организмы (одноклеточные и многоклеточные), и очень крупные по размерам. Но все они объединены таки­ми общими признаками, как отсутствие расчленения тела на вегетативные органы и разнообразие способов размноже­ния.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7617"/>
            <a:ext cx="5181600" cy="3467354"/>
          </a:xfrm>
        </p:spPr>
      </p:pic>
    </p:spTree>
    <p:extLst>
      <p:ext uri="{BB962C8B-B14F-4D97-AF65-F5344CB8AC3E}">
        <p14:creationId xmlns:p14="http://schemas.microsoft.com/office/powerpoint/2010/main" val="104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Вирусы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Вирусы </a:t>
            </a:r>
            <a:r>
              <a:rPr lang="ru-RU" dirty="0"/>
              <a:t>(от лат. </a:t>
            </a:r>
            <a:r>
              <a:rPr lang="ru-RU" dirty="0" err="1"/>
              <a:t>virus</a:t>
            </a:r>
            <a:r>
              <a:rPr lang="ru-RU" dirty="0"/>
              <a:t> — яд) — это мельчайшие организ­мы (не более 200-300 </a:t>
            </a:r>
            <a:r>
              <a:rPr lang="ru-RU" dirty="0" err="1"/>
              <a:t>нм</a:t>
            </a:r>
            <a:r>
              <a:rPr lang="ru-RU" dirty="0"/>
              <a:t>), невидимые в световой микроскоп, не имеющие клеточного строения, лишенные собственных систем энергообеспечения, отличающиеся паразитическим способом существования, т. е. являющиеся внутриклеточ­ными паразитами. Детальное изучение вирусов стало воз­можным с развитием электронной микроскопии, биохимии, молекулярной биологии.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933607"/>
            <a:ext cx="5181600" cy="3458718"/>
          </a:xfrm>
        </p:spPr>
      </p:pic>
    </p:spTree>
    <p:extLst>
      <p:ext uri="{BB962C8B-B14F-4D97-AF65-F5344CB8AC3E}">
        <p14:creationId xmlns:p14="http://schemas.microsoft.com/office/powerpoint/2010/main" val="15481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Бактерии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До </a:t>
            </a:r>
            <a:r>
              <a:rPr lang="ru-RU" dirty="0"/>
              <a:t>конца 1970-х гг. термин «бактерия» служил синони­мом прокариот, но в 1977 г. на основании данных молеку­лярной биологии прокариоты подразделили на царства </a:t>
            </a:r>
            <a:r>
              <a:rPr lang="ru-RU" dirty="0" err="1"/>
              <a:t>архебактерий</a:t>
            </a:r>
            <a:r>
              <a:rPr lang="ru-RU" dirty="0"/>
              <a:t> и </a:t>
            </a:r>
            <a:r>
              <a:rPr lang="ru-RU" dirty="0" err="1"/>
              <a:t>эубактерий</a:t>
            </a:r>
            <a:r>
              <a:rPr lang="ru-RU" dirty="0"/>
              <a:t> (собственно бактерий).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97424"/>
            <a:ext cx="4572000" cy="3038475"/>
          </a:xfrm>
        </p:spPr>
      </p:pic>
    </p:spTree>
    <p:extLst>
      <p:ext uri="{BB962C8B-B14F-4D97-AF65-F5344CB8AC3E}">
        <p14:creationId xmlns:p14="http://schemas.microsoft.com/office/powerpoint/2010/main" val="42647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бактерий.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Подавляющее </a:t>
            </a:r>
            <a:r>
              <a:rPr lang="ru-RU" dirty="0"/>
              <a:t>большинство бакте­рий (за исключением актиномицетов и нитчатых </a:t>
            </a:r>
            <a:r>
              <a:rPr lang="ru-RU" dirty="0" err="1"/>
              <a:t>цианобак­терий</a:t>
            </a:r>
            <a:r>
              <a:rPr lang="ru-RU" dirty="0"/>
              <a:t>) одноклеточны. По форме клеток они могут быть шаровидными (кокки), палочковидными (бациллы, </a:t>
            </a:r>
            <a:r>
              <a:rPr lang="ru-RU" dirty="0" err="1"/>
              <a:t>клостридии</a:t>
            </a:r>
            <a:r>
              <a:rPr lang="ru-RU" dirty="0"/>
              <a:t>, </a:t>
            </a:r>
            <a:r>
              <a:rPr lang="ru-RU" dirty="0" err="1"/>
              <a:t>псевдомонады</a:t>
            </a:r>
            <a:r>
              <a:rPr lang="ru-RU" dirty="0"/>
              <a:t>), извитыми (вибрионы, спириллы, спирохеты), реже — звездчатыми, тетраэдрическими, куби­ческими, С- или О-образными.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82562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4276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Обязательными клеточными структурами бактерий являются: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 err="1"/>
              <a:t>нуклеоид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— рибосомы;</a:t>
            </a:r>
          </a:p>
          <a:p>
            <a:pPr marL="0" indent="0">
              <a:buNone/>
            </a:pPr>
            <a:r>
              <a:rPr lang="ru-RU" dirty="0"/>
              <a:t>— цитоплазматическая мембрана (ЦПМ).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36" y="1893433"/>
            <a:ext cx="5181600" cy="3465914"/>
          </a:xfrm>
        </p:spPr>
      </p:pic>
    </p:spTree>
    <p:extLst>
      <p:ext uri="{BB962C8B-B14F-4D97-AF65-F5344CB8AC3E}">
        <p14:creationId xmlns:p14="http://schemas.microsoft.com/office/powerpoint/2010/main" val="7631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0"/>
            <a:ext cx="9092114" cy="6810206"/>
          </a:xfrm>
        </p:spPr>
      </p:pic>
    </p:spTree>
    <p:extLst>
      <p:ext uri="{BB962C8B-B14F-4D97-AF65-F5344CB8AC3E}">
        <p14:creationId xmlns:p14="http://schemas.microsoft.com/office/powerpoint/2010/main" val="19764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0"/>
            <a:ext cx="9070466" cy="6793992"/>
          </a:xfrm>
        </p:spPr>
      </p:pic>
    </p:spTree>
    <p:extLst>
      <p:ext uri="{BB962C8B-B14F-4D97-AF65-F5344CB8AC3E}">
        <p14:creationId xmlns:p14="http://schemas.microsoft.com/office/powerpoint/2010/main" val="18194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Цитоплазматическая мембрана (ЦПМ).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5" y="11431"/>
            <a:ext cx="9128759" cy="6846569"/>
          </a:xfrm>
        </p:spPr>
      </p:pic>
    </p:spTree>
    <p:extLst>
      <p:ext uri="{BB962C8B-B14F-4D97-AF65-F5344CB8AC3E}">
        <p14:creationId xmlns:p14="http://schemas.microsoft.com/office/powerpoint/2010/main" val="31578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лекции: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i="1" dirty="0"/>
              <a:t>Биологические объекты биотехнологии.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/>
              <a:t>Подбор форм микроорганизмов с заданными свойствами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/>
              <a:t>Принципы биотехнологии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9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Водоросли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Водоросли</a:t>
            </a:r>
            <a:r>
              <a:rPr lang="ru-RU" dirty="0"/>
              <a:t> — наиболее древняя и разнородная группа организмов. Они обитают в водной среде, почве, на поверх­ности растений и в других местах. Большинство водорослей являются </a:t>
            </a:r>
            <a:r>
              <a:rPr lang="ru-RU" u="sng" dirty="0">
                <a:hlinkClick r:id="rId2"/>
              </a:rPr>
              <a:t>автотрофами</a:t>
            </a:r>
            <a:r>
              <a:rPr lang="ru-RU" dirty="0"/>
              <a:t>, так как содержат хлорофилл и мо­гут использовать солнечный свет, но нередко их зеленая окраска маскируется другими пигментами. Некоторые во­доросли утратили способность к </a:t>
            </a:r>
            <a:r>
              <a:rPr lang="ru-RU" u="sng" dirty="0">
                <a:hlinkClick r:id="rId3"/>
              </a:rPr>
              <a:t>фотосинтезу</a:t>
            </a:r>
            <a:r>
              <a:rPr lang="ru-RU" dirty="0"/>
              <a:t>  и перешли на гетеротрофный тип питания.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1904169"/>
            <a:ext cx="5181600" cy="3663898"/>
          </a:xfrm>
        </p:spPr>
      </p:pic>
    </p:spTree>
    <p:extLst>
      <p:ext uri="{BB962C8B-B14F-4D97-AF65-F5344CB8AC3E}">
        <p14:creationId xmlns:p14="http://schemas.microsoft.com/office/powerpoint/2010/main" val="1769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Лишайники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Лишайники</a:t>
            </a:r>
            <a:r>
              <a:rPr lang="ru-RU" dirty="0"/>
              <a:t> — это симбиотические ассоциации микро­скопических грибов и зеленых микроводорослей и/или </a:t>
            </a:r>
            <a:r>
              <a:rPr lang="ru-RU" dirty="0" err="1"/>
              <a:t>ци­анобактерий</a:t>
            </a:r>
            <a:r>
              <a:rPr lang="ru-RU" dirty="0"/>
              <a:t>, образующие слоевища (талломы) определен­ной структуры. Они выделяют кислоты и тем самым вносят существенный вклад в процессы почвообразования. Лишайники можно отнести к пионерам, т. е. к первым организ­мам, заселяющим субстрат в процессе первичной сукцессии.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1825625"/>
            <a:ext cx="4936746" cy="3699669"/>
          </a:xfrm>
        </p:spPr>
      </p:pic>
    </p:spTree>
    <p:extLst>
      <p:ext uri="{BB962C8B-B14F-4D97-AF65-F5344CB8AC3E}">
        <p14:creationId xmlns:p14="http://schemas.microsoft.com/office/powerpoint/2010/main" val="15123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Преимущество лишайников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Преимуществом лишайников является устойчивость к экстремальным условиям (засухе, морозам, высоким темпе­ратурам, ультрафиолетовому излучению). В то же время они проявляют повышенную чувствительность к загрязне­нию окружающей среды и могут служить индикаторами ее состояния.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4" y="1825625"/>
            <a:ext cx="5526473" cy="4189423"/>
          </a:xfrm>
        </p:spPr>
      </p:pic>
    </p:spTree>
    <p:extLst>
      <p:ext uri="{BB962C8B-B14F-4D97-AF65-F5344CB8AC3E}">
        <p14:creationId xmlns:p14="http://schemas.microsoft.com/office/powerpoint/2010/main" val="36829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Грибы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Грибы</a:t>
            </a:r>
            <a:r>
              <a:rPr lang="ru-RU" dirty="0"/>
              <a:t> представляют собой обширную группу организ­мов, включающую около 100 тыс. видов. Это гетеротроф­ные организмы, лишенные хлорофилла. Минеральные ве­щества гриб способен усваивать из окружающей среды, од­нако органические вещества он должен получать в готовом виде.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01" y="1901000"/>
            <a:ext cx="4937055" cy="3834606"/>
          </a:xfrm>
        </p:spPr>
      </p:pic>
    </p:spTree>
    <p:extLst>
      <p:ext uri="{BB962C8B-B14F-4D97-AF65-F5344CB8AC3E}">
        <p14:creationId xmlns:p14="http://schemas.microsoft.com/office/powerpoint/2010/main" val="32100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Грибы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 способу питания грибы подразделяют на симбионты, сапрофиты, паразиты. Симбионты вступают во взаимовы­годные отношения с растениями в форме микоризы. При этом гриб получает от растений необходимые ему органи­ческие соединения (углеводы и аминокислоты), в свою очередь, снабжая растения неорганическими веществами и водой.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4" y="1825625"/>
            <a:ext cx="5026723" cy="3767099"/>
          </a:xfrm>
        </p:spPr>
      </p:pic>
    </p:spTree>
    <p:extLst>
      <p:ext uri="{BB962C8B-B14F-4D97-AF65-F5344CB8AC3E}">
        <p14:creationId xmlns:p14="http://schemas.microsoft.com/office/powerpoint/2010/main" val="36429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Вопрос </a:t>
            </a:r>
            <a:r>
              <a:rPr lang="ru-RU" b="1" i="1" dirty="0"/>
              <a:t>2. Подбор форм микроорганизмов с заданными свойствами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Выделение микроорганизмов. Отбираются пробы из мест обитания микроорганизмов (почва, растительные остатки и т.д.).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Применительно к углеводородокисляющим микроорганизмам таким местом может быть почва возле бензоколонок, винные дрожжи обильно встречаются на винограде, анаэробные </a:t>
            </a:r>
            <a:r>
              <a:rPr lang="ru-RU" dirty="0" err="1"/>
              <a:t>целлюлозаразлагающие</a:t>
            </a:r>
            <a:r>
              <a:rPr lang="ru-RU" dirty="0"/>
              <a:t> и метанобразующие микроорганизмы в больших количествах обитают в рубце жвачных животных.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77294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12442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Получение накопительных культур.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Образцы </a:t>
            </a:r>
            <a:r>
              <a:rPr lang="ru-RU" b="1" dirty="0"/>
              <a:t>вносят в жидкие питательные среды специального состава, создают благоприятные условия для </a:t>
            </a:r>
            <a:r>
              <a:rPr lang="ru-RU" dirty="0"/>
              <a:t>развития продуцента (температура, РН, источники энергии, углерода, азота и т.д.). Для накопления продуцента </a:t>
            </a:r>
            <a:r>
              <a:rPr lang="ru-RU" dirty="0" err="1"/>
              <a:t>холестериноксидазы</a:t>
            </a:r>
            <a:r>
              <a:rPr lang="ru-RU" dirty="0"/>
              <a:t> используют среды с холестерином в качестве единственного источника углерода;</a:t>
            </a:r>
          </a:p>
          <a:p>
            <a:r>
              <a:rPr lang="ru-RU" dirty="0"/>
              <a:t>углеводородокисляющих микроорганизмов - среды с парафинами;</a:t>
            </a:r>
          </a:p>
          <a:p>
            <a:r>
              <a:rPr lang="ru-RU" dirty="0"/>
              <a:t>продуцентов протеолитических или </a:t>
            </a:r>
            <a:r>
              <a:rPr lang="ru-RU" dirty="0" err="1"/>
              <a:t>липолитических</a:t>
            </a:r>
            <a:r>
              <a:rPr lang="ru-RU" dirty="0"/>
              <a:t> ферментов - среды, содержащие белки или липиды.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25224"/>
            <a:ext cx="5181600" cy="3152140"/>
          </a:xfrm>
        </p:spPr>
      </p:pic>
    </p:spTree>
    <p:extLst>
      <p:ext uri="{BB962C8B-B14F-4D97-AF65-F5344CB8AC3E}">
        <p14:creationId xmlns:p14="http://schemas.microsoft.com/office/powerpoint/2010/main" val="30477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Выделение чистых культур. На плотные питательные среды засевают образцы проб из накопительных культур.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Отдельные </a:t>
            </a:r>
            <a:r>
              <a:rPr lang="ru-RU" dirty="0"/>
              <a:t>клетки изолированные колонии или клоны, при их пересеве получаются чистые культуры, состоящие из клеток одного вида продуцента.</a:t>
            </a:r>
          </a:p>
          <a:p>
            <a:r>
              <a:rPr lang="ru-RU" dirty="0"/>
              <a:t>коллекций. Например, продуцентами антибиотиков чаще являются актиномицеты, этанола -дрожжи.</a:t>
            </a:r>
          </a:p>
          <a:p>
            <a:r>
              <a:rPr lang="ru-RU" dirty="0"/>
              <a:t>Клон - культура, полученная из одной клетки, чистая культура совокупность особей одного вида микроорганизмов, штаммы - культуры, выделенные из различных природных сред или из одной среды в разное время.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7" y="2477294"/>
            <a:ext cx="4467225" cy="3048000"/>
          </a:xfrm>
        </p:spPr>
      </p:pic>
    </p:spTree>
    <p:extLst>
      <p:ext uri="{BB962C8B-B14F-4D97-AF65-F5344CB8AC3E}">
        <p14:creationId xmlns:p14="http://schemas.microsoft.com/office/powerpoint/2010/main" val="20963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Определение способности синтезировать целевой продукт главный критерий при отборе продуцентов.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Микроорганизмы </a:t>
            </a:r>
            <a:r>
              <a:rPr lang="ru-RU" b="1" dirty="0"/>
              <a:t>должны соответствовать </a:t>
            </a:r>
            <a:r>
              <a:rPr lang="ru-RU" dirty="0"/>
              <a:t>следующим требованиям:</a:t>
            </a:r>
          </a:p>
          <a:p>
            <a:r>
              <a:rPr lang="ru-RU" b="1" dirty="0"/>
              <a:t>1)обладать высокой скоростью роста;</a:t>
            </a:r>
            <a:endParaRPr lang="ru-RU" dirty="0"/>
          </a:p>
          <a:p>
            <a:r>
              <a:rPr lang="ru-RU" b="1" dirty="0"/>
              <a:t>2)использовать для жизнедеятельности дешевые субстраты;</a:t>
            </a:r>
            <a:endParaRPr lang="ru-RU" dirty="0"/>
          </a:p>
          <a:p>
            <a:r>
              <a:rPr lang="ru-RU" b="1" dirty="0"/>
              <a:t>3)быть устойчивыми к заражению посторонней микрофлорой.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9" y="1912842"/>
            <a:ext cx="5964548" cy="3969290"/>
          </a:xfrm>
        </p:spPr>
      </p:pic>
    </p:spTree>
    <p:extLst>
      <p:ext uri="{BB962C8B-B14F-4D97-AF65-F5344CB8AC3E}">
        <p14:creationId xmlns:p14="http://schemas.microsoft.com/office/powerpoint/2010/main" val="12885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Вопрос 3.</a:t>
            </a:r>
            <a:r>
              <a:rPr lang="ru-RU" b="1" dirty="0"/>
              <a:t> Принципы биотехнологии.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наследство будущему столетию XX век оставляет глобальную экологическую проблему - основательно исчерпанные </a:t>
            </a:r>
            <a:r>
              <a:rPr lang="ru-RU" dirty="0" err="1"/>
              <a:t>невозобновимые</a:t>
            </a:r>
            <a:r>
              <a:rPr lang="ru-RU" dirty="0"/>
              <a:t> природные ресурсы, деградированную и загрязненную биосферу, а также множество проблем, связанных с дефицитом продовольствия, ухудшением здоровья людей и качества жизни в целом. Но есть и другая сторона - это реальные пути и оригинальные подходы к решению глобальной экологической проблемы. Выработке стратегии и тактике этого решения мы также обязаны XX веку: во второй его половине стала успешно набирать темпы новая, наукоемкая, бурно развивающаяся отрасль народного хозяйства - биотехнология.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Вопрос 1. </a:t>
            </a:r>
            <a:r>
              <a:rPr lang="ru-RU" b="1" i="1" dirty="0" smtClean="0"/>
              <a:t>Биологические объекты биотехнологии.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Объекты</a:t>
            </a:r>
            <a:r>
              <a:rPr lang="ru-RU" dirty="0"/>
              <a:t>, используемые в биотехнологии (они включают представителей, как прокариот, так и эукариот), чрезвычай­но разнообразны по своей структурной организации и био­логическим характеристикам.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96" y="1901222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6661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Принципы биотехнологии.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дисциплинах (физиология, биохимия, микробиология, медицина, агробиология), так и на рожденных уходящим веком молекулярной биологии и генетике, клеточной и генетической инженерии, кибернетике и информатике. Биотехнология - область знания, позволяющая получать путем управляемого культивирования организмов и (или) их фрагментов (тканей, клеток) полезные для человека продукты - пищу, корма, медицинские препараты, разнообразное сырье, доступные растениям формы азота, средства защиты растений и животных, а также утилизировать (конверсировать) различные органические отходы (промышленные, сельскохозяйственные и коммунальные).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объектам биотехнологии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вирусы;</a:t>
            </a:r>
          </a:p>
          <a:p>
            <a:pPr marL="0" indent="0">
              <a:buNone/>
            </a:pPr>
            <a:r>
              <a:rPr lang="ru-RU" dirty="0"/>
              <a:t>— бактерии и </a:t>
            </a:r>
            <a:r>
              <a:rPr lang="ru-RU" dirty="0" err="1"/>
              <a:t>цианобактерии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— водоросли;</a:t>
            </a:r>
          </a:p>
          <a:p>
            <a:pPr marL="0" indent="0">
              <a:buNone/>
            </a:pPr>
            <a:r>
              <a:rPr lang="ru-RU" dirty="0"/>
              <a:t>— лишайники;</a:t>
            </a:r>
          </a:p>
          <a:p>
            <a:pPr marL="0" indent="0">
              <a:buNone/>
            </a:pPr>
            <a:r>
              <a:rPr lang="ru-RU" dirty="0"/>
              <a:t>— грибы;</a:t>
            </a:r>
          </a:p>
          <a:p>
            <a:pPr marL="0" indent="0">
              <a:buNone/>
            </a:pPr>
            <a:r>
              <a:rPr lang="ru-RU" dirty="0"/>
              <a:t>— водные растения;</a:t>
            </a:r>
          </a:p>
          <a:p>
            <a:pPr marL="0" indent="0">
              <a:buNone/>
            </a:pPr>
            <a:r>
              <a:rPr lang="ru-RU" dirty="0"/>
              <a:t>— клетки растений и животных.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1909"/>
            <a:ext cx="5181600" cy="2585458"/>
          </a:xfrm>
        </p:spPr>
      </p:pic>
    </p:spTree>
    <p:extLst>
      <p:ext uri="{BB962C8B-B14F-4D97-AF65-F5344CB8AC3E}">
        <p14:creationId xmlns:p14="http://schemas.microsoft.com/office/powerpoint/2010/main" val="34741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Вирусы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76" y="1690688"/>
            <a:ext cx="7687056" cy="4804410"/>
          </a:xfrm>
        </p:spPr>
      </p:pic>
    </p:spTree>
    <p:extLst>
      <p:ext uri="{BB962C8B-B14F-4D97-AF65-F5344CB8AC3E}">
        <p14:creationId xmlns:p14="http://schemas.microsoft.com/office/powerpoint/2010/main" val="17131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</a:t>
            </a:r>
            <a:r>
              <a:rPr lang="ru-RU" dirty="0" smtClean="0"/>
              <a:t>актерии и </a:t>
            </a:r>
            <a:r>
              <a:rPr lang="ru-RU" dirty="0" err="1" smtClean="0"/>
              <a:t>цианобактерии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97" y="1825625"/>
            <a:ext cx="5179005" cy="4351338"/>
          </a:xfrm>
        </p:spPr>
      </p:pic>
    </p:spTree>
    <p:extLst>
      <p:ext uri="{BB962C8B-B14F-4D97-AF65-F5344CB8AC3E}">
        <p14:creationId xmlns:p14="http://schemas.microsoft.com/office/powerpoint/2010/main" val="8838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одоросли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82" y="1825625"/>
            <a:ext cx="4351338" cy="435133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96" y="1825625"/>
            <a:ext cx="5806317" cy="4351338"/>
          </a:xfrm>
        </p:spPr>
      </p:pic>
    </p:spTree>
    <p:extLst>
      <p:ext uri="{BB962C8B-B14F-4D97-AF65-F5344CB8AC3E}">
        <p14:creationId xmlns:p14="http://schemas.microsoft.com/office/powerpoint/2010/main" val="10723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Лишайники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32" y="1529518"/>
            <a:ext cx="6955536" cy="4608043"/>
          </a:xfrm>
        </p:spPr>
      </p:pic>
    </p:spTree>
    <p:extLst>
      <p:ext uri="{BB962C8B-B14F-4D97-AF65-F5344CB8AC3E}">
        <p14:creationId xmlns:p14="http://schemas.microsoft.com/office/powerpoint/2010/main" val="33013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Грибы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54" y="1438688"/>
            <a:ext cx="6939492" cy="5204619"/>
          </a:xfrm>
        </p:spPr>
      </p:pic>
    </p:spTree>
    <p:extLst>
      <p:ext uri="{BB962C8B-B14F-4D97-AF65-F5344CB8AC3E}">
        <p14:creationId xmlns:p14="http://schemas.microsoft.com/office/powerpoint/2010/main" val="16508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991</Words>
  <Application>Microsoft Office PowerPoint</Application>
  <PresentationFormat>Широкоэкранный</PresentationFormat>
  <Paragraphs>65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Тема урока: Микробиотехнология.</vt:lpstr>
      <vt:lpstr>Вопросы лекции:</vt:lpstr>
      <vt:lpstr>Вопрос 1. Биологические объекты биотехнологии. </vt:lpstr>
      <vt:lpstr>К объектам биотехнологии относятся:</vt:lpstr>
      <vt:lpstr>Вирусы</vt:lpstr>
      <vt:lpstr>Бактерии и цианобактерии</vt:lpstr>
      <vt:lpstr>Водоросли</vt:lpstr>
      <vt:lpstr>Лишайники</vt:lpstr>
      <vt:lpstr>Грибы</vt:lpstr>
      <vt:lpstr>Водные растения</vt:lpstr>
      <vt:lpstr>Клетки растений и животных</vt:lpstr>
      <vt:lpstr>Низшие растения</vt:lpstr>
      <vt:lpstr>Вирусы </vt:lpstr>
      <vt:lpstr>Бактерии </vt:lpstr>
      <vt:lpstr>Строение бактерий.</vt:lpstr>
      <vt:lpstr>Обязательными клеточными структурами бактерий являются: </vt:lpstr>
      <vt:lpstr>Презентация PowerPoint</vt:lpstr>
      <vt:lpstr>Презентация PowerPoint</vt:lpstr>
      <vt:lpstr>Цитоплазматическая мембрана (ЦПМ).</vt:lpstr>
      <vt:lpstr>Водоросли</vt:lpstr>
      <vt:lpstr>Лишайники</vt:lpstr>
      <vt:lpstr>Преимущество лишайников</vt:lpstr>
      <vt:lpstr>Грибы</vt:lpstr>
      <vt:lpstr>Грибы</vt:lpstr>
      <vt:lpstr> Вопрос 2. Подбор форм микроорганизмов с заданными свойствами  </vt:lpstr>
      <vt:lpstr>Получение накопительных культур.</vt:lpstr>
      <vt:lpstr>Выделение чистых культур. На плотные питательные среды засевают образцы проб из накопительных культур.</vt:lpstr>
      <vt:lpstr>Определение способности синтезировать целевой продукт главный критерий при отборе продуцентов.</vt:lpstr>
      <vt:lpstr>Вопрос 3. Принципы биотехнологии. </vt:lpstr>
      <vt:lpstr>Принципы биотехнологии.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Микробиотехнология.</dc:title>
  <dc:creator>User</dc:creator>
  <cp:lastModifiedBy>User</cp:lastModifiedBy>
  <cp:revision>7</cp:revision>
  <dcterms:created xsi:type="dcterms:W3CDTF">2020-09-02T10:25:44Z</dcterms:created>
  <dcterms:modified xsi:type="dcterms:W3CDTF">2020-09-03T07:07:15Z</dcterms:modified>
</cp:coreProperties>
</file>