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2" r:id="rId2"/>
    <p:sldId id="273" r:id="rId3"/>
    <p:sldId id="269" r:id="rId4"/>
    <p:sldId id="258" r:id="rId5"/>
    <p:sldId id="259" r:id="rId6"/>
    <p:sldId id="263" r:id="rId7"/>
    <p:sldId id="27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55" autoAdjust="0"/>
  </p:normalViewPr>
  <p:slideViewPr>
    <p:cSldViewPr>
      <p:cViewPr varScale="1">
        <p:scale>
          <a:sx n="62" d="100"/>
          <a:sy n="62" d="100"/>
        </p:scale>
        <p:origin x="14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C69546-F3AB-4B64-AF33-D4C84F72168F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ОГАПОУ «Борисовский агромеханический техникум»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defRPr/>
            </a:pPr>
            <a:endParaRPr lang="ru-RU" sz="4000" b="1" dirty="0" smtClean="0">
              <a:solidFill>
                <a:schemeClr val="accent2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4000" b="1" dirty="0">
              <a:solidFill>
                <a:schemeClr val="accent2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ТЕМА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ПРОИЗВОДИТЕЛЬНОСТЬ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ТРУДА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»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Подготовил студент группы №28 «Экономика и бухгалтерский учет»</a:t>
            </a:r>
          </a:p>
          <a:p>
            <a:pPr algn="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Вдовытченко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Никита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8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1" dirty="0"/>
              <a:t>ПЛАН УЧЕБНОГО ЗАНЯТИЯ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Дисциплина </a:t>
            </a:r>
            <a:r>
              <a:rPr lang="ru-RU" sz="1600" b="1" u="sng" dirty="0"/>
              <a:t>«Экономика организации»</a:t>
            </a:r>
            <a:r>
              <a:rPr lang="ru-RU" sz="1600" b="1" dirty="0"/>
              <a:t>_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Специальность </a:t>
            </a:r>
            <a:r>
              <a:rPr lang="ru-RU" sz="1600" u="sng" dirty="0"/>
              <a:t>21.02.05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/>
              <a:t>Группа </a:t>
            </a:r>
            <a:r>
              <a:rPr lang="ru-RU" sz="1400" u="sng" dirty="0"/>
              <a:t>СЗО-115/15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Тема</a:t>
            </a:r>
            <a:r>
              <a:rPr lang="ru-RU" dirty="0"/>
              <a:t>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ПРОИЗВОДИТЕЛЬНОСТЬ  ТРУДА</a:t>
            </a:r>
            <a:r>
              <a:rPr lang="ru-RU" b="1" dirty="0" smtClean="0"/>
              <a:t>»</a:t>
            </a:r>
            <a:endParaRPr lang="ru-RU" dirty="0"/>
          </a:p>
          <a:p>
            <a:r>
              <a:rPr lang="ru-RU" b="1" dirty="0"/>
              <a:t>Цель: </a:t>
            </a:r>
            <a:r>
              <a:rPr lang="ru-RU" dirty="0"/>
              <a:t>изучить </a:t>
            </a:r>
            <a:r>
              <a:rPr lang="ru-RU" dirty="0" smtClean="0"/>
              <a:t>понятие и роль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производительности  труда</a:t>
            </a:r>
            <a:r>
              <a:rPr lang="ru-RU" sz="2900" dirty="0"/>
              <a:t> </a:t>
            </a:r>
            <a:r>
              <a:rPr lang="ru-RU" sz="2900" dirty="0" smtClean="0"/>
              <a:t>для современного производства</a:t>
            </a:r>
          </a:p>
          <a:p>
            <a:r>
              <a:rPr lang="ru-RU" b="1" dirty="0" smtClean="0"/>
              <a:t>Задачи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r>
              <a:rPr lang="ru-RU" dirty="0"/>
              <a:t> </a:t>
            </a:r>
            <a:r>
              <a:rPr lang="ru-RU" b="1" dirty="0"/>
              <a:t>образовательные</a:t>
            </a:r>
            <a:r>
              <a:rPr lang="ru-RU" dirty="0"/>
              <a:t>-ознакомить студентов </a:t>
            </a:r>
            <a:r>
              <a:rPr lang="ru-RU" dirty="0" smtClean="0"/>
              <a:t>с</a:t>
            </a:r>
            <a:r>
              <a:rPr lang="ru-RU" dirty="0"/>
              <a:t> </a:t>
            </a:r>
            <a:r>
              <a:rPr lang="ru-RU" dirty="0" smtClean="0"/>
              <a:t>понятием </a:t>
            </a:r>
            <a:r>
              <a:rPr lang="ru-RU" dirty="0"/>
              <a:t>и </a:t>
            </a:r>
            <a:r>
              <a:rPr lang="ru-RU" dirty="0" smtClean="0"/>
              <a:t>ролью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производительности  труда</a:t>
            </a:r>
            <a:r>
              <a:rPr lang="ru-RU" dirty="0" smtClean="0"/>
              <a:t>, </a:t>
            </a:r>
            <a:r>
              <a:rPr lang="ru-RU" dirty="0"/>
              <a:t>с характеристиками и показателями эффективности работы персонала</a:t>
            </a:r>
          </a:p>
          <a:p>
            <a:r>
              <a:rPr lang="ru-RU" dirty="0"/>
              <a:t> </a:t>
            </a:r>
            <a:r>
              <a:rPr lang="ru-RU" b="1" dirty="0"/>
              <a:t>развивающие-</a:t>
            </a:r>
            <a:r>
              <a:rPr lang="ru-RU" dirty="0"/>
              <a:t>развивать  компетенции- ОК1-ОК- 5; ПК 1.3, ПК 1.4</a:t>
            </a:r>
          </a:p>
          <a:p>
            <a:r>
              <a:rPr lang="ru-RU" dirty="0"/>
              <a:t> </a:t>
            </a:r>
            <a:r>
              <a:rPr lang="ru-RU" b="1" dirty="0"/>
              <a:t>воспитательные-</a:t>
            </a:r>
            <a:r>
              <a:rPr lang="ru-RU" dirty="0"/>
              <a:t>формирование устойчивого интереса к изучаемой дисциплине и избранной специальности.</a:t>
            </a:r>
          </a:p>
          <a:p>
            <a:r>
              <a:rPr lang="ru-RU" b="1" u="sng" dirty="0"/>
              <a:t>Структура занятия:</a:t>
            </a:r>
            <a:endParaRPr lang="ru-RU" dirty="0"/>
          </a:p>
          <a:p>
            <a:pPr lvl="0"/>
            <a:r>
              <a:rPr lang="ru-RU" dirty="0" smtClean="0"/>
              <a:t>1.Организационный </a:t>
            </a:r>
            <a:r>
              <a:rPr lang="ru-RU" dirty="0"/>
              <a:t>момент</a:t>
            </a:r>
          </a:p>
          <a:p>
            <a:pPr lvl="0"/>
            <a:r>
              <a:rPr lang="ru-RU" dirty="0" smtClean="0"/>
              <a:t>2.Проверка домашнего задания</a:t>
            </a:r>
          </a:p>
          <a:p>
            <a:pPr lvl="0"/>
            <a:r>
              <a:rPr lang="ru-RU" dirty="0" smtClean="0"/>
              <a:t>3.Изучение </a:t>
            </a:r>
            <a:r>
              <a:rPr lang="ru-RU" dirty="0"/>
              <a:t>нового материала </a:t>
            </a:r>
          </a:p>
          <a:p>
            <a:r>
              <a:rPr lang="ru-RU" dirty="0"/>
              <a:t>3.1. Рассказ учителя с показом презентации</a:t>
            </a:r>
          </a:p>
          <a:p>
            <a:pPr lvl="0"/>
            <a:r>
              <a:rPr lang="ru-RU" dirty="0" smtClean="0"/>
              <a:t>3.2.Закрепление </a:t>
            </a:r>
            <a:r>
              <a:rPr lang="ru-RU" dirty="0"/>
              <a:t>нового материала: решение задач по теме урока</a:t>
            </a:r>
          </a:p>
          <a:p>
            <a:pPr lvl="0"/>
            <a:r>
              <a:rPr lang="ru-RU" dirty="0" smtClean="0"/>
              <a:t>4.Итог </a:t>
            </a:r>
            <a:r>
              <a:rPr lang="ru-RU" dirty="0"/>
              <a:t>занятия. Домашнее задание, оценивание знаний студентов.</a:t>
            </a:r>
          </a:p>
          <a:p>
            <a:r>
              <a:rPr lang="ru-RU" b="1" dirty="0"/>
              <a:t>Учебники:</a:t>
            </a:r>
            <a:endParaRPr lang="ru-RU" dirty="0"/>
          </a:p>
          <a:p>
            <a:r>
              <a:rPr lang="ru-RU" dirty="0"/>
              <a:t>В.Д. Грибов, В.П. Грузинов Экономика предприятия М.: Финансы и статистика, 2013. с.115-121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46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ПРОИЗВОДИТЕЛЬНОСТЬ</a:t>
            </a:r>
            <a:br>
              <a:rPr lang="ru-RU" sz="4400" dirty="0"/>
            </a:br>
            <a:r>
              <a:rPr lang="ru-RU" sz="4400" dirty="0" smtClean="0"/>
              <a:t>ТРУДА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экономическая категория, выражающая степень плодотворности целесообразной деятельности людей по производству материальных и духовных благ.</a:t>
            </a:r>
          </a:p>
          <a:p>
            <a:endParaRPr lang="ru-RU" dirty="0"/>
          </a:p>
        </p:txBody>
      </p:sp>
      <p:pic>
        <p:nvPicPr>
          <p:cNvPr id="5" name="Picture 2" descr="C:\Users\User\Downloads\3995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842" y="1700808"/>
            <a:ext cx="4639372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Производительность труда определяется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количеством продукции (объемом работ), произведенной работником в единицу времени (час, смену, квартал, год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4" name="Picture 6" descr="https://encrypted-tbn1.gstatic.com/images?q=tbn:ANd9GcQ2cKek8E9YNUdh4QMWiIbBBtJcqti2pwlEG60_g3XOfUQrsgPRayX6xaZ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247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zhilstroy.org/wp-content/uploads/2013/01/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01" y="3488602"/>
            <a:ext cx="4453558" cy="33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urostroi22.ru/wp-content/uploads/2013/11/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606"/>
            <a:ext cx="3480062" cy="25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Производительность труда определяется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количеством времени, затраченным на производство единицы продукции (на выполнение определенной работы).</a:t>
            </a:r>
          </a:p>
          <a:p>
            <a:endParaRPr lang="ru-RU" dirty="0"/>
          </a:p>
        </p:txBody>
      </p:sp>
      <p:pic>
        <p:nvPicPr>
          <p:cNvPr id="4098" name="Picture 2" descr="http://i034.radikal.ru/0806/63/cbea5f1968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381665" cy="34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variant.tomsk.ru/uploads/posts/2014-05/139964035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1146"/>
            <a:ext cx="3707904" cy="3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Производительность труда определяется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44824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Выработка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844824"/>
            <a:ext cx="2275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Трудоемкость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2399441"/>
                <a:ext cx="2856269" cy="1554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dirty="0"/>
                  <a:t>W=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en-US" sz="6600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9441"/>
                <a:ext cx="2856269" cy="1554593"/>
              </a:xfrm>
              <a:prstGeom prst="rect">
                <a:avLst/>
              </a:prstGeom>
              <a:blipFill rotWithShape="1">
                <a:blip r:embed="rId2"/>
                <a:stretch>
                  <a:fillRect l="-14499" b="-16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063818" y="2374339"/>
                <a:ext cx="3080182" cy="1998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𝑄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818" y="2374339"/>
                <a:ext cx="3080182" cy="1998624"/>
              </a:xfrm>
              <a:prstGeom prst="rect">
                <a:avLst/>
              </a:prstGeom>
              <a:blipFill rotWithShape="1">
                <a:blip r:embed="rId3"/>
                <a:stretch>
                  <a:fillRect l="-17030" b="-8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01801" y="4935651"/>
            <a:ext cx="3308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 </a:t>
            </a:r>
            <a:r>
              <a:rPr lang="ru-RU" dirty="0"/>
              <a:t>– выработка</a:t>
            </a:r>
          </a:p>
          <a:p>
            <a:r>
              <a:rPr lang="en-US" dirty="0"/>
              <a:t>Q </a:t>
            </a:r>
            <a:r>
              <a:rPr lang="ru-RU" dirty="0"/>
              <a:t>– объем произведенной продукции</a:t>
            </a:r>
          </a:p>
          <a:p>
            <a:r>
              <a:rPr lang="en-US" dirty="0"/>
              <a:t>T </a:t>
            </a:r>
            <a:r>
              <a:rPr lang="ru-RU" dirty="0"/>
              <a:t>– затраты рабочего времени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63818" y="4797152"/>
            <a:ext cx="3080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 </a:t>
            </a:r>
            <a:r>
              <a:rPr lang="ru-RU" dirty="0" smtClean="0"/>
              <a:t>– </a:t>
            </a:r>
            <a:r>
              <a:rPr lang="ru-RU" dirty="0"/>
              <a:t>трудоемкость</a:t>
            </a:r>
          </a:p>
          <a:p>
            <a:r>
              <a:rPr lang="en-US" dirty="0"/>
              <a:t>Q </a:t>
            </a:r>
            <a:r>
              <a:rPr lang="ru-RU" dirty="0"/>
              <a:t>– объем произведенной продукции</a:t>
            </a:r>
          </a:p>
          <a:p>
            <a:r>
              <a:rPr lang="en-US" dirty="0"/>
              <a:t>T </a:t>
            </a:r>
            <a:r>
              <a:rPr lang="ru-RU" dirty="0"/>
              <a:t>– затраты рабочего времени</a:t>
            </a:r>
          </a:p>
        </p:txBody>
      </p:sp>
      <p:pic>
        <p:nvPicPr>
          <p:cNvPr id="3074" name="Picture 2" descr="C:\Users\User\Downloads\proizvoditelnost_tru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34" y="1920193"/>
            <a:ext cx="2807568" cy="36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" y="18864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влияюшие на изменение производительности труда</a:t>
            </a:r>
            <a:br>
              <a:rPr lang="ru-RU" dirty="0" smtClean="0"/>
            </a:br>
            <a:r>
              <a:rPr lang="ru-RU" dirty="0" smtClean="0"/>
              <a:t> по отношению к предприятию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772816"/>
            <a:ext cx="2962672" cy="892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Внутренние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8028" y="2782669"/>
            <a:ext cx="2707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cs typeface="Aharoni" panose="02010803020104030203" pitchFamily="2" charset="-79"/>
              </a:rPr>
              <a:t>изменение объема и структуры производства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8079861">
            <a:off x="5835516" y="2067520"/>
            <a:ext cx="676737" cy="80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78268" y="2303470"/>
            <a:ext cx="676737" cy="80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168817">
            <a:off x="2644169" y="2121066"/>
            <a:ext cx="676737" cy="80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2819150"/>
            <a:ext cx="271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применение достижений науки и техники в производстве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82538" y="3280815"/>
            <a:ext cx="3317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совершенствование организации производства и управления на предприятии;</a:t>
            </a:r>
          </a:p>
          <a:p>
            <a:pPr algn="ctr"/>
            <a:r>
              <a:rPr lang="ru-RU" dirty="0"/>
              <a:t> организации и стимулирования труда</a:t>
            </a:r>
          </a:p>
        </p:txBody>
      </p:sp>
      <p:pic>
        <p:nvPicPr>
          <p:cNvPr id="7170" name="Picture 2" descr="http://www.ssa.ru/news/news/00269CE39/$File/tru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3695832"/>
            <a:ext cx="2832060" cy="21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2ch.hk/wrk/src/171799/14163014178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44" y="3688011"/>
            <a:ext cx="2831676" cy="17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press-rifey.ru/files/file/organizacia/trikon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79206"/>
            <a:ext cx="4339606" cy="18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</TotalTime>
  <Words>248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Aharoni</vt:lpstr>
      <vt:lpstr>Arial</vt:lpstr>
      <vt:lpstr>Arial Black</vt:lpstr>
      <vt:lpstr>Cambria Math</vt:lpstr>
      <vt:lpstr>Franklin Gothic Book</vt:lpstr>
      <vt:lpstr>Franklin Gothic Medium</vt:lpstr>
      <vt:lpstr>Wingdings 2</vt:lpstr>
      <vt:lpstr>Трек</vt:lpstr>
      <vt:lpstr>ОГАПОУ «Борисовский агромеханический техникум»</vt:lpstr>
      <vt:lpstr>ПЛАН УЧЕБНОГО ЗАНЯТИЯ Дисциплина «Экономика организации»_ Специальность 21.02.05 Группа СЗО-115/15</vt:lpstr>
      <vt:lpstr>ПРОИЗВОДИТЕЛЬНОСТЬ ТРУДА -</vt:lpstr>
      <vt:lpstr>Производительность труда определяется</vt:lpstr>
      <vt:lpstr>Производительность труда определяется</vt:lpstr>
      <vt:lpstr>Производительность труда определяется</vt:lpstr>
      <vt:lpstr>Презентация PowerPoint</vt:lpstr>
      <vt:lpstr>Факторы, влияюшие на изменение производительности труда  по отношению к предприятию</vt:lpstr>
    </vt:vector>
  </TitlesOfParts>
  <Company>Torrents.by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ПРОИЗВОДИТЕЛЬНОСТЬ ТРУДА</dc:title>
  <dc:creator>User</dc:creator>
  <cp:lastModifiedBy>User</cp:lastModifiedBy>
  <cp:revision>21</cp:revision>
  <dcterms:created xsi:type="dcterms:W3CDTF">2014-11-20T10:56:23Z</dcterms:created>
  <dcterms:modified xsi:type="dcterms:W3CDTF">2021-12-27T10:27:38Z</dcterms:modified>
</cp:coreProperties>
</file>