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4" r:id="rId2"/>
    <p:sldId id="263" r:id="rId3"/>
    <p:sldId id="264" r:id="rId4"/>
    <p:sldId id="300" r:id="rId5"/>
    <p:sldId id="301" r:id="rId6"/>
    <p:sldId id="302" r:id="rId7"/>
    <p:sldId id="303" r:id="rId8"/>
    <p:sldId id="276" r:id="rId9"/>
    <p:sldId id="283" r:id="rId10"/>
    <p:sldId id="29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1" d="100"/>
          <a:sy n="101" d="100"/>
        </p:scale>
        <p:origin x="2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FBE0E-DBC3-4168-AA11-CF37AE2B5884}" type="datetimeFigureOut">
              <a:rPr lang="ru-RU" smtClean="0"/>
              <a:pPr/>
              <a:t>24.12.2021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5AD42-0C54-4B0B-9BC8-C8400899E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commons.wikimedia.org/wiki/File:Jeep_2.5_liter_4-cylinder_engine_chromed_e.jpg?uselang=r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s://commons.wikimedia.org/wiki/File:%D0%94%D0%B2%D0%B8%D0%B3%D0%B0%D1%82%D0%B5%D0%BB%D1%8C_%D0%93%D0%90%D0%97-63_%D1%84%D0%BE%D1%82%D0%BE2.JPG?uselang=r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10000"/>
              <a:defRPr/>
            </a:pPr>
            <a:r>
              <a:rPr lang="ru-RU" sz="8000" b="1" dirty="0">
                <a:solidFill>
                  <a:srgbClr val="00B050"/>
                </a:solidFill>
              </a:rPr>
              <a:t>ОГАПОУ «БАМТ»</a:t>
            </a:r>
            <a:br>
              <a:rPr lang="ru-RU" sz="8000" b="1" dirty="0">
                <a:solidFill>
                  <a:srgbClr val="00B050"/>
                </a:solidFill>
              </a:rPr>
            </a:br>
            <a:r>
              <a:rPr lang="ru-RU" sz="3100" b="1" dirty="0">
                <a:solidFill>
                  <a:srgbClr val="002060"/>
                </a:solidFill>
              </a:rPr>
              <a:t>Тема:</a:t>
            </a:r>
            <a:r>
              <a:rPr lang="ru-RU" sz="3100" b="1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Генератор</a:t>
            </a:r>
            <a:r>
              <a:rPr lang="ru-RU" sz="3100" dirty="0" smtClean="0">
                <a:solidFill>
                  <a:srgbClr val="002060"/>
                </a:solidFill>
              </a:rPr>
              <a:t>.</a:t>
            </a:r>
            <a:r>
              <a:rPr lang="ru-RU" sz="3100" dirty="0">
                <a:solidFill>
                  <a:srgbClr val="002060"/>
                </a:solidFill>
              </a:rPr>
              <a:t/>
            </a:r>
            <a:br>
              <a:rPr lang="ru-RU" sz="3100" dirty="0">
                <a:solidFill>
                  <a:srgbClr val="002060"/>
                </a:solidFill>
              </a:rPr>
            </a:br>
            <a:r>
              <a:rPr lang="ru-RU" sz="3100" dirty="0"/>
              <a:t> </a:t>
            </a:r>
            <a:br>
              <a:rPr lang="ru-RU" sz="3100" dirty="0"/>
            </a:br>
            <a:r>
              <a:rPr lang="ru-RU" sz="3100" dirty="0">
                <a:solidFill>
                  <a:srgbClr val="C00000"/>
                </a:solidFill>
              </a:rPr>
              <a:t>МДК 02.01 «Технология слесарных работ по ремонту и техническому обслуживанию сельскохозяйственных машин и оборудования».</a:t>
            </a:r>
            <a:br>
              <a:rPr lang="ru-RU" sz="3100" dirty="0">
                <a:solidFill>
                  <a:srgbClr val="C00000"/>
                </a:solidFill>
              </a:rPr>
            </a:br>
            <a:r>
              <a:rPr lang="ru-RU" sz="3100" b="1" dirty="0">
                <a:solidFill>
                  <a:srgbClr val="000099"/>
                </a:solidFill>
              </a:rPr>
              <a:t>Выполнил студент группы № 108</a:t>
            </a:r>
            <a:r>
              <a:rPr lang="ru-RU" sz="3100" dirty="0">
                <a:solidFill>
                  <a:srgbClr val="000099"/>
                </a:solidFill>
              </a:rPr>
              <a:t> Тракторист-машинист сельскохозяйственного производства</a:t>
            </a:r>
            <a:br>
              <a:rPr lang="ru-RU" sz="3100" dirty="0">
                <a:solidFill>
                  <a:srgbClr val="000099"/>
                </a:solidFill>
              </a:rPr>
            </a:br>
            <a:r>
              <a:rPr lang="ru-RU" sz="3100" b="1" dirty="0" err="1" smtClean="0"/>
              <a:t>Бреус</a:t>
            </a:r>
            <a:r>
              <a:rPr lang="ru-RU" sz="3100" b="1" dirty="0" smtClean="0"/>
              <a:t> </a:t>
            </a:r>
            <a:r>
              <a:rPr lang="ru-RU" sz="3100" b="1" dirty="0"/>
              <a:t>Евгений </a:t>
            </a:r>
            <a:r>
              <a:rPr lang="ru-RU" sz="3100" b="1" dirty="0" smtClean="0"/>
              <a:t>Александрович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Руководитель </a:t>
            </a:r>
            <a:r>
              <a:rPr lang="ru-RU" sz="3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Понизенский</a:t>
            </a:r>
            <a:r>
              <a:rPr lang="ru-RU" sz="3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Валерий Васильевич</a:t>
            </a:r>
            <a: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ru-RU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731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928670"/>
            <a:ext cx="6715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b="1" dirty="0" smtClean="0">
                <a:solidFill>
                  <a:srgbClr val="00B050"/>
                </a:solidFill>
              </a:rPr>
              <a:t>СПАСИБО ЗА ВНИМАНИЕ</a:t>
            </a:r>
            <a:endParaRPr lang="ru-RU" sz="9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928670"/>
            <a:ext cx="5000628" cy="2786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Изобретателем автомобильного генератора в той форме, в которой он устанавливается и в наши дни, был немецкий инженер Роберт Бош. В 1887 он разработал низковольтное магнето для стационарных двигателей, а к 1902 году – магнето высокого напряжения, которое стало прообразом показанной им в 1906 году «световой машины», то есть первого автомобильного генератора постоянного тока.</a:t>
            </a:r>
          </a:p>
          <a:p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34480" y="0"/>
            <a:ext cx="38623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/>
              <a:t>История генератора:</a:t>
            </a:r>
            <a:endParaRPr lang="ru-RU" sz="3200" b="1" dirty="0"/>
          </a:p>
        </p:txBody>
      </p:sp>
      <p:pic>
        <p:nvPicPr>
          <p:cNvPr id="10" name="Picture 2" descr="http://im3-tub-ru.yandex.net/i?id=8919db256795c74ab789ff88c893cf23-13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929066"/>
            <a:ext cx="2500298" cy="2928934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5000628" y="5657671"/>
            <a:ext cx="41433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Аббревиатура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"АГС"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353535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расшифровывается "Автомобильные Генераторы и Стартеры"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 </a:t>
            </a:r>
            <a:endParaRPr lang="ru-RU" dirty="0"/>
          </a:p>
        </p:txBody>
      </p:sp>
      <p:pic>
        <p:nvPicPr>
          <p:cNvPr id="5" name="Picture 2" descr="http://autoepoch.ru/wp-content/uploads/2013/10/generato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00809"/>
            <a:ext cx="8388424" cy="51571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77152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Генератор -</a:t>
            </a:r>
            <a:r>
              <a:rPr lang="ru-RU" sz="3200" dirty="0" smtClean="0"/>
              <a:t> устройство, преобразующее механическую энергию, получаемую от двигателя, в электрическую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0298" y="0"/>
            <a:ext cx="4283224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uk-UA" sz="3600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Виды</a:t>
            </a:r>
            <a:r>
              <a:rPr lang="uk-UA" sz="36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uk-UA" sz="3600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генераторов</a:t>
            </a:r>
            <a:endParaRPr lang="ru-RU" sz="36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071546"/>
            <a:ext cx="285748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Генераторы постоянного тока</a:t>
            </a: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28868"/>
            <a:ext cx="36433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(не </a:t>
            </a:r>
            <a:r>
              <a:rPr lang="uk-UA" sz="2800" dirty="0" err="1" smtClean="0"/>
              <a:t>применяют</a:t>
            </a:r>
            <a:r>
              <a:rPr lang="uk-UA" sz="2800" dirty="0" smtClean="0"/>
              <a:t> на </a:t>
            </a:r>
            <a:r>
              <a:rPr lang="uk-UA" sz="2800" dirty="0" err="1" smtClean="0"/>
              <a:t>современных</a:t>
            </a:r>
            <a:r>
              <a:rPr lang="uk-UA" sz="2800" dirty="0" smtClean="0"/>
              <a:t> </a:t>
            </a:r>
            <a:r>
              <a:rPr lang="uk-UA" sz="2800" dirty="0" err="1" smtClean="0"/>
              <a:t>автомобилях</a:t>
            </a:r>
            <a:r>
              <a:rPr lang="uk-UA" sz="2800" dirty="0" smtClean="0"/>
              <a:t>)</a:t>
            </a:r>
            <a:endParaRPr lang="ru-RU" sz="2800" dirty="0"/>
          </a:p>
        </p:txBody>
      </p:sp>
      <p:pic>
        <p:nvPicPr>
          <p:cNvPr id="5" name="Рисунок 4" descr="http://autodrop.ru/uploads/1344884345_ustroystvo-avtomobilnogo-generatora.jpg"/>
          <p:cNvPicPr/>
          <p:nvPr/>
        </p:nvPicPr>
        <p:blipFill>
          <a:blip r:embed="rId2" cstate="print"/>
          <a:srcRect l="13722" r="15932" b="3719"/>
          <a:stretch>
            <a:fillRect/>
          </a:stretch>
        </p:blipFill>
        <p:spPr bwMode="auto">
          <a:xfrm>
            <a:off x="0" y="4000504"/>
            <a:ext cx="3214678" cy="285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143636" y="1071546"/>
            <a:ext cx="35719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Генераторы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переменного</a:t>
            </a: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pitchFamily="34" charset="0"/>
              </a:rPr>
              <a:t>тока</a:t>
            </a:r>
            <a:endParaRPr kumimoji="0" lang="uk-UA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ea typeface="Times New Roman" pitchFamily="18" charset="0"/>
                <a:cs typeface="Arial" pitchFamily="34" charset="0"/>
              </a:rPr>
              <a:t>(</a:t>
            </a:r>
            <a:r>
              <a:rPr lang="uk-UA" sz="2800" dirty="0" err="1" smtClean="0">
                <a:ea typeface="Times New Roman" pitchFamily="18" charset="0"/>
                <a:cs typeface="Arial" pitchFamily="34" charset="0"/>
              </a:rPr>
              <a:t>используют</a:t>
            </a:r>
            <a:r>
              <a:rPr lang="uk-UA" sz="28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 </a:t>
            </a:r>
            <a:r>
              <a:rPr kumimoji="0" lang="uk-UA" sz="280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настоящее</a:t>
            </a:r>
            <a:r>
              <a:rPr kumimoji="0" lang="uk-UA" sz="28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800" i="0" u="none" strike="noStrike" cap="none" normalizeH="0" baseline="0" dirty="0" err="1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время</a:t>
            </a:r>
            <a:r>
              <a:rPr kumimoji="0" lang="uk-UA" sz="2800" i="0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Arial" pitchFamily="34" charset="0"/>
              </a:rPr>
              <a:t>)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pic>
        <p:nvPicPr>
          <p:cNvPr id="7" name="Рисунок 6" descr="http://vaguralremont.ru/wp-content/uploads/2015/09/alternateur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5" y="3284984"/>
            <a:ext cx="3643306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/>
          <p:nvPr/>
        </p:nvCxnSpPr>
        <p:spPr>
          <a:xfrm rot="10800000" flipV="1">
            <a:off x="1857356" y="571480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572132" y="571480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16200000" flipH="1">
            <a:off x="535777" y="3393281"/>
            <a:ext cx="685800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4356938" y="0"/>
            <a:ext cx="4787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Генераторы переменного </a:t>
            </a:r>
          </a:p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                     тока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0" y="857232"/>
            <a:ext cx="9144000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4214810" y="100010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Первая конструкция генераторов переменного тока была представлена фирмой «</a:t>
            </a:r>
            <a:r>
              <a:rPr lang="ru-RU" sz="2400" dirty="0" err="1" smtClean="0"/>
              <a:t>Невиль</a:t>
            </a:r>
            <a:r>
              <a:rPr lang="ru-RU" sz="2400" dirty="0" smtClean="0"/>
              <a:t>», США в 1946 году.</a:t>
            </a:r>
          </a:p>
          <a:p>
            <a:r>
              <a:rPr lang="ru-RU" sz="2400" i="1" dirty="0" smtClean="0"/>
              <a:t>Применяются на автомобилях </a:t>
            </a:r>
            <a:r>
              <a:rPr lang="ru-RU" sz="2400" dirty="0" smtClean="0"/>
              <a:t>ГАЗ-53, </a:t>
            </a:r>
            <a:r>
              <a:rPr lang="ru-RU" sz="2400" i="1" dirty="0" smtClean="0"/>
              <a:t>ВАЗ-2101,   Москвич-2140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29058" y="3214686"/>
            <a:ext cx="52149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Генератор переменного тока мощнее  долговечнее, дешевле, чем генераторы постоянного тока</a:t>
            </a:r>
            <a:endParaRPr lang="ru-RU" sz="24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-142908" y="0"/>
            <a:ext cx="4214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</a:rPr>
              <a:t>Генераторы постоянного тока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1000108"/>
            <a:ext cx="40004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На автомобилях выпуска до 1960-х годов (например ГАЗ-51, ГАЗ-69, </a:t>
            </a:r>
            <a:r>
              <a:rPr lang="ru-RU" sz="2400" dirty="0" smtClean="0">
                <a:solidFill>
                  <a:srgbClr val="002060"/>
                </a:solidFill>
              </a:rPr>
              <a:t>ГАЗ-М-20 </a:t>
            </a:r>
            <a:r>
              <a:rPr lang="ru-RU" sz="2400" dirty="0" smtClean="0"/>
              <a:t>«Победа» и многих других) устанавливались генераторы постоянного тока</a:t>
            </a:r>
            <a:endParaRPr lang="ru-RU" sz="240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0" y="4500570"/>
            <a:ext cx="9144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0" name="Picture 2" descr="https://upload.wikimedia.org/wikipedia/commons/thumb/0/0e/Jeep_2.5_liter_4-cylinder_engine_chromed_e.jpg/180px-Jeep_2.5_liter_4-cylinder_engine_chromed_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4572008"/>
            <a:ext cx="2714644" cy="2143140"/>
          </a:xfrm>
          <a:prstGeom prst="rect">
            <a:avLst/>
          </a:prstGeom>
          <a:noFill/>
        </p:spPr>
      </p:pic>
      <p:pic>
        <p:nvPicPr>
          <p:cNvPr id="21" name="Picture 2" descr="https://upload.wikimedia.org/wikipedia/commons/thumb/a/a4/%D0%94%D0%B2%D0%B8%D0%B3%D0%B0%D1%82%D0%B5%D0%BB%D1%8C_%D0%93%D0%90%D0%97-63_%D1%84%D0%BE%D1%82%D0%BE2.JPG/220px-%D0%94%D0%B2%D0%B8%D0%B3%D0%B0%D1%82%D0%B5%D0%BB%D1%8C_%D0%93%D0%90%D0%97-63_%D1%84%D0%BE%D1%82%D0%BE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4572008"/>
            <a:ext cx="2643206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0"/>
            <a:ext cx="80441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/>
              <a:t>Основне части </a:t>
            </a:r>
            <a:r>
              <a:rPr lang="uk-UA" sz="3200" dirty="0" err="1" smtClean="0"/>
              <a:t>автомобильного</a:t>
            </a:r>
            <a:r>
              <a:rPr lang="uk-UA" sz="3200" dirty="0" smtClean="0"/>
              <a:t> генератора:</a:t>
            </a:r>
            <a:endParaRPr lang="ru-RU" sz="3200" dirty="0"/>
          </a:p>
        </p:txBody>
      </p:sp>
      <p:pic>
        <p:nvPicPr>
          <p:cNvPr id="3" name="Рисунок 2" descr="C:\Users\Евгений Григорич\Downloads\18255556.jpg"/>
          <p:cNvPicPr/>
          <p:nvPr/>
        </p:nvPicPr>
        <p:blipFill>
          <a:blip r:embed="rId2" cstate="print"/>
          <a:srcRect b="5194"/>
          <a:stretch>
            <a:fillRect/>
          </a:stretch>
        </p:blipFill>
        <p:spPr bwMode="auto">
          <a:xfrm>
            <a:off x="3428992" y="3429000"/>
            <a:ext cx="5715008" cy="3429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714356"/>
            <a:ext cx="60007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000" dirty="0" smtClean="0"/>
              <a:t>Шкив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Корпус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Ротор 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Статор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Сборка с выпрямительными диодами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Регулятор напряжения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Щёточный узел</a:t>
            </a:r>
          </a:p>
          <a:p>
            <a:pPr marL="342900" indent="-342900">
              <a:buAutoNum type="arabicParenR"/>
            </a:pPr>
            <a:r>
              <a:rPr lang="ru-RU" sz="2000" dirty="0" smtClean="0"/>
              <a:t>Защитная крышка диодного модуля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285852" y="0"/>
            <a:ext cx="716149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u="none" strike="noStrike" normalizeH="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Принцип </a:t>
            </a:r>
            <a:r>
              <a:rPr kumimoji="0" lang="uk-UA" sz="3200" u="none" strike="noStrike" normalizeH="0" baseline="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работы</a:t>
            </a:r>
            <a:r>
              <a:rPr kumimoji="0" lang="uk-UA" sz="3200" u="none" strike="noStrike" normalizeH="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3200" u="none" strike="noStrike" normalizeH="0" baseline="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автомобильного</a:t>
            </a:r>
            <a:r>
              <a:rPr kumimoji="0" lang="uk-UA" sz="3200" u="none" strike="noStrike" normalizeH="0" baseline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генератора:</a:t>
            </a:r>
            <a:endParaRPr kumimoji="0" lang="uk-UA" sz="3200" u="none" strike="noStrike" normalizeH="0" baseline="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3794" name="Рисунок 16" descr="Принцип работы автомобильного генерато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3929067"/>
            <a:ext cx="3857620" cy="2928934"/>
          </a:xfrm>
          <a:prstGeom prst="rect">
            <a:avLst/>
          </a:prstGeom>
          <a:noFill/>
        </p:spPr>
      </p:pic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1841242"/>
            <a:ext cx="435768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замке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зажигания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поворачивается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ключ, на обмотку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возбуждения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поступает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ток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через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щёточный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узел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контактные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кольца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В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обмотке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наводится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магнитное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поле. Ротор генератора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начинает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двигаться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вращением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коленчатого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вала. Обмотки статора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пронизываются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магнитным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полем ротора. На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выводах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обмоток статора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возникает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переменное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напряжение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достижением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определённой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частоты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вращения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обмотка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возбуждения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запитывается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непосредственно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генератора, то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есть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генератор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переходит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режим </a:t>
            </a:r>
            <a:r>
              <a:rPr kumimoji="0" lang="uk-UA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самовозбуждения</a:t>
            </a:r>
            <a: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br>
              <a:rPr kumimoji="0" lang="uk-UA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uk-UA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857232"/>
          </a:xfrm>
        </p:spPr>
        <p:txBody>
          <a:bodyPr/>
          <a:lstStyle/>
          <a:p>
            <a:r>
              <a:rPr lang="ru-RU" dirty="0" smtClean="0"/>
              <a:t>Неисправности генератора: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35113"/>
            <a:ext cx="4068792" cy="639762"/>
          </a:xfrm>
        </p:spPr>
        <p:txBody>
          <a:bodyPr>
            <a:normAutofit fontScale="77500" lnSpcReduction="2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Электрические неисправности 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Износ щёток;</a:t>
            </a:r>
            <a:br>
              <a:rPr lang="ru-RU" dirty="0" smtClean="0"/>
            </a:br>
            <a:r>
              <a:rPr lang="ru-RU" dirty="0" smtClean="0"/>
              <a:t>Обрыв или нарушения контакта электрических цепей;</a:t>
            </a:r>
            <a:br>
              <a:rPr lang="ru-RU" dirty="0" smtClean="0"/>
            </a:br>
            <a:r>
              <a:rPr lang="ru-RU" dirty="0" smtClean="0"/>
              <a:t>Замыкания между витками обмотки ротора;</a:t>
            </a:r>
            <a:br>
              <a:rPr lang="ru-RU" dirty="0" smtClean="0"/>
            </a:br>
            <a:r>
              <a:rPr lang="ru-RU" dirty="0" smtClean="0"/>
              <a:t>Выход из строя, хотя и не часто, диодного моста или регулятора напряжения.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1357298"/>
            <a:ext cx="4041775" cy="639762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Механические неисправности: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Износ подшипников;</a:t>
            </a:r>
          </a:p>
          <a:p>
            <a:pPr>
              <a:buNone/>
            </a:pPr>
            <a:r>
              <a:rPr lang="ru-RU" dirty="0" smtClean="0"/>
              <a:t>    Вибрирующий ротор;</a:t>
            </a:r>
          </a:p>
          <a:p>
            <a:pPr>
              <a:buNone/>
            </a:pPr>
            <a:r>
              <a:rPr lang="ru-RU" dirty="0" smtClean="0"/>
              <a:t>    Растяжение и обрыв ремня привода генератора.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642918"/>
            <a:ext cx="9001156" cy="6215082"/>
          </a:xfrm>
        </p:spPr>
        <p:txBody>
          <a:bodyPr>
            <a:no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pPr lvl="0">
              <a:buNone/>
            </a:pPr>
            <a:r>
              <a:rPr lang="ru-RU" sz="2000" dirty="0" smtClean="0"/>
              <a:t>      Генератор — очень сложное устройство, поэтому важно бережно относиться к нему. Постоянно следите за состоянием всех его деталей, а также за степенью натяжения приводного ремня. Тогда автомобильный генератор сможет прослужить максимально долго.</a:t>
            </a:r>
          </a:p>
          <a:p>
            <a:endParaRPr lang="ru-RU" sz="2000" dirty="0"/>
          </a:p>
        </p:txBody>
      </p:sp>
      <p:pic>
        <p:nvPicPr>
          <p:cNvPr id="4" name="Picture 2" descr="http://starter02.ru/wp-content/uploads/alternato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750470"/>
            <a:ext cx="4143372" cy="3107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</TotalTime>
  <Words>293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Тема Office</vt:lpstr>
      <vt:lpstr>ОГАПОУ «БАМТ» Тема: Генератор.   МДК 02.01 «Технология слесарных работ по ремонту и техническому обслуживанию сельскохозяйственных машин и оборудования». Выполнил студент группы № 108 Тракторист-машинист сельскохозяйственного производства Бреус Евгений Александрович Руководитель Понизенский Валерий Васильевич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Неисправности генератора:</vt:lpstr>
      <vt:lpstr>ВЫВОД: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Автомобильный генератор</dc:title>
  <dc:creator>Колесов Виталий Анатольевич</dc:creator>
  <cp:lastModifiedBy>Админ</cp:lastModifiedBy>
  <cp:revision>53</cp:revision>
  <dcterms:created xsi:type="dcterms:W3CDTF">2014-12-21T11:22:12Z</dcterms:created>
  <dcterms:modified xsi:type="dcterms:W3CDTF">2021-12-24T06:08:16Z</dcterms:modified>
</cp:coreProperties>
</file>