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306" y="9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C753C3-F7B5-4AE6-B779-CA72E00B76D3}"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4C753C3-F7B5-4AE6-B779-CA72E00B76D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C753C3-F7B5-4AE6-B779-CA72E00B76D3}"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A779B7D-2D1F-4AF0-B365-9A4690150B0E}" type="datetimeFigureOut">
              <a:rPr lang="ru-RU" smtClean="0"/>
              <a:pPr/>
              <a:t>23.12.2021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C753C3-F7B5-4AE6-B779-CA72E00B76D3}"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A779B7D-2D1F-4AF0-B365-9A4690150B0E}" type="datetimeFigureOut">
              <a:rPr lang="ru-RU" smtClean="0"/>
              <a:pPr/>
              <a:t>23.12.2021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4C753C3-F7B5-4AE6-B779-CA72E00B76D3}"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124744"/>
            <a:ext cx="8229600" cy="2520280"/>
          </a:xfrm>
        </p:spPr>
        <p:txBody>
          <a:bodyPr>
            <a:normAutofit fontScale="90000"/>
          </a:bodyPr>
          <a:lstStyle/>
          <a:p>
            <a:r>
              <a:rPr lang="ru-RU" sz="2000" cap="small" dirty="0">
                <a:solidFill>
                  <a:schemeClr val="bg2">
                    <a:lumMod val="10000"/>
                  </a:schemeClr>
                </a:solidFill>
                <a:effectLst>
                  <a:outerShdw blurRad="50800" dist="38100" algn="tr" rotWithShape="0">
                    <a:prstClr val="black">
                      <a:alpha val="40000"/>
                    </a:prstClr>
                  </a:outerShdw>
                </a:effectLst>
                <a:latin typeface="Times New Roman" pitchFamily="18" charset="0"/>
                <a:cs typeface="Times New Roman" pitchFamily="18" charset="0"/>
              </a:rPr>
              <a:t>областное государственное автономное </a:t>
            </a: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sz="2000" cap="small" dirty="0">
                <a:solidFill>
                  <a:schemeClr val="bg2">
                    <a:lumMod val="10000"/>
                  </a:schemeClr>
                </a:solidFill>
                <a:effectLst>
                  <a:outerShdw blurRad="50800" dist="38100" algn="tr" rotWithShape="0">
                    <a:prstClr val="black">
                      <a:alpha val="40000"/>
                    </a:prstClr>
                  </a:outerShdw>
                </a:effectLst>
                <a:latin typeface="Times New Roman" pitchFamily="18" charset="0"/>
                <a:cs typeface="Times New Roman" pitchFamily="18" charset="0"/>
              </a:rPr>
              <a:t>профессиональное образовательное учреждение</a:t>
            </a: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sz="2000" cap="small" dirty="0">
                <a:solidFill>
                  <a:schemeClr val="bg2">
                    <a:lumMod val="10000"/>
                  </a:schemeClr>
                </a:solidFill>
                <a:effectLst>
                  <a:outerShdw blurRad="50800" dist="38100" algn="tr" rotWithShape="0">
                    <a:prstClr val="black">
                      <a:alpha val="40000"/>
                    </a:prstClr>
                  </a:outerShdw>
                </a:effectLst>
                <a:latin typeface="Times New Roman" pitchFamily="18" charset="0"/>
                <a:cs typeface="Times New Roman" pitchFamily="18" charset="0"/>
              </a:rPr>
              <a:t> «Борисовский агромеханический техникум»</a:t>
            </a: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sz="2000" dirty="0" smtClean="0">
                <a:solidFill>
                  <a:schemeClr val="bg2">
                    <a:lumMod val="10000"/>
                  </a:schemeClr>
                </a:solidFill>
                <a:latin typeface="Times New Roman" pitchFamily="18" charset="0"/>
                <a:cs typeface="Times New Roman" pitchFamily="18" charset="0"/>
              </a:rPr>
              <a:t/>
            </a:r>
            <a:br>
              <a:rPr lang="ru-RU" sz="2000" dirty="0" smtClean="0">
                <a:solidFill>
                  <a:schemeClr val="bg2">
                    <a:lumMod val="10000"/>
                  </a:schemeClr>
                </a:solidFill>
                <a:latin typeface="Times New Roman" pitchFamily="18" charset="0"/>
                <a:cs typeface="Times New Roman" pitchFamily="18" charset="0"/>
              </a:rPr>
            </a:br>
            <a:r>
              <a:rPr lang="ru-RU" sz="2000" dirty="0">
                <a:solidFill>
                  <a:schemeClr val="bg2">
                    <a:lumMod val="10000"/>
                  </a:schemeClr>
                </a:solidFill>
                <a:latin typeface="Times New Roman" pitchFamily="18" charset="0"/>
                <a:cs typeface="Times New Roman" pitchFamily="18" charset="0"/>
              </a:rPr>
              <a:t/>
            </a:r>
            <a:br>
              <a:rPr lang="ru-RU" sz="2000" dirty="0">
                <a:solidFill>
                  <a:schemeClr val="bg2">
                    <a:lumMod val="10000"/>
                  </a:schemeClr>
                </a:solidFill>
                <a:latin typeface="Times New Roman" pitchFamily="18" charset="0"/>
                <a:cs typeface="Times New Roman" pitchFamily="18" charset="0"/>
              </a:rPr>
            </a:br>
            <a:r>
              <a:rPr lang="ru-RU" dirty="0">
                <a:solidFill>
                  <a:schemeClr val="bg2">
                    <a:lumMod val="10000"/>
                  </a:schemeClr>
                </a:solidFill>
                <a:latin typeface="Times New Roman" pitchFamily="18" charset="0"/>
                <a:cs typeface="Times New Roman" pitchFamily="18" charset="0"/>
              </a:rPr>
              <a:t>Автомобильный </a:t>
            </a:r>
            <a:r>
              <a:rPr lang="ru-RU" dirty="0" smtClean="0">
                <a:solidFill>
                  <a:schemeClr val="bg2">
                    <a:lumMod val="10000"/>
                  </a:schemeClr>
                </a:solidFill>
                <a:latin typeface="Times New Roman" pitchFamily="18" charset="0"/>
                <a:cs typeface="Times New Roman" pitchFamily="18" charset="0"/>
              </a:rPr>
              <a:t>транспорт</a:t>
            </a:r>
            <a:br>
              <a:rPr lang="ru-RU" dirty="0" smtClean="0">
                <a:solidFill>
                  <a:schemeClr val="bg2">
                    <a:lumMod val="10000"/>
                  </a:schemeClr>
                </a:solidFill>
                <a:latin typeface="Times New Roman" pitchFamily="18" charset="0"/>
                <a:cs typeface="Times New Roman" pitchFamily="18" charset="0"/>
              </a:rPr>
            </a:br>
            <a:r>
              <a:rPr lang="ru-RU" dirty="0" smtClean="0">
                <a:solidFill>
                  <a:schemeClr val="bg2">
                    <a:lumMod val="10000"/>
                  </a:schemeClr>
                </a:solidFill>
                <a:latin typeface="Times New Roman" pitchFamily="18" charset="0"/>
                <a:cs typeface="Times New Roman" pitchFamily="18" charset="0"/>
              </a:rPr>
              <a:t>(Автомобиль-Цистерна)</a:t>
            </a:r>
            <a:endParaRPr lang="ru-RU" dirty="0">
              <a:solidFill>
                <a:schemeClr val="bg2">
                  <a:lumMod val="1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55776" y="4725144"/>
            <a:ext cx="6400800" cy="1752600"/>
          </a:xfrm>
        </p:spPr>
        <p:txBody>
          <a:bodyPr>
            <a:normAutofit/>
          </a:bodyPr>
          <a:lstStyle/>
          <a:p>
            <a:pPr algn="r" fontAlgn="t"/>
            <a:r>
              <a:rPr lang="ru-RU" sz="1600" b="1" dirty="0">
                <a:solidFill>
                  <a:schemeClr val="tx2">
                    <a:lumMod val="50000"/>
                  </a:schemeClr>
                </a:solidFill>
                <a:latin typeface="Times New Roman" pitchFamily="18" charset="0"/>
                <a:cs typeface="Times New Roman" pitchFamily="18" charset="0"/>
              </a:rPr>
              <a:t>Выполнил: студент 3 курса </a:t>
            </a:r>
            <a:endParaRPr lang="ru-RU" sz="1600" dirty="0">
              <a:solidFill>
                <a:schemeClr val="tx2">
                  <a:lumMod val="50000"/>
                </a:schemeClr>
              </a:solidFill>
              <a:latin typeface="Times New Roman" pitchFamily="18" charset="0"/>
              <a:cs typeface="Times New Roman" pitchFamily="18" charset="0"/>
            </a:endParaRPr>
          </a:p>
          <a:p>
            <a:pPr algn="r" fontAlgn="t"/>
            <a:r>
              <a:rPr lang="ru-RU" sz="1600" b="1" dirty="0">
                <a:solidFill>
                  <a:schemeClr val="tx2">
                    <a:lumMod val="50000"/>
                  </a:schemeClr>
                </a:solidFill>
                <a:latin typeface="Times New Roman" pitchFamily="18" charset="0"/>
                <a:cs typeface="Times New Roman" pitchFamily="18" charset="0"/>
              </a:rPr>
              <a:t>Группы №108 Тракторист машинист сельскохозяйственного </a:t>
            </a:r>
            <a:r>
              <a:rPr lang="ru-RU" sz="1600" b="1" dirty="0" smtClean="0">
                <a:solidFill>
                  <a:schemeClr val="tx2">
                    <a:lumMod val="50000"/>
                  </a:schemeClr>
                </a:solidFill>
                <a:latin typeface="Times New Roman" pitchFamily="18" charset="0"/>
                <a:cs typeface="Times New Roman" pitchFamily="18" charset="0"/>
              </a:rPr>
              <a:t>производства</a:t>
            </a:r>
          </a:p>
          <a:p>
            <a:pPr algn="r" fontAlgn="t"/>
            <a:r>
              <a:rPr lang="ru-RU" sz="1600" b="1" dirty="0" smtClean="0">
                <a:solidFill>
                  <a:schemeClr val="tx2">
                    <a:lumMod val="50000"/>
                  </a:schemeClr>
                </a:solidFill>
                <a:latin typeface="Times New Roman" pitchFamily="18" charset="0"/>
                <a:cs typeface="Times New Roman" pitchFamily="18" charset="0"/>
              </a:rPr>
              <a:t>Филоненко Анатолий Алексеевич </a:t>
            </a:r>
            <a:endParaRPr lang="ru-RU" sz="16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476672"/>
            <a:ext cx="8229600" cy="5400600"/>
          </a:xfrm>
        </p:spPr>
        <p:txBody>
          <a:bodyPr>
            <a:normAutofit fontScale="92500" lnSpcReduction="10000"/>
          </a:bodyPr>
          <a:lstStyle/>
          <a:p>
            <a:r>
              <a:rPr lang="ru-RU" dirty="0" smtClean="0">
                <a:solidFill>
                  <a:schemeClr val="tx2">
                    <a:lumMod val="50000"/>
                  </a:schemeClr>
                </a:solidFill>
                <a:latin typeface="Times New Roman" pitchFamily="18" charset="0"/>
                <a:cs typeface="Times New Roman" pitchFamily="18" charset="0"/>
              </a:rPr>
              <a:t>Автомобильные цистерны классифицируют:</a:t>
            </a:r>
          </a:p>
          <a:p>
            <a:r>
              <a:rPr lang="ru-RU" dirty="0" smtClean="0">
                <a:solidFill>
                  <a:schemeClr val="tx2">
                    <a:lumMod val="50000"/>
                  </a:schemeClr>
                </a:solidFill>
                <a:latin typeface="Times New Roman" pitchFamily="18" charset="0"/>
                <a:cs typeface="Times New Roman" pitchFamily="18" charset="0"/>
              </a:rPr>
              <a:t>по типу базового шасси: автомобили-цистерны, полуприцепы-цистерны, прицепы-цистерны;</a:t>
            </a:r>
          </a:p>
          <a:p>
            <a:r>
              <a:rPr lang="ru-RU" dirty="0" smtClean="0">
                <a:solidFill>
                  <a:schemeClr val="tx2">
                    <a:lumMod val="50000"/>
                  </a:schemeClr>
                </a:solidFill>
                <a:latin typeface="Times New Roman" pitchFamily="18" charset="0"/>
                <a:cs typeface="Times New Roman" pitchFamily="18" charset="0"/>
              </a:rPr>
              <a:t>по виду транспортируемого продукта: для топлив, для масел, для мазутов, для битумов, для сжиженных газов;</a:t>
            </a:r>
          </a:p>
          <a:p>
            <a:r>
              <a:rPr lang="ru-RU" dirty="0" smtClean="0">
                <a:solidFill>
                  <a:schemeClr val="tx2">
                    <a:lumMod val="50000"/>
                  </a:schemeClr>
                </a:solidFill>
                <a:latin typeface="Times New Roman" pitchFamily="18" charset="0"/>
                <a:cs typeface="Times New Roman" pitchFamily="18" charset="0"/>
              </a:rPr>
              <a:t>по вместимости: малой (до 2 т); средней (2...5 т); большой (5. .15т); особо большой (более 15т).</a:t>
            </a:r>
          </a:p>
          <a:p>
            <a:r>
              <a:rPr lang="ru-RU" dirty="0" smtClean="0">
                <a:solidFill>
                  <a:schemeClr val="tx2">
                    <a:lumMod val="50000"/>
                  </a:schemeClr>
                </a:solidFill>
                <a:latin typeface="Times New Roman" pitchFamily="18" charset="0"/>
                <a:cs typeface="Times New Roman" pitchFamily="18" charset="0"/>
              </a:rPr>
              <a:t>В качестве базовых шасси для автомобильных цистерн используют практически все выпускаемые промышленностью грузовые автомобили. Разделение автоцистерн по виду транспортируемого продукта обусловлено существенным различием свойств и недопустимостью даже незначительного их смешивания.</a:t>
            </a:r>
          </a:p>
          <a:p>
            <a:r>
              <a:rPr lang="ru-RU" dirty="0" smtClean="0">
                <a:solidFill>
                  <a:schemeClr val="tx2">
                    <a:lumMod val="50000"/>
                  </a:schemeClr>
                </a:solidFill>
                <a:latin typeface="Times New Roman" pitchFamily="18" charset="0"/>
                <a:cs typeface="Times New Roman" pitchFamily="18" charset="0"/>
              </a:rPr>
              <a:t>Градация автомобильных цистерн по вместимости соответствует классификации грузовых автомобилей по грузоподъемности.</a:t>
            </a:r>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548680"/>
            <a:ext cx="8229600" cy="2016224"/>
          </a:xfrm>
        </p:spPr>
        <p:txBody>
          <a:bodyPr>
            <a:normAutofit/>
          </a:bodyPr>
          <a:lstStyle/>
          <a:p>
            <a:pPr>
              <a:buNone/>
            </a:pPr>
            <a:r>
              <a:rPr lang="ru-RU" sz="2000" dirty="0" smtClean="0"/>
              <a:t>      </a:t>
            </a:r>
            <a:r>
              <a:rPr lang="ru-RU" sz="2000" dirty="0" smtClean="0">
                <a:solidFill>
                  <a:schemeClr val="tx2">
                    <a:lumMod val="50000"/>
                  </a:schemeClr>
                </a:solidFill>
                <a:latin typeface="Times New Roman" pitchFamily="18" charset="0"/>
                <a:cs typeface="Times New Roman" pitchFamily="18" charset="0"/>
              </a:rPr>
              <a:t>Автомобиль-цистерна АЦ-4,2-53А: 1-огнетушитель, 2-шасси автомобиля ГАЗ-53А, 3-цистерна, 4-крышка горловины,5-лестница, 6-пенал для рукавов, 7-отстойник с трубопроводом, 8-электрооборудование, 9-узел крепления цистерны, 10-трубопровод гидравлической системы, 11-табличка, 12-цепь заземления, 13-глушитель</a:t>
            </a:r>
          </a:p>
        </p:txBody>
      </p:sp>
      <p:pic>
        <p:nvPicPr>
          <p:cNvPr id="25602" name="Picture 2" descr="http://www.vevivi.ru/best/images/servus/27/79/4717927.gif"/>
          <p:cNvPicPr>
            <a:picLocks noChangeAspect="1" noChangeArrowheads="1"/>
          </p:cNvPicPr>
          <p:nvPr/>
        </p:nvPicPr>
        <p:blipFill>
          <a:blip r:embed="rId2" cstate="print"/>
          <a:srcRect/>
          <a:stretch>
            <a:fillRect/>
          </a:stretch>
        </p:blipFill>
        <p:spPr bwMode="auto">
          <a:xfrm>
            <a:off x="1547664" y="2492896"/>
            <a:ext cx="5916310" cy="2814440"/>
          </a:xfrm>
          <a:prstGeom prst="rect">
            <a:avLst/>
          </a:prstGeom>
          <a:noFill/>
        </p:spPr>
      </p:pic>
      <p:sp>
        <p:nvSpPr>
          <p:cNvPr id="5" name="Прямоугольник 4"/>
          <p:cNvSpPr/>
          <p:nvPr/>
        </p:nvSpPr>
        <p:spPr>
          <a:xfrm>
            <a:off x="899592" y="5517232"/>
            <a:ext cx="7776864" cy="1015663"/>
          </a:xfrm>
          <a:prstGeom prst="rect">
            <a:avLst/>
          </a:prstGeom>
        </p:spPr>
        <p:txBody>
          <a:bodyPr wrap="square">
            <a:spAutoFit/>
          </a:bodyPr>
          <a:lstStyle/>
          <a:p>
            <a:r>
              <a:rPr lang="ru-RU" sz="2000" dirty="0">
                <a:latin typeface="Times New Roman" pitchFamily="18" charset="0"/>
                <a:cs typeface="Times New Roman" pitchFamily="18" charset="0"/>
              </a:rPr>
              <a:t>Он предназначен для транспортировки нефтепродуктов плотностью не более 860 кг/м</a:t>
            </a:r>
            <a:r>
              <a:rPr lang="ru-RU" sz="2000" baseline="30000" dirty="0">
                <a:latin typeface="Times New Roman" pitchFamily="18" charset="0"/>
                <a:cs typeface="Times New Roman" pitchFamily="18" charset="0"/>
              </a:rPr>
              <a:t>2</a:t>
            </a:r>
            <a:r>
              <a:rPr lang="ru-RU" sz="2000" dirty="0">
                <a:latin typeface="Times New Roman" pitchFamily="18" charset="0"/>
                <a:cs typeface="Times New Roman" pitchFamily="18" charset="0"/>
              </a:rPr>
              <a:t> с нефтебаз на склады автотранспортных, строительных и сельских предприятий.</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548680"/>
            <a:ext cx="8229600" cy="2304256"/>
          </a:xfrm>
        </p:spPr>
        <p:txBody>
          <a:bodyPr>
            <a:normAutofit/>
          </a:bodyPr>
          <a:lstStyle/>
          <a:p>
            <a:pPr>
              <a:buNone/>
            </a:pPr>
            <a:r>
              <a:rPr lang="ru-RU" sz="2000" dirty="0" smtClean="0"/>
              <a:t>      </a:t>
            </a:r>
            <a:r>
              <a:rPr lang="ru-RU" sz="2000" dirty="0" smtClean="0">
                <a:solidFill>
                  <a:schemeClr val="tx2">
                    <a:lumMod val="50000"/>
                  </a:schemeClr>
                </a:solidFill>
                <a:latin typeface="Times New Roman" pitchFamily="18" charset="0"/>
                <a:cs typeface="Times New Roman" pitchFamily="18" charset="0"/>
              </a:rPr>
              <a:t>Полуприцеп-цистерна ППЦ-16,3: 1-корпус цистерны, 2-крышка компенсационной емкости, 3-наливная горловина, 4-поручень, 5-пенал, 6-бампер, 7-цепь заземления, 8-тележка, 9-запасное колесо, 10,11-шкафы для оборудования, 12-ящик ЗИП, 13-опорное устройство, 14-опорная плита, 15-плита наката, 16-световозращатель</a:t>
            </a:r>
            <a:endParaRPr lang="ru-RU" sz="2000" dirty="0">
              <a:solidFill>
                <a:schemeClr val="tx2">
                  <a:lumMod val="50000"/>
                </a:schemeClr>
              </a:solidFill>
              <a:latin typeface="Times New Roman" pitchFamily="18" charset="0"/>
              <a:cs typeface="Times New Roman" pitchFamily="18" charset="0"/>
            </a:endParaRPr>
          </a:p>
        </p:txBody>
      </p:sp>
      <p:pic>
        <p:nvPicPr>
          <p:cNvPr id="24578" name="Picture 2" descr="http://www.vevivi.ru/best/images/servus/28/79/4717928.gif"/>
          <p:cNvPicPr>
            <a:picLocks noChangeAspect="1" noChangeArrowheads="1"/>
          </p:cNvPicPr>
          <p:nvPr/>
        </p:nvPicPr>
        <p:blipFill>
          <a:blip r:embed="rId2" cstate="print"/>
          <a:srcRect/>
          <a:stretch>
            <a:fillRect/>
          </a:stretch>
        </p:blipFill>
        <p:spPr bwMode="auto">
          <a:xfrm>
            <a:off x="1547664" y="2636912"/>
            <a:ext cx="6120680" cy="2788311"/>
          </a:xfrm>
          <a:prstGeom prst="rect">
            <a:avLst/>
          </a:prstGeom>
          <a:noFill/>
        </p:spPr>
      </p:pic>
      <p:sp>
        <p:nvSpPr>
          <p:cNvPr id="5" name="Прямоугольник 4"/>
          <p:cNvSpPr/>
          <p:nvPr/>
        </p:nvSpPr>
        <p:spPr>
          <a:xfrm>
            <a:off x="971600" y="5589240"/>
            <a:ext cx="7272808" cy="1015663"/>
          </a:xfrm>
          <a:prstGeom prst="rect">
            <a:avLst/>
          </a:prstGeom>
        </p:spPr>
        <p:txBody>
          <a:bodyPr wrap="square">
            <a:spAutoFit/>
          </a:bodyPr>
          <a:lstStyle/>
          <a:p>
            <a:r>
              <a:rPr lang="ru-RU" sz="2000" dirty="0">
                <a:latin typeface="Times New Roman" pitchFamily="18" charset="0"/>
                <a:cs typeface="Times New Roman" pitchFamily="18" charset="0"/>
              </a:rPr>
              <a:t>Она предназначена для транспортировки и кратковременного хранения светлых нефтепродуктов. Они транспортируются с помощью специальных тягачей (например, КамАЗ-5410).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764704"/>
            <a:ext cx="8229600" cy="4709160"/>
          </a:xfrm>
        </p:spPr>
        <p:txBody>
          <a:bodyPr>
            <a:normAutofit fontScale="92500" lnSpcReduction="10000"/>
          </a:bodyPr>
          <a:lstStyle/>
          <a:p>
            <a:pPr>
              <a:buNone/>
            </a:pPr>
            <a:r>
              <a:rPr lang="ru-RU" i="1" dirty="0" smtClean="0">
                <a:solidFill>
                  <a:schemeClr val="tx2">
                    <a:lumMod val="50000"/>
                  </a:schemeClr>
                </a:solidFill>
                <a:latin typeface="Times New Roman" pitchFamily="18" charset="0"/>
                <a:cs typeface="Times New Roman" pitchFamily="18" charset="0"/>
              </a:rPr>
              <a:t>     Достоинствами </a:t>
            </a:r>
            <a:r>
              <a:rPr lang="ru-RU" dirty="0" smtClean="0">
                <a:solidFill>
                  <a:schemeClr val="tx2">
                    <a:lumMod val="50000"/>
                  </a:schemeClr>
                </a:solidFill>
                <a:latin typeface="Times New Roman" pitchFamily="18" charset="0"/>
                <a:cs typeface="Times New Roman" pitchFamily="18" charset="0"/>
              </a:rPr>
              <a:t>автомобильного транспорта нефтегрузов являются:</a:t>
            </a:r>
          </a:p>
          <a:p>
            <a:pPr>
              <a:buNone/>
            </a:pPr>
            <a:r>
              <a:rPr lang="ru-RU" dirty="0" smtClean="0">
                <a:solidFill>
                  <a:schemeClr val="tx2">
                    <a:lumMod val="50000"/>
                  </a:schemeClr>
                </a:solidFill>
                <a:latin typeface="Times New Roman" pitchFamily="18" charset="0"/>
                <a:cs typeface="Times New Roman" pitchFamily="18" charset="0"/>
              </a:rPr>
              <a:t>     1) большая маневренность;</a:t>
            </a:r>
          </a:p>
          <a:p>
            <a:pPr>
              <a:buNone/>
            </a:pPr>
            <a:r>
              <a:rPr lang="ru-RU" dirty="0" smtClean="0">
                <a:solidFill>
                  <a:schemeClr val="tx2">
                    <a:lumMod val="50000"/>
                  </a:schemeClr>
                </a:solidFill>
                <a:latin typeface="Times New Roman" pitchFamily="18" charset="0"/>
                <a:cs typeface="Times New Roman" pitchFamily="18" charset="0"/>
              </a:rPr>
              <a:t>     2) быстрота доставки;</a:t>
            </a:r>
          </a:p>
          <a:p>
            <a:pPr>
              <a:buNone/>
            </a:pPr>
            <a:r>
              <a:rPr lang="ru-RU" dirty="0" smtClean="0">
                <a:solidFill>
                  <a:schemeClr val="tx2">
                    <a:lumMod val="50000"/>
                  </a:schemeClr>
                </a:solidFill>
                <a:latin typeface="Times New Roman" pitchFamily="18" charset="0"/>
                <a:cs typeface="Times New Roman" pitchFamily="18" charset="0"/>
              </a:rPr>
              <a:t>     3) возможность завоза грузов в пункты, значительно</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удаленные от водных путей или железной дороги;</a:t>
            </a:r>
          </a:p>
          <a:p>
            <a:pPr>
              <a:buNone/>
            </a:pPr>
            <a:r>
              <a:rPr lang="ru-RU" dirty="0" smtClean="0">
                <a:solidFill>
                  <a:schemeClr val="tx2">
                    <a:lumMod val="50000"/>
                  </a:schemeClr>
                </a:solidFill>
                <a:latin typeface="Times New Roman" pitchFamily="18" charset="0"/>
                <a:cs typeface="Times New Roman" pitchFamily="18" charset="0"/>
              </a:rPr>
              <a:t>     4) </a:t>
            </a:r>
            <a:r>
              <a:rPr lang="ru-RU" dirty="0" smtClean="0">
                <a:solidFill>
                  <a:schemeClr val="tx2">
                    <a:lumMod val="50000"/>
                  </a:schemeClr>
                </a:solidFill>
                <a:latin typeface="Times New Roman" pitchFamily="18" charset="0"/>
                <a:cs typeface="Times New Roman" pitchFamily="18" charset="0"/>
              </a:rPr>
              <a:t>все сезонность.</a:t>
            </a:r>
            <a:endParaRPr lang="ru-RU" dirty="0" smtClean="0">
              <a:solidFill>
                <a:schemeClr val="tx2">
                  <a:lumMod val="50000"/>
                </a:schemeClr>
              </a:solidFill>
              <a:latin typeface="Times New Roman" pitchFamily="18" charset="0"/>
              <a:cs typeface="Times New Roman" pitchFamily="18" charset="0"/>
            </a:endParaRPr>
          </a:p>
          <a:p>
            <a:pPr>
              <a:buNone/>
            </a:pPr>
            <a:r>
              <a:rPr lang="ru-RU" i="1" dirty="0" smtClean="0">
                <a:solidFill>
                  <a:schemeClr val="tx2">
                    <a:lumMod val="50000"/>
                  </a:schemeClr>
                </a:solidFill>
                <a:latin typeface="Times New Roman" pitchFamily="18" charset="0"/>
                <a:cs typeface="Times New Roman" pitchFamily="18" charset="0"/>
              </a:rPr>
              <a:t>     К его недостаткам</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относятся:</a:t>
            </a:r>
          </a:p>
          <a:p>
            <a:pPr>
              <a:buNone/>
            </a:pPr>
            <a:r>
              <a:rPr lang="ru-RU" dirty="0" smtClean="0">
                <a:solidFill>
                  <a:schemeClr val="tx2">
                    <a:lumMod val="50000"/>
                  </a:schemeClr>
                </a:solidFill>
                <a:latin typeface="Times New Roman" pitchFamily="18" charset="0"/>
                <a:cs typeface="Times New Roman" pitchFamily="18" charset="0"/>
              </a:rPr>
              <a:t>     1) ограниченная вместимость цистерн;</a:t>
            </a:r>
          </a:p>
          <a:p>
            <a:pPr>
              <a:buNone/>
            </a:pPr>
            <a:r>
              <a:rPr lang="ru-RU" dirty="0" smtClean="0">
                <a:solidFill>
                  <a:schemeClr val="tx2">
                    <a:lumMod val="50000"/>
                  </a:schemeClr>
                </a:solidFill>
                <a:latin typeface="Times New Roman" pitchFamily="18" charset="0"/>
                <a:cs typeface="Times New Roman" pitchFamily="18" charset="0"/>
              </a:rPr>
              <a:t>     2) относительно высокая стоимость перевозок;</a:t>
            </a:r>
          </a:p>
          <a:p>
            <a:pPr>
              <a:buNone/>
            </a:pPr>
            <a:r>
              <a:rPr lang="ru-RU" dirty="0" smtClean="0">
                <a:solidFill>
                  <a:schemeClr val="tx2">
                    <a:lumMod val="50000"/>
                  </a:schemeClr>
                </a:solidFill>
                <a:latin typeface="Times New Roman" pitchFamily="18" charset="0"/>
                <a:cs typeface="Times New Roman" pitchFamily="18" charset="0"/>
              </a:rPr>
              <a:t>     3) наличие порожних обратных пробегов автоцистерн;</a:t>
            </a:r>
          </a:p>
          <a:p>
            <a:pPr>
              <a:buNone/>
            </a:pPr>
            <a:r>
              <a:rPr lang="ru-RU" dirty="0" smtClean="0">
                <a:solidFill>
                  <a:schemeClr val="tx2">
                    <a:lumMod val="50000"/>
                  </a:schemeClr>
                </a:solidFill>
                <a:latin typeface="Times New Roman" pitchFamily="18" charset="0"/>
                <a:cs typeface="Times New Roman" pitchFamily="18" charset="0"/>
              </a:rPr>
              <a:t>     4) значительный расход топлива на собственные нужды.</a:t>
            </a:r>
          </a:p>
          <a:p>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1844824"/>
            <a:ext cx="8784975" cy="4281339"/>
          </a:xfrm>
        </p:spPr>
        <p:txBody>
          <a:bodyPr>
            <a:noAutofit/>
          </a:bodyPr>
          <a:lstStyle/>
          <a:p>
            <a:pPr>
              <a:buNone/>
            </a:pPr>
            <a:r>
              <a:rPr lang="ru-RU" dirty="0" smtClean="0">
                <a:solidFill>
                  <a:schemeClr val="tx2">
                    <a:lumMod val="50000"/>
                  </a:schemeClr>
                </a:solidFill>
              </a:rPr>
              <a:t>     </a:t>
            </a:r>
            <a:r>
              <a:rPr lang="ru-RU" dirty="0" smtClean="0">
                <a:solidFill>
                  <a:schemeClr val="tx2">
                    <a:lumMod val="50000"/>
                  </a:schemeClr>
                </a:solidFill>
                <a:latin typeface="Times New Roman" pitchFamily="18" charset="0"/>
                <a:cs typeface="Times New Roman" pitchFamily="18" charset="0"/>
              </a:rPr>
              <a:t>Различные виды транспорта энергоносителей применяются как в чистом виде, так и в комбинации друг с другом.</a:t>
            </a:r>
          </a:p>
          <a:p>
            <a:pPr>
              <a:buNone/>
            </a:pPr>
            <a:r>
              <a:rPr lang="ru-RU" dirty="0" smtClean="0">
                <a:solidFill>
                  <a:schemeClr val="tx2">
                    <a:lumMod val="50000"/>
                  </a:schemeClr>
                </a:solidFill>
                <a:latin typeface="Times New Roman" pitchFamily="18" charset="0"/>
                <a:cs typeface="Times New Roman" pitchFamily="18" charset="0"/>
              </a:rPr>
              <a:t>     Возможных схем доставки нефти всего пять:</a:t>
            </a:r>
          </a:p>
          <a:p>
            <a:pPr>
              <a:buNone/>
            </a:pPr>
            <a:r>
              <a:rPr lang="ru-RU" dirty="0" smtClean="0">
                <a:solidFill>
                  <a:schemeClr val="tx2">
                    <a:lumMod val="50000"/>
                  </a:schemeClr>
                </a:solidFill>
                <a:latin typeface="Times New Roman" pitchFamily="18" charset="0"/>
                <a:cs typeface="Times New Roman" pitchFamily="18" charset="0"/>
              </a:rPr>
              <a:t>     1) использование только магистральных нефтепроводов;</a:t>
            </a:r>
          </a:p>
          <a:p>
            <a:pPr>
              <a:buNone/>
            </a:pPr>
            <a:r>
              <a:rPr lang="ru-RU" dirty="0" smtClean="0">
                <a:solidFill>
                  <a:schemeClr val="tx2">
                    <a:lumMod val="50000"/>
                  </a:schemeClr>
                </a:solidFill>
                <a:latin typeface="Times New Roman" pitchFamily="18" charset="0"/>
                <a:cs typeface="Times New Roman" pitchFamily="18" charset="0"/>
              </a:rPr>
              <a:t>     2) использование только водного транспорта;</a:t>
            </a:r>
          </a:p>
          <a:p>
            <a:pPr>
              <a:buNone/>
            </a:pPr>
            <a:r>
              <a:rPr lang="ru-RU" dirty="0" smtClean="0">
                <a:solidFill>
                  <a:schemeClr val="tx2">
                    <a:lumMod val="50000"/>
                  </a:schemeClr>
                </a:solidFill>
                <a:latin typeface="Times New Roman" pitchFamily="18" charset="0"/>
                <a:cs typeface="Times New Roman" pitchFamily="18" charset="0"/>
              </a:rPr>
              <a:t>     3) использование только железнодорожного транспорта</a:t>
            </a:r>
          </a:p>
          <a:p>
            <a:pPr>
              <a:buNone/>
            </a:pPr>
            <a:r>
              <a:rPr lang="ru-RU" dirty="0" smtClean="0">
                <a:solidFill>
                  <a:schemeClr val="tx2">
                    <a:lumMod val="50000"/>
                  </a:schemeClr>
                </a:solidFill>
                <a:latin typeface="Times New Roman" pitchFamily="18" charset="0"/>
                <a:cs typeface="Times New Roman" pitchFamily="18" charset="0"/>
              </a:rPr>
              <a:t>     4) сочетание трубопроводного транспорта нефти с водным, либо железнодорожным</a:t>
            </a:r>
          </a:p>
          <a:p>
            <a:pPr>
              <a:buNone/>
            </a:pPr>
            <a:r>
              <a:rPr lang="ru-RU" dirty="0" smtClean="0">
                <a:solidFill>
                  <a:schemeClr val="tx2">
                    <a:lumMod val="50000"/>
                  </a:schemeClr>
                </a:solidFill>
                <a:latin typeface="Times New Roman" pitchFamily="18" charset="0"/>
                <a:cs typeface="Times New Roman" pitchFamily="18" charset="0"/>
              </a:rPr>
              <a:t>     5) сочетание водного и железнодорожного транспорта друг с другом.</a:t>
            </a:r>
          </a:p>
          <a:p>
            <a:endParaRPr lang="ru-RU" dirty="0">
              <a:solidFill>
                <a:schemeClr val="tx2">
                  <a:lumMod val="50000"/>
                </a:schemeClr>
              </a:solidFill>
              <a:latin typeface="Times New Roman" pitchFamily="18" charset="0"/>
              <a:cs typeface="Times New Roman" pitchFamily="18" charset="0"/>
            </a:endParaRPr>
          </a:p>
        </p:txBody>
      </p:sp>
      <p:sp>
        <p:nvSpPr>
          <p:cNvPr id="2" name="Заголовок 1"/>
          <p:cNvSpPr>
            <a:spLocks noGrp="1"/>
          </p:cNvSpPr>
          <p:nvPr>
            <p:ph type="title"/>
          </p:nvPr>
        </p:nvSpPr>
        <p:spPr>
          <a:xfrm>
            <a:off x="395536" y="332656"/>
            <a:ext cx="8229600" cy="1252728"/>
          </a:xfrm>
        </p:spPr>
        <p:txBody>
          <a:bodyPr>
            <a:normAutofit fontScale="90000"/>
          </a:bodyPr>
          <a:lstStyle/>
          <a:p>
            <a:r>
              <a:rPr lang="ru-RU" dirty="0" smtClean="0">
                <a:latin typeface="Times New Roman" pitchFamily="18" charset="0"/>
                <a:cs typeface="Times New Roman" pitchFamily="18" charset="0"/>
              </a:rPr>
              <a:t>2. Область применения различных видов транспорта</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44824"/>
            <a:ext cx="8229600" cy="3816424"/>
          </a:xfrm>
        </p:spPr>
        <p:txBody>
          <a:bodyPr>
            <a:normAutofit lnSpcReduction="10000"/>
          </a:bodyPr>
          <a:lstStyle/>
          <a:p>
            <a:r>
              <a:rPr lang="ru-RU" sz="3200" dirty="0" smtClean="0">
                <a:solidFill>
                  <a:schemeClr val="tx2">
                    <a:lumMod val="50000"/>
                  </a:schemeClr>
                </a:solidFill>
                <a:latin typeface="Times New Roman" pitchFamily="18" charset="0"/>
                <a:cs typeface="Times New Roman" pitchFamily="18" charset="0"/>
              </a:rPr>
              <a:t>1. Транспорт нефти и газа</a:t>
            </a:r>
          </a:p>
          <a:p>
            <a:r>
              <a:rPr lang="ru-RU" sz="3200" dirty="0" smtClean="0">
                <a:solidFill>
                  <a:schemeClr val="tx2">
                    <a:lumMod val="50000"/>
                  </a:schemeClr>
                </a:solidFill>
                <a:latin typeface="Times New Roman" pitchFamily="18" charset="0"/>
                <a:cs typeface="Times New Roman" pitchFamily="18" charset="0"/>
              </a:rPr>
              <a:t>1.1 Краткая история развития способов транспорта энергоносителей</a:t>
            </a:r>
          </a:p>
          <a:p>
            <a:r>
              <a:rPr lang="ru-RU" sz="3200" dirty="0" smtClean="0">
                <a:solidFill>
                  <a:schemeClr val="tx2">
                    <a:lumMod val="50000"/>
                  </a:schemeClr>
                </a:solidFill>
                <a:latin typeface="Times New Roman" pitchFamily="18" charset="0"/>
                <a:cs typeface="Times New Roman" pitchFamily="18" charset="0"/>
              </a:rPr>
              <a:t>1.2 Железнодорожный транспорт</a:t>
            </a:r>
          </a:p>
          <a:p>
            <a:r>
              <a:rPr lang="ru-RU" sz="3200" dirty="0" smtClean="0">
                <a:solidFill>
                  <a:schemeClr val="tx2">
                    <a:lumMod val="50000"/>
                  </a:schemeClr>
                </a:solidFill>
                <a:latin typeface="Times New Roman" pitchFamily="18" charset="0"/>
                <a:cs typeface="Times New Roman" pitchFamily="18" charset="0"/>
              </a:rPr>
              <a:t>1.3 Автомобильный транспорт</a:t>
            </a:r>
          </a:p>
          <a:p>
            <a:r>
              <a:rPr lang="ru-RU" sz="3200" dirty="0" smtClean="0">
                <a:solidFill>
                  <a:schemeClr val="tx2">
                    <a:lumMod val="50000"/>
                  </a:schemeClr>
                </a:solidFill>
                <a:latin typeface="Times New Roman" pitchFamily="18" charset="0"/>
                <a:cs typeface="Times New Roman" pitchFamily="18" charset="0"/>
              </a:rPr>
              <a:t>2. Область применения различных видов транспорта</a:t>
            </a:r>
          </a:p>
          <a:p>
            <a:endParaRPr lang="ru-RU" sz="32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Содержание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72067" y="1772816"/>
            <a:ext cx="7408333" cy="4353347"/>
          </a:xfrm>
        </p:spPr>
        <p:txBody>
          <a:bodyPr>
            <a:normAutofit fontScale="92500" lnSpcReduction="20000"/>
          </a:bodyPr>
          <a:lstStyle/>
          <a:p>
            <a:r>
              <a:rPr lang="ru-RU" sz="2300" dirty="0" smtClean="0">
                <a:solidFill>
                  <a:schemeClr val="tx2">
                    <a:lumMod val="50000"/>
                  </a:schemeClr>
                </a:solidFill>
                <a:latin typeface="Times New Roman" pitchFamily="18" charset="0"/>
                <a:cs typeface="Times New Roman" pitchFamily="18" charset="0"/>
              </a:rPr>
              <a:t>Нефть издавна транспортировали от мест добычи к местам потребления.</a:t>
            </a:r>
          </a:p>
          <a:p>
            <a:r>
              <a:rPr lang="ru-RU" sz="2300" dirty="0" smtClean="0">
                <a:solidFill>
                  <a:schemeClr val="tx2">
                    <a:lumMod val="50000"/>
                  </a:schemeClr>
                </a:solidFill>
                <a:latin typeface="Times New Roman" pitchFamily="18" charset="0"/>
                <a:cs typeface="Times New Roman" pitchFamily="18" charset="0"/>
              </a:rPr>
              <a:t>Археологи установили, что за 6000 лет до н.э. на берегу Евфрата в Иди существовал древний нефтяной промысел. Добытая нефть, в частности, переправлялась вниз по Евфрату к городу Ур и применялась в строительном деле. Для перевозки нефти по реке строились специальные наливные сосуды. Грузоподъемность этих древних "танкеров" достигала 5 т.</a:t>
            </a:r>
          </a:p>
          <a:p>
            <a:r>
              <a:rPr lang="ru-RU" sz="2300" dirty="0" smtClean="0">
                <a:solidFill>
                  <a:schemeClr val="tx2">
                    <a:lumMod val="50000"/>
                  </a:schemeClr>
                </a:solidFill>
                <a:latin typeface="Times New Roman" pitchFamily="18" charset="0"/>
                <a:cs typeface="Times New Roman" pitchFamily="18" charset="0"/>
              </a:rPr>
              <a:t>Издавна нефть хранили и перевозили в специальных сосудах. Так, нефть с территории бывшего </a:t>
            </a:r>
            <a:r>
              <a:rPr lang="ru-RU" sz="2300" dirty="0" err="1" smtClean="0">
                <a:solidFill>
                  <a:schemeClr val="tx2">
                    <a:lumMod val="50000"/>
                  </a:schemeClr>
                </a:solidFill>
                <a:latin typeface="Times New Roman" pitchFamily="18" charset="0"/>
                <a:cs typeface="Times New Roman" pitchFamily="18" charset="0"/>
              </a:rPr>
              <a:t>Тмутараканского</a:t>
            </a:r>
            <a:r>
              <a:rPr lang="ru-RU" sz="2300" dirty="0" smtClean="0">
                <a:solidFill>
                  <a:schemeClr val="tx2">
                    <a:lumMod val="50000"/>
                  </a:schemeClr>
                </a:solidFill>
                <a:latin typeface="Times New Roman" pitchFamily="18" charset="0"/>
                <a:cs typeface="Times New Roman" pitchFamily="18" charset="0"/>
              </a:rPr>
              <a:t> княжества Киевской Руси (Таманский полуостров) вывозилась византийскими кораблями в амфорах. Именно таманская нефть использовалась византийцами для изготовления их грозного боевого оружия - "греческого огня".</a:t>
            </a:r>
          </a:p>
          <a:p>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539552" y="476672"/>
            <a:ext cx="8229600" cy="1143000"/>
          </a:xfrm>
        </p:spPr>
        <p:txBody>
          <a:bodyPr>
            <a:normAutofit/>
          </a:bodyPr>
          <a:lstStyle/>
          <a:p>
            <a:r>
              <a:rPr lang="ru-RU" sz="3100" dirty="0" smtClean="0">
                <a:latin typeface="Times New Roman" pitchFamily="18" charset="0"/>
                <a:cs typeface="Times New Roman" pitchFamily="18" charset="0"/>
              </a:rPr>
              <a:t>1.1 Краткая история развития способов транспорта энергоносителей</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04664"/>
            <a:ext cx="8229600" cy="6048672"/>
          </a:xfrm>
        </p:spPr>
        <p:txBody>
          <a:bodyPr>
            <a:normAutofit/>
          </a:bodyPr>
          <a:lstStyle/>
          <a:p>
            <a:r>
              <a:rPr lang="ru-RU" sz="2000" dirty="0" smtClean="0">
                <a:solidFill>
                  <a:schemeClr val="tx2">
                    <a:lumMod val="50000"/>
                  </a:schemeClr>
                </a:solidFill>
                <a:latin typeface="Times New Roman" pitchFamily="18" charset="0"/>
                <a:cs typeface="Times New Roman" pitchFamily="18" charset="0"/>
              </a:rPr>
              <a:t>Во времена царствования Бориса Годунова (1598...1605 гг.) нефть привозили в Москву из Печорских лесов с реки Ухты в бочках. Бочки различного размера длительное время служили емкостями для перевозимой нефти на трактах и на водных путях как в нашей стране, так и за рубежом.</a:t>
            </a:r>
          </a:p>
          <a:p>
            <a:r>
              <a:rPr lang="ru-RU" sz="2000" dirty="0" smtClean="0">
                <a:solidFill>
                  <a:schemeClr val="tx2">
                    <a:lumMod val="50000"/>
                  </a:schemeClr>
                </a:solidFill>
                <a:latin typeface="Times New Roman" pitchFamily="18" charset="0"/>
                <a:cs typeface="Times New Roman" pitchFamily="18" charset="0"/>
              </a:rPr>
              <a:t>Первая в России инструкция о правилах перевозки нефти на судах по Каспию и Волге была утверждена Петром I</a:t>
            </a:r>
            <a:r>
              <a:rPr lang="ru-RU" sz="2000" i="1" dirty="0" smtClean="0">
                <a:solidFill>
                  <a:schemeClr val="tx2">
                    <a:lumMod val="50000"/>
                  </a:schemeClr>
                </a:solidFill>
                <a:latin typeface="Times New Roman" pitchFamily="18" charset="0"/>
                <a:cs typeface="Times New Roman" pitchFamily="18" charset="0"/>
              </a:rPr>
              <a:t> </a:t>
            </a:r>
            <a:r>
              <a:rPr lang="ru-RU" sz="2000" dirty="0" smtClean="0">
                <a:solidFill>
                  <a:schemeClr val="tx2">
                    <a:lumMod val="50000"/>
                  </a:schemeClr>
                </a:solidFill>
                <a:latin typeface="Times New Roman" pitchFamily="18" charset="0"/>
                <a:cs typeface="Times New Roman" pitchFamily="18" charset="0"/>
              </a:rPr>
              <a:t>в 1725 г. Использовались для этих целей сухогрузы - гребные, парусные и паровые суда, на которые нефть грузилась в амфорах или бочках. Первые нефтеналивные суда, отличающиеся тем, что в их трюме размещались специальные емкости для налива нефти, появились в конце XIX века, когда на нее резко возрос спрос.</a:t>
            </a:r>
          </a:p>
          <a:p>
            <a:r>
              <a:rPr lang="ru-RU" sz="2000" dirty="0" smtClean="0">
                <a:solidFill>
                  <a:schemeClr val="tx2">
                    <a:lumMod val="50000"/>
                  </a:schemeClr>
                </a:solidFill>
                <a:latin typeface="Times New Roman" pitchFamily="18" charset="0"/>
                <a:cs typeface="Times New Roman" pitchFamily="18" charset="0"/>
              </a:rPr>
              <a:t>Большую роль в развитии отечественного нефтеналивного флота сыграл выдающийся русский инженер В.Г. Шухов. Под его руководством в Саратове были построены первые речные нефтеналивные баржи русского проекта. Впервые в мире они собирались из отдельных секций, что позволило сократить сроки спуска барж со стапелей.</a:t>
            </a:r>
            <a:endParaRPr lang="ru-RU" sz="2000"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260648"/>
            <a:ext cx="8229600" cy="5976664"/>
          </a:xfrm>
        </p:spPr>
        <p:txBody>
          <a:bodyPr>
            <a:normAutofit lnSpcReduction="10000"/>
          </a:bodyPr>
          <a:lstStyle/>
          <a:p>
            <a:r>
              <a:rPr lang="ru-RU" dirty="0" smtClean="0">
                <a:solidFill>
                  <a:schemeClr val="tx2">
                    <a:lumMod val="50000"/>
                  </a:schemeClr>
                </a:solidFill>
                <a:latin typeface="Times New Roman" pitchFamily="18" charset="0"/>
                <a:cs typeface="Times New Roman" pitchFamily="18" charset="0"/>
              </a:rPr>
              <a:t>Железнодорожную цистерну придумали американцы. К началу нефтяной лихорадки территория США уже была покрыта сетью железных дорог. Поэтому вполне естественно, что эта сеть стала использоваться для транспортирования нефти. Русские владельцы железных дорог долго сопротивлялись применению железнодорожных цистерн, с одной стороны, справедливо опасаясь пожароопасное™ нефти, а с другой - учитывая, что кпд цистерн составляет 50%, т.к груз перевозится только в одном направлении, а в обратную сторону цистерны движутся порожняком. Однако их достоинства - значительная грузоподъемность, возможность быстрой разгрузки и заполнения цистерн в конце концов сделали свое дело. В 1872 г. мастерскими Московско-Нижегородской железной дороги были изготовлены первые в России железнодорожные нефтеналивные цистерны.</a:t>
            </a:r>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692696"/>
            <a:ext cx="8496944" cy="2952328"/>
          </a:xfrm>
        </p:spPr>
        <p:txBody>
          <a:bodyPr>
            <a:normAutofit/>
          </a:bodyPr>
          <a:lstStyle/>
          <a:p>
            <a:pPr algn="just">
              <a:buNone/>
            </a:pPr>
            <a:r>
              <a:rPr lang="ru-RU" sz="2000" dirty="0" smtClean="0"/>
              <a:t>       </a:t>
            </a:r>
            <a:r>
              <a:rPr lang="ru-RU" sz="2000" dirty="0" smtClean="0">
                <a:solidFill>
                  <a:schemeClr val="tx2">
                    <a:lumMod val="50000"/>
                  </a:schemeClr>
                </a:solidFill>
                <a:latin typeface="Times New Roman" pitchFamily="18" charset="0"/>
                <a:cs typeface="Times New Roman" pitchFamily="18" charset="0"/>
              </a:rPr>
              <a:t>Транспортирование энергоносителей по железной дороге производится в специальных цистернах или в крытых вагонах в таре.</a:t>
            </a:r>
          </a:p>
          <a:p>
            <a:pPr algn="just">
              <a:buNone/>
            </a:pPr>
            <a:r>
              <a:rPr lang="ru-RU" sz="2000" dirty="0" smtClean="0">
                <a:solidFill>
                  <a:schemeClr val="tx2">
                    <a:lumMod val="50000"/>
                  </a:schemeClr>
                </a:solidFill>
                <a:latin typeface="Times New Roman" pitchFamily="18" charset="0"/>
                <a:cs typeface="Times New Roman" pitchFamily="18" charset="0"/>
              </a:rPr>
              <a:t>       Конструктивно цистерна состоит из следующих основных частей: рамы 7, ходовой части 6, </a:t>
            </a:r>
            <a:r>
              <a:rPr lang="ru-RU" sz="2000" dirty="0" err="1" smtClean="0">
                <a:solidFill>
                  <a:schemeClr val="tx2">
                    <a:lumMod val="50000"/>
                  </a:schemeClr>
                </a:solidFill>
                <a:latin typeface="Times New Roman" pitchFamily="18" charset="0"/>
                <a:cs typeface="Times New Roman" pitchFamily="18" charset="0"/>
              </a:rPr>
              <a:t>ударнотяговых</a:t>
            </a:r>
            <a:r>
              <a:rPr lang="ru-RU" sz="2000" dirty="0" smtClean="0">
                <a:solidFill>
                  <a:schemeClr val="tx2">
                    <a:lumMod val="50000"/>
                  </a:schemeClr>
                </a:solidFill>
                <a:latin typeface="Times New Roman" pitchFamily="18" charset="0"/>
                <a:cs typeface="Times New Roman" pitchFamily="18" charset="0"/>
              </a:rPr>
              <a:t> устройств 5, тормозного оборудования 8, котла 4, внутренней 3 и наружной 10 лестниц, устройств крепления котла к раме 11, горловины 1 и сливного прибора 9, предохранительной арматуры 2.</a:t>
            </a:r>
          </a:p>
        </p:txBody>
      </p:sp>
      <p:sp>
        <p:nvSpPr>
          <p:cNvPr id="2" name="Заголовок 1"/>
          <p:cNvSpPr>
            <a:spLocks noGrp="1"/>
          </p:cNvSpPr>
          <p:nvPr>
            <p:ph type="title"/>
          </p:nvPr>
        </p:nvSpPr>
        <p:spPr>
          <a:xfrm>
            <a:off x="457200" y="274638"/>
            <a:ext cx="8229600" cy="922114"/>
          </a:xfrm>
        </p:spPr>
        <p:txBody>
          <a:bodyPr>
            <a:normAutofit fontScale="90000"/>
          </a:bodyPr>
          <a:lstStyle/>
          <a:p>
            <a:r>
              <a:rPr lang="ru-RU" dirty="0" smtClean="0">
                <a:latin typeface="Times New Roman" pitchFamily="18" charset="0"/>
                <a:cs typeface="Times New Roman" pitchFamily="18" charset="0"/>
              </a:rPr>
              <a:t>1.2 Железнодорожный транспорт</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pic>
        <p:nvPicPr>
          <p:cNvPr id="3074" name="Picture 2" descr="http://www.vevivi.ru/best/images/servus/25/79/4717925.gif"/>
          <p:cNvPicPr>
            <a:picLocks noChangeAspect="1" noChangeArrowheads="1"/>
          </p:cNvPicPr>
          <p:nvPr/>
        </p:nvPicPr>
        <p:blipFill>
          <a:blip r:embed="rId2" cstate="print"/>
          <a:srcRect/>
          <a:stretch>
            <a:fillRect/>
          </a:stretch>
        </p:blipFill>
        <p:spPr bwMode="auto">
          <a:xfrm>
            <a:off x="4499992" y="3375950"/>
            <a:ext cx="4644008" cy="2933369"/>
          </a:xfrm>
          <a:prstGeom prst="rect">
            <a:avLst/>
          </a:prstGeom>
          <a:noFill/>
        </p:spPr>
      </p:pic>
      <p:sp>
        <p:nvSpPr>
          <p:cNvPr id="5" name="Прямоугольник 4"/>
          <p:cNvSpPr/>
          <p:nvPr/>
        </p:nvSpPr>
        <p:spPr>
          <a:xfrm>
            <a:off x="323528" y="3212976"/>
            <a:ext cx="4176464" cy="2246769"/>
          </a:xfrm>
          <a:prstGeom prst="rect">
            <a:avLst/>
          </a:prstGeom>
        </p:spPr>
        <p:txBody>
          <a:bodyPr wrap="square">
            <a:spAutoFit/>
          </a:bodyPr>
          <a:lstStyle/>
          <a:p>
            <a:r>
              <a:rPr lang="ru-RU" sz="2000" dirty="0" smtClean="0">
                <a:latin typeface="Times New Roman" pitchFamily="18" charset="0"/>
                <a:cs typeface="Times New Roman" pitchFamily="18" charset="0"/>
              </a:rPr>
              <a:t>1-горловина, 2-предохранительная арматура, 3-внутренняя лестница,4-котел, 5-ударнотяговые устройства, 6 - ходовая часть, 7-рама, 8-тормозноеоборудование, 9-сливной прибор, 10-наружная лестница, 11-устройства крепления котла к раме.</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60648"/>
            <a:ext cx="8229600" cy="3312368"/>
          </a:xfrm>
        </p:spPr>
        <p:txBody>
          <a:bodyPr/>
          <a:lstStyle/>
          <a:p>
            <a:r>
              <a:rPr lang="ru-RU" dirty="0" smtClean="0">
                <a:solidFill>
                  <a:schemeClr val="tx2">
                    <a:lumMod val="50000"/>
                  </a:schemeClr>
                </a:solidFill>
                <a:latin typeface="Times New Roman" pitchFamily="18" charset="0"/>
                <a:cs typeface="Times New Roman" pitchFamily="18" charset="0"/>
              </a:rPr>
              <a:t>Рама служит для восприятия тяговых усилий, ударов в автосцепку, а также инерционных сил котла, возникающих при изменении скорости движения цистерны. </a:t>
            </a:r>
          </a:p>
          <a:p>
            <a:r>
              <a:rPr lang="ru-RU" i="1" dirty="0" smtClean="0">
                <a:solidFill>
                  <a:schemeClr val="tx2">
                    <a:lumMod val="50000"/>
                  </a:schemeClr>
                </a:solidFill>
                <a:latin typeface="Times New Roman" pitchFamily="18" charset="0"/>
                <a:cs typeface="Times New Roman" pitchFamily="18" charset="0"/>
              </a:rPr>
              <a:t>По типу ходовой части</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различают 4-х и 8-ми осную цистерны </a:t>
            </a:r>
            <a:endParaRPr lang="ru-RU" dirty="0">
              <a:solidFill>
                <a:schemeClr val="tx2">
                  <a:lumMod val="50000"/>
                </a:schemeClr>
              </a:solidFill>
              <a:latin typeface="Times New Roman" pitchFamily="18" charset="0"/>
              <a:cs typeface="Times New Roman" pitchFamily="18" charset="0"/>
            </a:endParaRPr>
          </a:p>
        </p:txBody>
      </p:sp>
      <p:pic>
        <p:nvPicPr>
          <p:cNvPr id="2050" name="Picture 2" descr="http://www.vevivi.ru/best/images/servus/26/79/4717926.gif"/>
          <p:cNvPicPr>
            <a:picLocks noChangeAspect="1" noChangeArrowheads="1"/>
          </p:cNvPicPr>
          <p:nvPr/>
        </p:nvPicPr>
        <p:blipFill>
          <a:blip r:embed="rId2" cstate="print"/>
          <a:srcRect/>
          <a:stretch>
            <a:fillRect/>
          </a:stretch>
        </p:blipFill>
        <p:spPr bwMode="auto">
          <a:xfrm>
            <a:off x="755576" y="3356992"/>
            <a:ext cx="7339729" cy="273630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908720"/>
            <a:ext cx="8229600" cy="5256584"/>
          </a:xfrm>
        </p:spPr>
        <p:txBody>
          <a:bodyPr>
            <a:normAutofit fontScale="92500" lnSpcReduction="10000"/>
          </a:bodyPr>
          <a:lstStyle/>
          <a:p>
            <a:r>
              <a:rPr lang="ru-RU" i="1" dirty="0" smtClean="0">
                <a:solidFill>
                  <a:schemeClr val="tx2">
                    <a:lumMod val="50000"/>
                  </a:schemeClr>
                </a:solidFill>
                <a:latin typeface="Times New Roman" pitchFamily="18" charset="0"/>
                <a:cs typeface="Times New Roman" pitchFamily="18" charset="0"/>
              </a:rPr>
              <a:t>Достоинствами </a:t>
            </a:r>
            <a:r>
              <a:rPr lang="ru-RU" dirty="0" smtClean="0">
                <a:solidFill>
                  <a:schemeClr val="tx2">
                    <a:lumMod val="50000"/>
                  </a:schemeClr>
                </a:solidFill>
                <a:latin typeface="Times New Roman" pitchFamily="18" charset="0"/>
                <a:cs typeface="Times New Roman" pitchFamily="18" charset="0"/>
              </a:rPr>
              <a:t>железнодорожного транспорта являются:</a:t>
            </a:r>
          </a:p>
          <a:p>
            <a:r>
              <a:rPr lang="ru-RU" dirty="0" smtClean="0">
                <a:solidFill>
                  <a:schemeClr val="tx2">
                    <a:lumMod val="50000"/>
                  </a:schemeClr>
                </a:solidFill>
                <a:latin typeface="Times New Roman" pitchFamily="18" charset="0"/>
                <a:cs typeface="Times New Roman" pitchFamily="18" charset="0"/>
              </a:rPr>
              <a:t>1) возможность круглогодичного осуществления перевозок;</a:t>
            </a:r>
          </a:p>
          <a:p>
            <a:r>
              <a:rPr lang="ru-RU" dirty="0" smtClean="0">
                <a:solidFill>
                  <a:schemeClr val="tx2">
                    <a:lumMod val="50000"/>
                  </a:schemeClr>
                </a:solidFill>
                <a:latin typeface="Times New Roman" pitchFamily="18" charset="0"/>
                <a:cs typeface="Times New Roman" pitchFamily="18" charset="0"/>
              </a:rPr>
              <a:t>2) в одном составе (маршруте) могут одновременно перевозиться различные грузы;</a:t>
            </a:r>
          </a:p>
          <a:p>
            <a:r>
              <a:rPr lang="ru-RU" dirty="0" smtClean="0">
                <a:solidFill>
                  <a:schemeClr val="tx2">
                    <a:lumMod val="50000"/>
                  </a:schemeClr>
                </a:solidFill>
                <a:latin typeface="Times New Roman" pitchFamily="18" charset="0"/>
                <a:cs typeface="Times New Roman" pitchFamily="18" charset="0"/>
              </a:rPr>
              <a:t>3) нефть и нефтепродукты могут быть доставлены в любой пункт страны, имеющий железнодорожное сообщение;</a:t>
            </a:r>
          </a:p>
          <a:p>
            <a:r>
              <a:rPr lang="ru-RU" dirty="0" smtClean="0">
                <a:solidFill>
                  <a:schemeClr val="tx2">
                    <a:lumMod val="50000"/>
                  </a:schemeClr>
                </a:solidFill>
                <a:latin typeface="Times New Roman" pitchFamily="18" charset="0"/>
                <a:cs typeface="Times New Roman" pitchFamily="18" charset="0"/>
              </a:rPr>
              <a:t>4) скорость доставки грузов по железной дороге примерно в 2 раза выше, чем речным транспортом.</a:t>
            </a:r>
          </a:p>
          <a:p>
            <a:r>
              <a:rPr lang="ru-RU" i="1" dirty="0" smtClean="0">
                <a:solidFill>
                  <a:schemeClr val="tx2">
                    <a:lumMod val="50000"/>
                  </a:schemeClr>
                </a:solidFill>
                <a:latin typeface="Times New Roman" pitchFamily="18" charset="0"/>
                <a:cs typeface="Times New Roman" pitchFamily="18" charset="0"/>
              </a:rPr>
              <a:t>К недостаткам</a:t>
            </a:r>
            <a:r>
              <a:rPr lang="ru-RU" b="1" dirty="0" smtClean="0">
                <a:solidFill>
                  <a:schemeClr val="tx2">
                    <a:lumMod val="50000"/>
                  </a:schemeClr>
                </a:solidFill>
                <a:latin typeface="Times New Roman" pitchFamily="18" charset="0"/>
                <a:cs typeface="Times New Roman" pitchFamily="18" charset="0"/>
              </a:rPr>
              <a:t> </a:t>
            </a:r>
            <a:r>
              <a:rPr lang="ru-RU" dirty="0" smtClean="0">
                <a:solidFill>
                  <a:schemeClr val="tx2">
                    <a:lumMod val="50000"/>
                  </a:schemeClr>
                </a:solidFill>
                <a:latin typeface="Times New Roman" pitchFamily="18" charset="0"/>
                <a:cs typeface="Times New Roman" pitchFamily="18" charset="0"/>
              </a:rPr>
              <a:t>железнодорожного транспорта относятся:</a:t>
            </a:r>
          </a:p>
          <a:p>
            <a:r>
              <a:rPr lang="ru-RU" dirty="0" smtClean="0">
                <a:solidFill>
                  <a:schemeClr val="tx2">
                    <a:lumMod val="50000"/>
                  </a:schemeClr>
                </a:solidFill>
                <a:latin typeface="Times New Roman" pitchFamily="18" charset="0"/>
                <a:cs typeface="Times New Roman" pitchFamily="18" charset="0"/>
              </a:rPr>
              <a:t>1) высокая стоимость прокладки железных дорог;</a:t>
            </a:r>
          </a:p>
          <a:p>
            <a:r>
              <a:rPr lang="ru-RU" dirty="0" smtClean="0">
                <a:solidFill>
                  <a:schemeClr val="tx2">
                    <a:lumMod val="50000"/>
                  </a:schemeClr>
                </a:solidFill>
                <a:latin typeface="Times New Roman" pitchFamily="18" charset="0"/>
                <a:cs typeface="Times New Roman" pitchFamily="18" charset="0"/>
              </a:rPr>
              <a:t>2) увеличение загрузки существующих железных дорог и как следствие - возможные перебои в перевозке других массовых грузов;</a:t>
            </a:r>
          </a:p>
          <a:p>
            <a:r>
              <a:rPr lang="ru-RU" dirty="0" smtClean="0">
                <a:solidFill>
                  <a:schemeClr val="tx2">
                    <a:lumMod val="50000"/>
                  </a:schemeClr>
                </a:solidFill>
                <a:latin typeface="Times New Roman" pitchFamily="18" charset="0"/>
                <a:cs typeface="Times New Roman" pitchFamily="18" charset="0"/>
              </a:rPr>
              <a:t>3) холостой пробег цистерн от потребителей нефтегрузов к их производителям.</a:t>
            </a:r>
          </a:p>
          <a:p>
            <a:endParaRPr lang="ru-RU"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72067" y="1556792"/>
            <a:ext cx="7408333" cy="4569371"/>
          </a:xfrm>
        </p:spPr>
        <p:txBody>
          <a:bodyPr>
            <a:normAutofit fontScale="92500" lnSpcReduction="10000"/>
          </a:bodyPr>
          <a:lstStyle/>
          <a:p>
            <a:r>
              <a:rPr lang="ru-RU" dirty="0" smtClean="0">
                <a:solidFill>
                  <a:schemeClr val="tx2">
                    <a:lumMod val="50000"/>
                  </a:schemeClr>
                </a:solidFill>
                <a:latin typeface="Times New Roman" pitchFamily="18" charset="0"/>
                <a:cs typeface="Times New Roman" pitchFamily="18" charset="0"/>
              </a:rPr>
              <a:t>Автотранспортом можно перевозить все типы углеводородных жидкостей. В нашей стране его применяют для транспортирования нефтепродуктов и сжиженных углеводородных газов.</a:t>
            </a:r>
          </a:p>
          <a:p>
            <a:r>
              <a:rPr lang="ru-RU" dirty="0" smtClean="0">
                <a:solidFill>
                  <a:schemeClr val="tx2">
                    <a:lumMod val="50000"/>
                  </a:schemeClr>
                </a:solidFill>
                <a:latin typeface="Times New Roman" pitchFamily="18" charset="0"/>
                <a:cs typeface="Times New Roman" pitchFamily="18" charset="0"/>
              </a:rPr>
              <a:t>Автомобильный транспорт используется для завоза нефтегрузов потребителям, удаленным на небольшое расстояние от источников снабжения (наливных пунктов, складов и баз). Например, автотранспортом отгружаются нефтепродукты с нефтебаз в автохозяйства, на автозаправочные станции и сельские склады горючего.</a:t>
            </a:r>
          </a:p>
          <a:p>
            <a:r>
              <a:rPr lang="ru-RU" dirty="0" smtClean="0">
                <a:solidFill>
                  <a:schemeClr val="tx2">
                    <a:lumMod val="50000"/>
                  </a:schemeClr>
                </a:solidFill>
                <a:latin typeface="Times New Roman" pitchFamily="18" charset="0"/>
                <a:cs typeface="Times New Roman" pitchFamily="18" charset="0"/>
              </a:rPr>
              <a:t>Автоперевозки нефтегрузов осуществляются в таре (нефтепродукты - в бочках, канистрах, бидонах; сжиженные углеводородные газы - в баллонах), а также в автомобильных цистерна.</a:t>
            </a:r>
          </a:p>
          <a:p>
            <a:endParaRPr lang="ru-RU" dirty="0">
              <a:solidFill>
                <a:schemeClr val="tx2">
                  <a:lumMod val="50000"/>
                </a:schemeClr>
              </a:solidFill>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fontScale="90000"/>
          </a:bodyPr>
          <a:lstStyle/>
          <a:p>
            <a:r>
              <a:rPr lang="ru-RU" dirty="0" smtClean="0">
                <a:latin typeface="Times New Roman" pitchFamily="18" charset="0"/>
                <a:cs typeface="Times New Roman" pitchFamily="18" charset="0"/>
              </a:rPr>
              <a:t>1.3 Автомобильный транспорт</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124</TotalTime>
  <Words>879</Words>
  <Application>Microsoft Office PowerPoint</Application>
  <PresentationFormat>Экран (4:3)</PresentationFormat>
  <Paragraphs>65</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Волна</vt:lpstr>
      <vt:lpstr>областное государственное автономное  профессиональное образовательное учреждение  «Борисовский агромеханический техникум»   Автомобильный транспорт (Автомобиль-Цистерна)</vt:lpstr>
      <vt:lpstr>Содержание</vt:lpstr>
      <vt:lpstr>1.1 Краткая история развития способов транспорта энергоносителей</vt:lpstr>
      <vt:lpstr>Презентация PowerPoint</vt:lpstr>
      <vt:lpstr>Презентация PowerPoint</vt:lpstr>
      <vt:lpstr>1.2 Железнодорожный транспорт </vt:lpstr>
      <vt:lpstr>Презентация PowerPoint</vt:lpstr>
      <vt:lpstr>Презентация PowerPoint</vt:lpstr>
      <vt:lpstr>1.3 Автомобильный транспорт </vt:lpstr>
      <vt:lpstr>Презентация PowerPoint</vt:lpstr>
      <vt:lpstr>Презентация PowerPoint</vt:lpstr>
      <vt:lpstr>Презентация PowerPoint</vt:lpstr>
      <vt:lpstr>Презентация PowerPoint</vt:lpstr>
      <vt:lpstr>2. Область применения различных видов транспорта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Автомобильный и железнодорожный транспорт</dc:title>
  <dc:creator>Виталий Заикин</dc:creator>
  <cp:lastModifiedBy>Я</cp:lastModifiedBy>
  <cp:revision>12</cp:revision>
  <dcterms:created xsi:type="dcterms:W3CDTF">2014-11-04T15:00:23Z</dcterms:created>
  <dcterms:modified xsi:type="dcterms:W3CDTF">2021-12-23T17:49:07Z</dcterms:modified>
</cp:coreProperties>
</file>