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5" d="100"/>
          <a:sy n="85" d="100"/>
        </p:scale>
        <p:origin x="5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489D153-706B-47BB-A26F-43B315088A54}" type="datetimeFigureOut">
              <a:rPr lang="ru-RU" smtClean="0"/>
              <a:pPr/>
              <a:t>ср 08.12.21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832C3A-F2CD-435B-ABE5-9C0C207712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9D153-706B-47BB-A26F-43B315088A54}" type="datetimeFigureOut">
              <a:rPr lang="ru-RU" smtClean="0"/>
              <a:pPr/>
              <a:t>ср 08.12.21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32C3A-F2CD-435B-ABE5-9C0C207712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yandex.ru/clck" TargetMode="External"/><Relationship Id="rId2" Type="http://schemas.openxmlformats.org/officeDocument/2006/relationships/hyperlink" Target="http://culturakbr.ru/vrediteli_dekorativnyih_rasteni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004.radikal.ru/i206/1309/66/111b07878d40.jpg"/>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57158" y="2130425"/>
            <a:ext cx="8501122" cy="2155831"/>
          </a:xfrm>
        </p:spPr>
        <p:txBody>
          <a:bodyPr>
            <a:noAutofit/>
          </a:bodyPr>
          <a:lstStyle/>
          <a:p>
            <a:r>
              <a:rPr lang="ru-RU" sz="6000" b="1" i="1" dirty="0">
                <a:latin typeface="Times New Roman" pitchFamily="18" charset="0"/>
                <a:cs typeface="Times New Roman" pitchFamily="18" charset="0"/>
              </a:rPr>
              <a:t>Болезни и вредители декоративных растений</a:t>
            </a:r>
            <a:endParaRPr lang="ru-RU" sz="6000" i="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586790" cy="3328998"/>
          </a:xfrm>
        </p:spPr>
        <p:txBody>
          <a:bodyPr/>
          <a:lstStyle/>
          <a:p>
            <a:pPr marL="0" indent="722313" algn="just">
              <a:buNone/>
            </a:pPr>
            <a:r>
              <a:rPr lang="ru-RU" sz="3000" b="1" dirty="0">
                <a:solidFill>
                  <a:srgbClr val="FF0000"/>
                </a:solidFill>
                <a:latin typeface="Times New Roman" pitchFamily="18" charset="0"/>
                <a:cs typeface="Times New Roman" pitchFamily="18" charset="0"/>
              </a:rPr>
              <a:t>Голые слизни </a:t>
            </a:r>
            <a:r>
              <a:rPr lang="ru-RU" sz="3000" b="1" dirty="0">
                <a:latin typeface="Times New Roman" pitchFamily="18" charset="0"/>
                <a:cs typeface="Times New Roman" pitchFamily="18" charset="0"/>
              </a:rPr>
              <a:t>представляют большую угрозу для жизнедеятельности растений, повреждая их листья. Слизни довольно быстро размножаются. Если листья растений покрыты комочками сухой или влажной слизи, это верный признак того, что вредители появились на участке.</a:t>
            </a:r>
          </a:p>
          <a:p>
            <a:pPr>
              <a:buNone/>
            </a:pPr>
            <a:endParaRPr lang="ru-RU" dirty="0"/>
          </a:p>
        </p:txBody>
      </p:sp>
      <p:pic>
        <p:nvPicPr>
          <p:cNvPr id="22530" name="Picture 2" descr="http://i.piccy.info/i9/aafd01772bfb4d2eebe17379b6e348e2/1413700417/117598/795396/d36dd586c420a342403f2a57a8fc32a2_1200.jpg"/>
          <p:cNvPicPr>
            <a:picLocks noChangeAspect="1" noChangeArrowheads="1"/>
          </p:cNvPicPr>
          <p:nvPr/>
        </p:nvPicPr>
        <p:blipFill>
          <a:blip r:embed="rId2"/>
          <a:srcRect/>
          <a:stretch>
            <a:fillRect/>
          </a:stretch>
        </p:blipFill>
        <p:spPr bwMode="auto">
          <a:xfrm>
            <a:off x="3916407" y="3842264"/>
            <a:ext cx="5084749" cy="2872884"/>
          </a:xfrm>
          <a:prstGeom prst="rect">
            <a:avLst/>
          </a:prstGeom>
          <a:noFill/>
        </p:spPr>
      </p:pic>
      <p:pic>
        <p:nvPicPr>
          <p:cNvPr id="22532" name="Picture 4" descr="http://elsukova.ru.xsph.ru/wp-content/uploads/2015/02/slizen.jpg"/>
          <p:cNvPicPr>
            <a:picLocks noChangeAspect="1" noChangeArrowheads="1"/>
          </p:cNvPicPr>
          <p:nvPr/>
        </p:nvPicPr>
        <p:blipFill>
          <a:blip r:embed="rId3"/>
          <a:srcRect/>
          <a:stretch>
            <a:fillRect/>
          </a:stretch>
        </p:blipFill>
        <p:spPr bwMode="auto">
          <a:xfrm>
            <a:off x="214282" y="3500438"/>
            <a:ext cx="3961852" cy="264320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Список использованной литературы</a:t>
            </a:r>
          </a:p>
        </p:txBody>
      </p:sp>
      <p:sp>
        <p:nvSpPr>
          <p:cNvPr id="3" name="Содержимое 2"/>
          <p:cNvSpPr>
            <a:spLocks noGrp="1"/>
          </p:cNvSpPr>
          <p:nvPr>
            <p:ph idx="1"/>
          </p:nvPr>
        </p:nvSpPr>
        <p:spPr/>
        <p:txBody>
          <a:bodyPr>
            <a:normAutofit/>
          </a:bodyPr>
          <a:lstStyle/>
          <a:p>
            <a:r>
              <a:rPr lang="ru-RU" sz="2800" dirty="0">
                <a:latin typeface="Times New Roman" pitchFamily="18" charset="0"/>
                <a:cs typeface="Times New Roman" pitchFamily="18" charset="0"/>
              </a:rPr>
              <a:t>Е.Г. </a:t>
            </a:r>
            <a:r>
              <a:rPr lang="ru-RU" sz="2800" dirty="0" err="1">
                <a:latin typeface="Times New Roman" pitchFamily="18" charset="0"/>
                <a:cs typeface="Times New Roman" pitchFamily="18" charset="0"/>
              </a:rPr>
              <a:t>Самощенков</a:t>
            </a:r>
            <a:r>
              <a:rPr lang="ru-RU" sz="2800" dirty="0">
                <a:latin typeface="Times New Roman" pitchFamily="18" charset="0"/>
                <a:cs typeface="Times New Roman" pitchFamily="18" charset="0"/>
              </a:rPr>
              <a:t>, И.А. Пашкина «Плодоводство»</a:t>
            </a:r>
            <a:endParaRPr lang="ru-RU" sz="2800" dirty="0">
              <a:latin typeface="Times New Roman" pitchFamily="18" charset="0"/>
              <a:cs typeface="Times New Roman" pitchFamily="18" charset="0"/>
              <a:hlinkClick r:id="rId2"/>
            </a:endParaRPr>
          </a:p>
          <a:p>
            <a:r>
              <a:rPr lang="en-US" sz="2800" dirty="0">
                <a:latin typeface="Times New Roman" pitchFamily="18" charset="0"/>
                <a:cs typeface="Times New Roman" pitchFamily="18" charset="0"/>
                <a:hlinkClick r:id="rId2"/>
              </a:rPr>
              <a:t>http://culturakbr.ru/vrediteli_dekorativnyih_rasteniy.html</a:t>
            </a:r>
            <a:endParaRPr lang="ru-RU" sz="2800" dirty="0">
              <a:latin typeface="Times New Roman" pitchFamily="18" charset="0"/>
              <a:cs typeface="Times New Roman" pitchFamily="18" charset="0"/>
            </a:endParaRPr>
          </a:p>
          <a:p>
            <a:r>
              <a:rPr lang="en-US" sz="2800" dirty="0">
                <a:latin typeface="Times New Roman" pitchFamily="18" charset="0"/>
                <a:cs typeface="Times New Roman" pitchFamily="18" charset="0"/>
                <a:hlinkClick r:id="rId3"/>
              </a:rPr>
              <a:t>http://yandex.ru/clck</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И.Ю. Бочкова, О.Н. </a:t>
            </a:r>
            <a:r>
              <a:rPr lang="ru-RU" sz="2800" dirty="0" err="1">
                <a:latin typeface="Times New Roman" pitchFamily="18" charset="0"/>
                <a:cs typeface="Times New Roman" pitchFamily="18" charset="0"/>
              </a:rPr>
              <a:t>Бобылева</a:t>
            </a:r>
            <a:r>
              <a:rPr lang="ru-RU" sz="2800" dirty="0">
                <a:latin typeface="Times New Roman" pitchFamily="18" charset="0"/>
                <a:cs typeface="Times New Roman" pitchFamily="18" charset="0"/>
              </a:rPr>
              <a:t> «Интерьерное озеленение»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642942"/>
          </a:xfrm>
        </p:spPr>
        <p:txBody>
          <a:bodyPr>
            <a:noAutofit/>
          </a:bodyPr>
          <a:lstStyle/>
          <a:p>
            <a:r>
              <a:rPr lang="ru-RU" sz="2800" dirty="0"/>
              <a:t>ОГАПОУ «</a:t>
            </a:r>
            <a:r>
              <a:rPr lang="ru-RU" sz="2800" dirty="0" err="1"/>
              <a:t>Борисовский</a:t>
            </a:r>
            <a:r>
              <a:rPr lang="ru-RU" sz="2800" dirty="0"/>
              <a:t> </a:t>
            </a:r>
            <a:r>
              <a:rPr lang="ru-RU" sz="2800" dirty="0" err="1"/>
              <a:t>агромеханический</a:t>
            </a:r>
            <a:r>
              <a:rPr lang="ru-RU" sz="2800" dirty="0"/>
              <a:t> техникум»</a:t>
            </a:r>
            <a:br>
              <a:rPr lang="ru-RU" sz="2800" dirty="0"/>
            </a:br>
            <a:endParaRPr lang="ru-RU" sz="2800" dirty="0"/>
          </a:p>
        </p:txBody>
      </p:sp>
      <p:sp>
        <p:nvSpPr>
          <p:cNvPr id="3" name="Содержимое 2"/>
          <p:cNvSpPr>
            <a:spLocks noGrp="1"/>
          </p:cNvSpPr>
          <p:nvPr>
            <p:ph idx="1"/>
          </p:nvPr>
        </p:nvSpPr>
        <p:spPr>
          <a:xfrm>
            <a:off x="457200" y="1142984"/>
            <a:ext cx="8229600" cy="4983179"/>
          </a:xfrm>
        </p:spPr>
        <p:txBody>
          <a:bodyPr/>
          <a:lstStyle/>
          <a:p>
            <a:pPr>
              <a:buNone/>
            </a:pPr>
            <a:r>
              <a:rPr lang="ru-RU" i="1" dirty="0"/>
              <a:t>    Тема: «Болезни и вредители сада»</a:t>
            </a:r>
          </a:p>
          <a:p>
            <a:pPr>
              <a:buNone/>
            </a:pPr>
            <a:r>
              <a:rPr lang="ru-RU" i="1" dirty="0"/>
              <a:t>По МДК02.01 </a:t>
            </a:r>
            <a:r>
              <a:rPr lang="ru-RU" i="1"/>
              <a:t>«Технология выращивания </a:t>
            </a:r>
            <a:r>
              <a:rPr lang="ru-RU" i="1" dirty="0"/>
              <a:t>древесно-кустарниковых культур»</a:t>
            </a:r>
          </a:p>
          <a:p>
            <a:pPr>
              <a:buNone/>
            </a:pPr>
            <a:r>
              <a:rPr lang="ru-RU" i="1" dirty="0"/>
              <a:t>Выполнила студентка 1 курса группы №4 «Мастер садово-паркового и ландшафтного строительства»</a:t>
            </a:r>
          </a:p>
          <a:p>
            <a:pPr>
              <a:buNone/>
            </a:pPr>
            <a:r>
              <a:rPr lang="ru-RU" i="1" dirty="0"/>
              <a:t>               Зотова Екатерина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86478"/>
          </a:xfrm>
        </p:spPr>
        <p:txBody>
          <a:bodyPr>
            <a:normAutofit fontScale="92500" lnSpcReduction="10000"/>
          </a:bodyPr>
          <a:lstStyle/>
          <a:p>
            <a:pPr marL="0" indent="630238" algn="just">
              <a:buNone/>
            </a:pPr>
            <a:r>
              <a:rPr lang="ru-RU" b="1" dirty="0">
                <a:latin typeface="Times New Roman" pitchFamily="18" charset="0"/>
                <a:cs typeface="Times New Roman" pitchFamily="18" charset="0"/>
              </a:rPr>
              <a:t>Одним из главных мероприятий по уходу за садовыми растениями является их защита от болезней и вредителей. Разумеется, профилактика болезней и вредителей декоративных растений всегда лучше и эффективнее, чем борьба с неприятностями, когда они уже возникли.</a:t>
            </a:r>
            <a:endParaRPr lang="en-US" b="1" dirty="0">
              <a:latin typeface="Times New Roman" pitchFamily="18" charset="0"/>
              <a:cs typeface="Times New Roman" pitchFamily="18" charset="0"/>
            </a:endParaRPr>
          </a:p>
          <a:p>
            <a:pPr marL="0" indent="711200" algn="just">
              <a:buNone/>
            </a:pPr>
            <a:r>
              <a:rPr lang="ru-RU" b="1" dirty="0">
                <a:latin typeface="Times New Roman" pitchFamily="18" charset="0"/>
                <a:cs typeface="Times New Roman" pitchFamily="18" charset="0"/>
              </a:rPr>
              <a:t>Большой ущерб садовым культурам могут причинить не только насекомые, но и животные, например, мыши, кроты и птицы. Среди мышевидных грызунов на территории России чаще всего встречаются полевка обыкновенная, лесная мышь и водяная крыса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6045"/>
            <a:ext cx="8229600" cy="3954459"/>
          </a:xfrm>
        </p:spPr>
        <p:txBody>
          <a:bodyPr>
            <a:normAutofit/>
          </a:bodyPr>
          <a:lstStyle/>
          <a:p>
            <a:pPr marL="0" indent="722313" algn="just">
              <a:buNone/>
            </a:pPr>
            <a:r>
              <a:rPr lang="ru-RU" sz="3000" b="1" dirty="0">
                <a:latin typeface="Times New Roman" pitchFamily="18" charset="0"/>
                <a:cs typeface="Times New Roman" pitchFamily="18" charset="0"/>
              </a:rPr>
              <a:t>Для того чтобы отпугнуть вредителей, можно вкопать в почву между растениями колючие веточки или обработать поверхность почвы молотым перцем. Прекрасным средством уничтожения грызунов являются приманки, содержащие бактерии или сильнодействующее химическое вещество, например фосфид цинка или </a:t>
            </a:r>
            <a:r>
              <a:rPr lang="ru-RU" sz="3000" b="1" dirty="0" err="1">
                <a:latin typeface="Times New Roman" pitchFamily="18" charset="0"/>
                <a:cs typeface="Times New Roman" pitchFamily="18" charset="0"/>
              </a:rPr>
              <a:t>крысид</a:t>
            </a:r>
            <a:r>
              <a:rPr lang="ru-RU" sz="3000" b="1" dirty="0">
                <a:latin typeface="Times New Roman" pitchFamily="18" charset="0"/>
                <a:cs typeface="Times New Roman" pitchFamily="18" charset="0"/>
              </a:rPr>
              <a:t>.</a:t>
            </a:r>
          </a:p>
        </p:txBody>
      </p:sp>
      <p:pic>
        <p:nvPicPr>
          <p:cNvPr id="6146" name="Picture 2" descr="http://www.balatsky.ru/NSO/mlekopit_NSO/ml_531.jpg"/>
          <p:cNvPicPr>
            <a:picLocks noChangeAspect="1" noChangeArrowheads="1"/>
          </p:cNvPicPr>
          <p:nvPr/>
        </p:nvPicPr>
        <p:blipFill>
          <a:blip r:embed="rId2" cstate="print"/>
          <a:srcRect/>
          <a:stretch>
            <a:fillRect/>
          </a:stretch>
        </p:blipFill>
        <p:spPr bwMode="auto">
          <a:xfrm>
            <a:off x="357158" y="3714752"/>
            <a:ext cx="3714776" cy="2579705"/>
          </a:xfrm>
          <a:prstGeom prst="rect">
            <a:avLst/>
          </a:prstGeom>
          <a:noFill/>
        </p:spPr>
      </p:pic>
      <p:pic>
        <p:nvPicPr>
          <p:cNvPr id="6148" name="Picture 4" descr="http://2.bp.blogspot.com/_NE04Oyuw-Lw/SV41ZoiTCeI/AAAAAAAAH7Y/XbmNtVsXcCE/s640/Mouse.jpg"/>
          <p:cNvPicPr>
            <a:picLocks noChangeAspect="1" noChangeArrowheads="1"/>
          </p:cNvPicPr>
          <p:nvPr/>
        </p:nvPicPr>
        <p:blipFill>
          <a:blip r:embed="rId3"/>
          <a:srcRect/>
          <a:stretch>
            <a:fillRect/>
          </a:stretch>
        </p:blipFill>
        <p:spPr bwMode="auto">
          <a:xfrm>
            <a:off x="4572000" y="3786190"/>
            <a:ext cx="4052879" cy="2484495"/>
          </a:xfrm>
          <a:prstGeom prst="rect">
            <a:avLst/>
          </a:prstGeom>
          <a:noFill/>
        </p:spPr>
      </p:pic>
      <p:sp>
        <p:nvSpPr>
          <p:cNvPr id="6" name="TextBox 5"/>
          <p:cNvSpPr txBox="1"/>
          <p:nvPr/>
        </p:nvSpPr>
        <p:spPr>
          <a:xfrm>
            <a:off x="428596" y="6357958"/>
            <a:ext cx="3571900" cy="400110"/>
          </a:xfrm>
          <a:prstGeom prst="rect">
            <a:avLst/>
          </a:prstGeom>
          <a:noFill/>
        </p:spPr>
        <p:txBody>
          <a:bodyPr wrap="square" rtlCol="0">
            <a:spAutoFit/>
          </a:bodyPr>
          <a:lstStyle/>
          <a:p>
            <a:r>
              <a:rPr lang="ru-RU" sz="2000" b="1" dirty="0">
                <a:solidFill>
                  <a:srgbClr val="FF0000"/>
                </a:solidFill>
                <a:latin typeface="Times New Roman" pitchFamily="18" charset="0"/>
                <a:cs typeface="Times New Roman" pitchFamily="18" charset="0"/>
              </a:rPr>
              <a:t>Мышь полевая</a:t>
            </a:r>
          </a:p>
        </p:txBody>
      </p:sp>
      <p:sp>
        <p:nvSpPr>
          <p:cNvPr id="7" name="TextBox 6"/>
          <p:cNvSpPr txBox="1"/>
          <p:nvPr/>
        </p:nvSpPr>
        <p:spPr>
          <a:xfrm>
            <a:off x="4572000" y="6315038"/>
            <a:ext cx="3571900" cy="400110"/>
          </a:xfrm>
          <a:prstGeom prst="rect">
            <a:avLst/>
          </a:prstGeom>
          <a:noFill/>
        </p:spPr>
        <p:txBody>
          <a:bodyPr wrap="square" rtlCol="0">
            <a:spAutoFit/>
          </a:bodyPr>
          <a:lstStyle/>
          <a:p>
            <a:r>
              <a:rPr lang="ru-RU" sz="2000" b="1" dirty="0">
                <a:solidFill>
                  <a:srgbClr val="FF0000"/>
                </a:solidFill>
                <a:latin typeface="Times New Roman" pitchFamily="18" charset="0"/>
                <a:cs typeface="Times New Roman" pitchFamily="18" charset="0"/>
              </a:rPr>
              <a:t>Лесная мышь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1"/>
            <a:ext cx="8229600" cy="3000396"/>
          </a:xfrm>
        </p:spPr>
        <p:txBody>
          <a:bodyPr>
            <a:normAutofit/>
          </a:bodyPr>
          <a:lstStyle/>
          <a:p>
            <a:pPr marL="0" indent="722313" algn="just">
              <a:buNone/>
            </a:pPr>
            <a:r>
              <a:rPr lang="ru-RU" sz="3000" b="1" dirty="0">
                <a:latin typeface="Times New Roman" pitchFamily="18" charset="0"/>
                <a:cs typeface="Times New Roman" pitchFamily="18" charset="0"/>
              </a:rPr>
              <a:t>Деятельность насекомых-вредителей является одной из главных проблем садовода. Все насекомые делятся на два вида: сосущие и грызущие. Первые высасывают из зеленых частей растений соки, а вторые повреждают листовые пластинки и корневую систему.</a:t>
            </a:r>
          </a:p>
        </p:txBody>
      </p:sp>
      <p:pic>
        <p:nvPicPr>
          <p:cNvPr id="16386" name="Picture 2" descr="http://img-2007-07.photosight.ru/24/2211177.jpg"/>
          <p:cNvPicPr>
            <a:picLocks noChangeAspect="1" noChangeArrowheads="1"/>
          </p:cNvPicPr>
          <p:nvPr/>
        </p:nvPicPr>
        <p:blipFill>
          <a:blip r:embed="rId2"/>
          <a:srcRect/>
          <a:stretch>
            <a:fillRect/>
          </a:stretch>
        </p:blipFill>
        <p:spPr bwMode="auto">
          <a:xfrm>
            <a:off x="642909" y="3143248"/>
            <a:ext cx="3857653" cy="2864782"/>
          </a:xfrm>
          <a:prstGeom prst="rect">
            <a:avLst/>
          </a:prstGeom>
          <a:noFill/>
        </p:spPr>
      </p:pic>
      <p:sp>
        <p:nvSpPr>
          <p:cNvPr id="5" name="TextBox 4"/>
          <p:cNvSpPr txBox="1"/>
          <p:nvPr/>
        </p:nvSpPr>
        <p:spPr>
          <a:xfrm>
            <a:off x="285720" y="6172162"/>
            <a:ext cx="4357718" cy="461665"/>
          </a:xfrm>
          <a:prstGeom prst="rect">
            <a:avLst/>
          </a:prstGeom>
          <a:noFill/>
        </p:spPr>
        <p:txBody>
          <a:bodyPr wrap="square" rtlCol="0">
            <a:spAutoFit/>
          </a:bodyPr>
          <a:lstStyle/>
          <a:p>
            <a:pPr algn="ctr"/>
            <a:r>
              <a:rPr lang="ru-RU" sz="2400" b="1" dirty="0" err="1">
                <a:solidFill>
                  <a:srgbClr val="FF0000"/>
                </a:solidFill>
                <a:latin typeface="Times New Roman" pitchFamily="18" charset="0"/>
                <a:cs typeface="Times New Roman" pitchFamily="18" charset="0"/>
              </a:rPr>
              <a:t>Хоббинг</a:t>
            </a:r>
            <a:r>
              <a:rPr lang="ru-RU" sz="2400" b="1" dirty="0">
                <a:solidFill>
                  <a:srgbClr val="FF0000"/>
                </a:solidFill>
                <a:latin typeface="Times New Roman" pitchFamily="18" charset="0"/>
                <a:cs typeface="Times New Roman" pitchFamily="18" charset="0"/>
              </a:rPr>
              <a:t> – сосущие вредители</a:t>
            </a:r>
          </a:p>
        </p:txBody>
      </p:sp>
      <p:pic>
        <p:nvPicPr>
          <p:cNvPr id="16388" name="Picture 4" descr="http://lo-vista.biz/wp-content/uploads/2015/09/%D1%85%D1%80%D1%83%D1%89-%D0%BB%D0%B8%D1%87%D0%B8%D0%BD%D0%BA%D0%B0.jpg"/>
          <p:cNvPicPr>
            <a:picLocks noChangeAspect="1" noChangeArrowheads="1"/>
          </p:cNvPicPr>
          <p:nvPr/>
        </p:nvPicPr>
        <p:blipFill>
          <a:blip r:embed="rId3"/>
          <a:srcRect/>
          <a:stretch>
            <a:fillRect/>
          </a:stretch>
        </p:blipFill>
        <p:spPr bwMode="auto">
          <a:xfrm>
            <a:off x="4786314" y="3143248"/>
            <a:ext cx="3855843" cy="2928958"/>
          </a:xfrm>
          <a:prstGeom prst="rect">
            <a:avLst/>
          </a:prstGeom>
          <a:noFill/>
        </p:spPr>
      </p:pic>
      <p:sp>
        <p:nvSpPr>
          <p:cNvPr id="7" name="TextBox 6"/>
          <p:cNvSpPr txBox="1"/>
          <p:nvPr/>
        </p:nvSpPr>
        <p:spPr>
          <a:xfrm>
            <a:off x="4572000" y="6182045"/>
            <a:ext cx="4357718" cy="461665"/>
          </a:xfrm>
          <a:prstGeom prst="rect">
            <a:avLst/>
          </a:prstGeom>
          <a:noFill/>
        </p:spPr>
        <p:txBody>
          <a:bodyPr wrap="square" rtlCol="0">
            <a:spAutoFit/>
          </a:bodyPr>
          <a:lstStyle/>
          <a:p>
            <a:pPr algn="ctr"/>
            <a:r>
              <a:rPr lang="ru-RU" sz="2400" b="1" dirty="0">
                <a:solidFill>
                  <a:srgbClr val="FF0000"/>
                </a:solidFill>
                <a:latin typeface="Times New Roman" pitchFamily="18" charset="0"/>
                <a:cs typeface="Times New Roman" pitchFamily="18" charset="0"/>
              </a:rPr>
              <a:t>Личинка Хруща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2971808"/>
          </a:xfrm>
        </p:spPr>
        <p:txBody>
          <a:bodyPr>
            <a:normAutofit/>
          </a:bodyPr>
          <a:lstStyle/>
          <a:p>
            <a:pPr marL="0" indent="722313" algn="just">
              <a:buNone/>
            </a:pPr>
            <a:r>
              <a:rPr lang="ru-RU" sz="3000" b="1" dirty="0">
                <a:latin typeface="Times New Roman" pitchFamily="18" charset="0"/>
                <a:cs typeface="Times New Roman" pitchFamily="18" charset="0"/>
              </a:rPr>
              <a:t>В современном садоводстве используются четыре основных способа борьбы с вредителями растений: </a:t>
            </a:r>
            <a:r>
              <a:rPr lang="ru-RU" sz="3000" b="1" dirty="0">
                <a:solidFill>
                  <a:srgbClr val="FF0000"/>
                </a:solidFill>
                <a:latin typeface="Times New Roman" pitchFamily="18" charset="0"/>
                <a:cs typeface="Times New Roman" pitchFamily="18" charset="0"/>
              </a:rPr>
              <a:t>механический, агротехнический, химический и природный</a:t>
            </a:r>
            <a:r>
              <a:rPr lang="ru-RU" sz="3000" b="1" dirty="0">
                <a:latin typeface="Times New Roman" pitchFamily="18" charset="0"/>
                <a:cs typeface="Times New Roman" pitchFamily="18" charset="0"/>
              </a:rPr>
              <a:t>, то есть с помощью различных отваров и настоек.</a:t>
            </a:r>
          </a:p>
        </p:txBody>
      </p:sp>
      <p:pic>
        <p:nvPicPr>
          <p:cNvPr id="17412" name="Picture 4" descr="http://vichivisam.ru/wp-content/uploads/21052010102.jpg"/>
          <p:cNvPicPr>
            <a:picLocks noChangeAspect="1" noChangeArrowheads="1"/>
          </p:cNvPicPr>
          <p:nvPr/>
        </p:nvPicPr>
        <p:blipFill>
          <a:blip r:embed="rId2" cstate="print"/>
          <a:srcRect t="8696" r="23912" b="7245"/>
          <a:stretch>
            <a:fillRect/>
          </a:stretch>
        </p:blipFill>
        <p:spPr bwMode="auto">
          <a:xfrm>
            <a:off x="357158" y="3000372"/>
            <a:ext cx="2500330" cy="2071702"/>
          </a:xfrm>
          <a:prstGeom prst="rect">
            <a:avLst/>
          </a:prstGeom>
          <a:noFill/>
        </p:spPr>
      </p:pic>
      <p:pic>
        <p:nvPicPr>
          <p:cNvPr id="17414" name="Picture 6" descr="http://photoflowery.ru/photo/69/69383a8bc926b6d3153e8bedaced3be4.jpg"/>
          <p:cNvPicPr>
            <a:picLocks noChangeAspect="1" noChangeArrowheads="1"/>
          </p:cNvPicPr>
          <p:nvPr/>
        </p:nvPicPr>
        <p:blipFill>
          <a:blip r:embed="rId3"/>
          <a:srcRect/>
          <a:stretch>
            <a:fillRect/>
          </a:stretch>
        </p:blipFill>
        <p:spPr bwMode="auto">
          <a:xfrm>
            <a:off x="3357554" y="2714620"/>
            <a:ext cx="3703640" cy="2083298"/>
          </a:xfrm>
          <a:prstGeom prst="rect">
            <a:avLst/>
          </a:prstGeom>
          <a:noFill/>
        </p:spPr>
      </p:pic>
      <p:pic>
        <p:nvPicPr>
          <p:cNvPr id="17416" name="Picture 8" descr="http://greenofis.com.ua/wp-content/uploads/2015/08/foto-1.jpg"/>
          <p:cNvPicPr>
            <a:picLocks noChangeAspect="1" noChangeArrowheads="1"/>
          </p:cNvPicPr>
          <p:nvPr/>
        </p:nvPicPr>
        <p:blipFill>
          <a:blip r:embed="rId4" cstate="print"/>
          <a:srcRect/>
          <a:stretch>
            <a:fillRect/>
          </a:stretch>
        </p:blipFill>
        <p:spPr bwMode="auto">
          <a:xfrm>
            <a:off x="5715008" y="4500570"/>
            <a:ext cx="3153741" cy="2169497"/>
          </a:xfrm>
          <a:prstGeom prst="rect">
            <a:avLst/>
          </a:prstGeom>
          <a:noFill/>
        </p:spPr>
      </p:pic>
      <p:pic>
        <p:nvPicPr>
          <p:cNvPr id="17418" name="Picture 10" descr="http://t-i.ru/media/cache/c5/60/c560926028a1fcd32c4ba3c401e95652.jpg"/>
          <p:cNvPicPr>
            <a:picLocks noChangeAspect="1" noChangeArrowheads="1"/>
          </p:cNvPicPr>
          <p:nvPr/>
        </p:nvPicPr>
        <p:blipFill>
          <a:blip r:embed="rId5" cstate="print"/>
          <a:srcRect/>
          <a:stretch>
            <a:fillRect/>
          </a:stretch>
        </p:blipFill>
        <p:spPr bwMode="auto">
          <a:xfrm>
            <a:off x="1928794" y="4500570"/>
            <a:ext cx="2816523" cy="21106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572560" cy="3357586"/>
          </a:xfrm>
        </p:spPr>
        <p:txBody>
          <a:bodyPr>
            <a:normAutofit/>
          </a:bodyPr>
          <a:lstStyle/>
          <a:p>
            <a:pPr marL="0" indent="625475" algn="just">
              <a:buNone/>
            </a:pPr>
            <a:r>
              <a:rPr lang="ru-RU" sz="3000" b="1" dirty="0" err="1">
                <a:solidFill>
                  <a:srgbClr val="FF0000"/>
                </a:solidFill>
                <a:latin typeface="Times New Roman" pitchFamily="18" charset="0"/>
                <a:cs typeface="Times New Roman" pitchFamily="18" charset="0"/>
              </a:rPr>
              <a:t>Белокрылка</a:t>
            </a:r>
            <a:r>
              <a:rPr lang="ru-RU" sz="3000" b="1" dirty="0">
                <a:latin typeface="Times New Roman" pitchFamily="18" charset="0"/>
                <a:cs typeface="Times New Roman" pitchFamily="18" charset="0"/>
              </a:rPr>
              <a:t> представляет собой насекомое длиной всего 1,5 миллиметра, с двумя парами белых прозрачных крыльев, которое паразитирует на растениях, высаженных в тенистых участках сада. </a:t>
            </a:r>
            <a:r>
              <a:rPr lang="ru-RU" sz="3000" b="1" dirty="0" err="1">
                <a:latin typeface="Times New Roman" pitchFamily="18" charset="0"/>
                <a:cs typeface="Times New Roman" pitchFamily="18" charset="0"/>
              </a:rPr>
              <a:t>Белокрылка</a:t>
            </a:r>
            <a:r>
              <a:rPr lang="ru-RU" sz="3000" b="1" dirty="0">
                <a:latin typeface="Times New Roman" pitchFamily="18" charset="0"/>
                <a:cs typeface="Times New Roman" pitchFamily="18" charset="0"/>
              </a:rPr>
              <a:t> чрезвычайно плодовита и способна за лето дать до четырех поколений особей. </a:t>
            </a:r>
          </a:p>
        </p:txBody>
      </p:sp>
      <p:pic>
        <p:nvPicPr>
          <p:cNvPr id="18434" name="Picture 2" descr="http://www.organicplants.co.uk/acatalog/Silverleaf_whitefly.jpg"/>
          <p:cNvPicPr>
            <a:picLocks noChangeAspect="1" noChangeArrowheads="1"/>
          </p:cNvPicPr>
          <p:nvPr/>
        </p:nvPicPr>
        <p:blipFill>
          <a:blip r:embed="rId2"/>
          <a:srcRect/>
          <a:stretch>
            <a:fillRect/>
          </a:stretch>
        </p:blipFill>
        <p:spPr bwMode="auto">
          <a:xfrm>
            <a:off x="285720" y="3571876"/>
            <a:ext cx="3868624" cy="2855895"/>
          </a:xfrm>
          <a:prstGeom prst="rect">
            <a:avLst/>
          </a:prstGeom>
          <a:noFill/>
        </p:spPr>
      </p:pic>
      <p:pic>
        <p:nvPicPr>
          <p:cNvPr id="18436" name="Picture 4" descr="http://img-fotki.yandex.ru/get/9106/80242066.a9/0_7e916_ffc534cd_XL.jpg"/>
          <p:cNvPicPr>
            <a:picLocks noChangeAspect="1" noChangeArrowheads="1"/>
          </p:cNvPicPr>
          <p:nvPr/>
        </p:nvPicPr>
        <p:blipFill>
          <a:blip r:embed="rId3"/>
          <a:srcRect/>
          <a:stretch>
            <a:fillRect/>
          </a:stretch>
        </p:blipFill>
        <p:spPr bwMode="auto">
          <a:xfrm>
            <a:off x="4643438" y="3571876"/>
            <a:ext cx="3917528" cy="28877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chool-collection.iv-edu.ru/dlrstore/d95a4c3a-39cf-6d7d-58b0-0d8dfa45f041/1546_003.jpg"/>
          <p:cNvPicPr>
            <a:picLocks noChangeAspect="1" noChangeArrowheads="1"/>
          </p:cNvPicPr>
          <p:nvPr/>
        </p:nvPicPr>
        <p:blipFill>
          <a:blip r:embed="rId2"/>
          <a:srcRect/>
          <a:stretch>
            <a:fillRect/>
          </a:stretch>
        </p:blipFill>
        <p:spPr bwMode="auto">
          <a:xfrm>
            <a:off x="4316609" y="3500438"/>
            <a:ext cx="4684547" cy="3143272"/>
          </a:xfrm>
          <a:prstGeom prst="rect">
            <a:avLst/>
          </a:prstGeom>
          <a:noFill/>
        </p:spPr>
      </p:pic>
      <p:sp>
        <p:nvSpPr>
          <p:cNvPr id="3" name="Содержимое 2"/>
          <p:cNvSpPr>
            <a:spLocks noGrp="1"/>
          </p:cNvSpPr>
          <p:nvPr>
            <p:ph idx="1"/>
          </p:nvPr>
        </p:nvSpPr>
        <p:spPr>
          <a:xfrm>
            <a:off x="214282" y="214290"/>
            <a:ext cx="8643998" cy="3857652"/>
          </a:xfrm>
        </p:spPr>
        <p:txBody>
          <a:bodyPr>
            <a:normAutofit/>
          </a:bodyPr>
          <a:lstStyle/>
          <a:p>
            <a:pPr marL="6350" indent="715963" algn="just">
              <a:buNone/>
            </a:pPr>
            <a:r>
              <a:rPr lang="ru-RU" sz="3000" b="1" dirty="0">
                <a:latin typeface="Times New Roman" pitchFamily="18" charset="0"/>
                <a:cs typeface="Times New Roman" pitchFamily="18" charset="0"/>
              </a:rPr>
              <a:t>С начала теплого сезона на листьях многих растений можно заметить большие отверстия – результат деятельности </a:t>
            </a:r>
            <a:r>
              <a:rPr lang="ru-RU" sz="3000" b="1" dirty="0">
                <a:solidFill>
                  <a:srgbClr val="FF0000"/>
                </a:solidFill>
                <a:latin typeface="Times New Roman" pitchFamily="18" charset="0"/>
                <a:cs typeface="Times New Roman" pitchFamily="18" charset="0"/>
              </a:rPr>
              <a:t>гусениц дневных и ночных бабочек</a:t>
            </a:r>
            <a:r>
              <a:rPr lang="ru-RU" sz="3000" b="1" dirty="0">
                <a:latin typeface="Times New Roman" pitchFamily="18" charset="0"/>
                <a:cs typeface="Times New Roman" pitchFamily="18" charset="0"/>
              </a:rPr>
              <a:t>. Гусеницы отличаются большой прожорливостью и могут нанести молодым листочкам значительные повреждения, приводящие порой к гибели всего растения</a:t>
            </a:r>
          </a:p>
        </p:txBody>
      </p:sp>
      <p:pic>
        <p:nvPicPr>
          <p:cNvPr id="19458" name="Picture 2" descr="http://img0.liveinternet.ru/images/attach/b/3/26/895/26895772_gusenicuy_dnevnoy_pavliniy_glaz_ramka_veb.jpg"/>
          <p:cNvPicPr>
            <a:picLocks noChangeAspect="1" noChangeArrowheads="1"/>
          </p:cNvPicPr>
          <p:nvPr/>
        </p:nvPicPr>
        <p:blipFill>
          <a:blip r:embed="rId3"/>
          <a:srcRect/>
          <a:stretch>
            <a:fillRect/>
          </a:stretch>
        </p:blipFill>
        <p:spPr bwMode="auto">
          <a:xfrm>
            <a:off x="214282" y="3500438"/>
            <a:ext cx="4167216" cy="31432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501122" cy="2928958"/>
          </a:xfrm>
        </p:spPr>
        <p:txBody>
          <a:bodyPr>
            <a:normAutofit/>
          </a:bodyPr>
          <a:lstStyle/>
          <a:p>
            <a:pPr marL="0" indent="625475" algn="just">
              <a:buNone/>
            </a:pPr>
            <a:r>
              <a:rPr lang="ru-RU" sz="3000" b="1" dirty="0">
                <a:solidFill>
                  <a:srgbClr val="FF0000"/>
                </a:solidFill>
                <a:latin typeface="Times New Roman" pitchFamily="18" charset="0"/>
                <a:cs typeface="Times New Roman" pitchFamily="18" charset="0"/>
              </a:rPr>
              <a:t>Мокрицы</a:t>
            </a:r>
            <a:r>
              <a:rPr lang="ru-RU" sz="3000" b="1" dirty="0">
                <a:latin typeface="Times New Roman" pitchFamily="18" charset="0"/>
                <a:cs typeface="Times New Roman" pitchFamily="18" charset="0"/>
              </a:rPr>
              <a:t> предпочитают селиться во влажных теплых местах. Они приносят вред тем, что выгрызают отверстия в зеленых частях растений. Избавиться от мокриц можно с помощью </a:t>
            </a:r>
            <a:r>
              <a:rPr lang="ru-RU" sz="3000" b="1" dirty="0" err="1">
                <a:latin typeface="Times New Roman" pitchFamily="18" charset="0"/>
                <a:cs typeface="Times New Roman" pitchFamily="18" charset="0"/>
              </a:rPr>
              <a:t>метальдегида</a:t>
            </a:r>
            <a:r>
              <a:rPr lang="ru-RU" sz="3000" b="1" dirty="0">
                <a:latin typeface="Times New Roman" pitchFamily="18" charset="0"/>
                <a:cs typeface="Times New Roman" pitchFamily="18" charset="0"/>
              </a:rPr>
              <a:t>, которым посыпают поверхность прикорневой области</a:t>
            </a:r>
          </a:p>
        </p:txBody>
      </p:sp>
      <p:pic>
        <p:nvPicPr>
          <p:cNvPr id="20482" name="Picture 2" descr="http://volgograd.sindom.ru/upload/m/t/y/f/1_izbavitsya-ot-mokric-vyvesti-mokric.jpg"/>
          <p:cNvPicPr>
            <a:picLocks noChangeAspect="1" noChangeArrowheads="1"/>
          </p:cNvPicPr>
          <p:nvPr/>
        </p:nvPicPr>
        <p:blipFill>
          <a:blip r:embed="rId2"/>
          <a:srcRect/>
          <a:stretch>
            <a:fillRect/>
          </a:stretch>
        </p:blipFill>
        <p:spPr bwMode="auto">
          <a:xfrm>
            <a:off x="428596" y="3143248"/>
            <a:ext cx="4184226" cy="2786082"/>
          </a:xfrm>
          <a:prstGeom prst="rect">
            <a:avLst/>
          </a:prstGeom>
          <a:noFill/>
        </p:spPr>
      </p:pic>
      <p:pic>
        <p:nvPicPr>
          <p:cNvPr id="20484" name="Picture 4" descr="http://greenhome.org.ua/wp-content/uploads/2009/03/mokrica4.jpg"/>
          <p:cNvPicPr>
            <a:picLocks noChangeAspect="1" noChangeArrowheads="1"/>
          </p:cNvPicPr>
          <p:nvPr/>
        </p:nvPicPr>
        <p:blipFill>
          <a:blip r:embed="rId3"/>
          <a:srcRect/>
          <a:stretch>
            <a:fillRect/>
          </a:stretch>
        </p:blipFill>
        <p:spPr bwMode="auto">
          <a:xfrm>
            <a:off x="4786314" y="3143248"/>
            <a:ext cx="4135442" cy="27914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446</Words>
  <Application>Microsoft Office PowerPoint</Application>
  <PresentationFormat>Экран (4:3)</PresentationFormat>
  <Paragraphs>24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Болезни и вредители декоративных растений</vt:lpstr>
      <vt:lpstr>ОГАПОУ «Борисовский агромеханический техникум»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использованной литературы</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и вредители декоративных растений</dc:title>
  <dc:creator>Admin</dc:creator>
  <cp:lastModifiedBy>Professional</cp:lastModifiedBy>
  <cp:revision>11</cp:revision>
  <dcterms:created xsi:type="dcterms:W3CDTF">2015-12-01T18:24:33Z</dcterms:created>
  <dcterms:modified xsi:type="dcterms:W3CDTF">2021-12-08T05:29:23Z</dcterms:modified>
</cp:coreProperties>
</file>